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333" r:id="rId5"/>
    <p:sldId id="312" r:id="rId6"/>
    <p:sldId id="313" r:id="rId7"/>
    <p:sldId id="314" r:id="rId8"/>
    <p:sldId id="403" r:id="rId9"/>
    <p:sldId id="404" r:id="rId10"/>
    <p:sldId id="405" r:id="rId11"/>
    <p:sldId id="406" r:id="rId12"/>
    <p:sldId id="407" r:id="rId13"/>
    <p:sldId id="409" r:id="rId14"/>
    <p:sldId id="334" r:id="rId15"/>
    <p:sldId id="335" r:id="rId16"/>
    <p:sldId id="336" r:id="rId17"/>
    <p:sldId id="410" r:id="rId18"/>
    <p:sldId id="337" r:id="rId19"/>
    <p:sldId id="338" r:id="rId20"/>
    <p:sldId id="339" r:id="rId21"/>
    <p:sldId id="263" r:id="rId22"/>
    <p:sldId id="445" r:id="rId23"/>
    <p:sldId id="462"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 id="459" r:id="rId37"/>
    <p:sldId id="460" r:id="rId38"/>
    <p:sldId id="461" r:id="rId39"/>
    <p:sldId id="264" r:id="rId40"/>
    <p:sldId id="281" r:id="rId41"/>
    <p:sldId id="291" r:id="rId42"/>
    <p:sldId id="340" r:id="rId43"/>
    <p:sldId id="356" r:id="rId44"/>
    <p:sldId id="361" r:id="rId45"/>
    <p:sldId id="359" r:id="rId46"/>
    <p:sldId id="360" r:id="rId47"/>
    <p:sldId id="362" r:id="rId48"/>
    <p:sldId id="363" r:id="rId49"/>
    <p:sldId id="364" r:id="rId50"/>
    <p:sldId id="365" r:id="rId51"/>
    <p:sldId id="366" r:id="rId52"/>
    <p:sldId id="367" r:id="rId53"/>
    <p:sldId id="368" r:id="rId54"/>
    <p:sldId id="369" r:id="rId55"/>
    <p:sldId id="398" r:id="rId56"/>
    <p:sldId id="371"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99" r:id="rId73"/>
    <p:sldId id="387" r:id="rId74"/>
    <p:sldId id="400" r:id="rId75"/>
    <p:sldId id="388" r:id="rId76"/>
    <p:sldId id="389" r:id="rId77"/>
    <p:sldId id="390" r:id="rId78"/>
    <p:sldId id="393" r:id="rId79"/>
    <p:sldId id="394" r:id="rId80"/>
    <p:sldId id="395" r:id="rId81"/>
    <p:sldId id="396" r:id="rId82"/>
    <p:sldId id="397" r:id="rId83"/>
    <p:sldId id="443" r:id="rId84"/>
    <p:sldId id="444" r:id="rId85"/>
    <p:sldId id="411" r:id="rId86"/>
    <p:sldId id="412" r:id="rId87"/>
    <p:sldId id="413" r:id="rId88"/>
    <p:sldId id="416" r:id="rId89"/>
    <p:sldId id="418" r:id="rId90"/>
    <p:sldId id="420" r:id="rId91"/>
    <p:sldId id="422" r:id="rId92"/>
    <p:sldId id="415" r:id="rId93"/>
    <p:sldId id="417" r:id="rId94"/>
    <p:sldId id="419" r:id="rId95"/>
    <p:sldId id="421" r:id="rId96"/>
    <p:sldId id="423" r:id="rId97"/>
    <p:sldId id="463" r:id="rId98"/>
    <p:sldId id="464" r:id="rId99"/>
    <p:sldId id="465" r:id="rId100"/>
    <p:sldId id="466" r:id="rId101"/>
    <p:sldId id="467" r:id="rId102"/>
    <p:sldId id="468" r:id="rId103"/>
    <p:sldId id="469" r:id="rId104"/>
    <p:sldId id="470" r:id="rId105"/>
    <p:sldId id="471" r:id="rId106"/>
    <p:sldId id="472" r:id="rId107"/>
    <p:sldId id="315" r:id="rId108"/>
    <p:sldId id="316" r:id="rId109"/>
    <p:sldId id="317" r:id="rId110"/>
    <p:sldId id="318" r:id="rId111"/>
    <p:sldId id="319" r:id="rId112"/>
    <p:sldId id="342" r:id="rId113"/>
    <p:sldId id="341" r:id="rId114"/>
    <p:sldId id="347" r:id="rId115"/>
    <p:sldId id="346" r:id="rId116"/>
    <p:sldId id="344" r:id="rId117"/>
    <p:sldId id="348" r:id="rId118"/>
    <p:sldId id="349" r:id="rId119"/>
    <p:sldId id="350" r:id="rId120"/>
    <p:sldId id="345" r:id="rId121"/>
    <p:sldId id="351" r:id="rId122"/>
    <p:sldId id="352" r:id="rId123"/>
    <p:sldId id="353" r:id="rId124"/>
    <p:sldId id="354" r:id="rId125"/>
    <p:sldId id="355" r:id="rId126"/>
    <p:sldId id="424" r:id="rId127"/>
    <p:sldId id="425" r:id="rId128"/>
    <p:sldId id="426" r:id="rId129"/>
    <p:sldId id="427" r:id="rId130"/>
    <p:sldId id="428" r:id="rId131"/>
    <p:sldId id="429" r:id="rId132"/>
    <p:sldId id="430" r:id="rId133"/>
    <p:sldId id="431" r:id="rId134"/>
    <p:sldId id="433" r:id="rId135"/>
    <p:sldId id="434" r:id="rId136"/>
    <p:sldId id="435" r:id="rId137"/>
    <p:sldId id="436" r:id="rId138"/>
    <p:sldId id="437" r:id="rId139"/>
    <p:sldId id="438" r:id="rId140"/>
    <p:sldId id="439" r:id="rId141"/>
    <p:sldId id="440" r:id="rId142"/>
    <p:sldId id="441" r:id="rId143"/>
    <p:sldId id="442" r:id="rId1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7DDCFDD-1C23-43F8-89FA-23E34C3EA46C}">
          <p14:sldIdLst>
            <p14:sldId id="256"/>
            <p14:sldId id="257"/>
            <p14:sldId id="258"/>
          </p14:sldIdLst>
        </p14:section>
        <p14:section name="PARTIE 1" id="{5039DDF9-4237-48B9-A623-53B7E117435D}">
          <p14:sldIdLst>
            <p14:sldId id="333"/>
            <p14:sldId id="312"/>
            <p14:sldId id="313"/>
            <p14:sldId id="314"/>
            <p14:sldId id="403"/>
            <p14:sldId id="404"/>
            <p14:sldId id="405"/>
            <p14:sldId id="406"/>
            <p14:sldId id="407"/>
            <p14:sldId id="409"/>
            <p14:sldId id="334"/>
            <p14:sldId id="335"/>
            <p14:sldId id="336"/>
            <p14:sldId id="410"/>
            <p14:sldId id="337"/>
            <p14:sldId id="338"/>
            <p14:sldId id="339"/>
          </p14:sldIdLst>
        </p14:section>
        <p14:section name="PARTIE 2" id="{E9870B80-5A0E-4031-B120-304445202904}">
          <p14:sldIdLst>
            <p14:sldId id="263"/>
            <p14:sldId id="445"/>
            <p14:sldId id="462"/>
            <p14:sldId id="447"/>
            <p14:sldId id="448"/>
            <p14:sldId id="449"/>
            <p14:sldId id="450"/>
            <p14:sldId id="451"/>
            <p14:sldId id="452"/>
            <p14:sldId id="453"/>
            <p14:sldId id="454"/>
            <p14:sldId id="455"/>
            <p14:sldId id="456"/>
            <p14:sldId id="457"/>
            <p14:sldId id="458"/>
            <p14:sldId id="459"/>
            <p14:sldId id="460"/>
            <p14:sldId id="461"/>
            <p14:sldId id="264"/>
            <p14:sldId id="281"/>
            <p14:sldId id="291"/>
            <p14:sldId id="340"/>
            <p14:sldId id="356"/>
            <p14:sldId id="361"/>
            <p14:sldId id="359"/>
            <p14:sldId id="360"/>
            <p14:sldId id="362"/>
            <p14:sldId id="363"/>
            <p14:sldId id="364"/>
            <p14:sldId id="365"/>
            <p14:sldId id="366"/>
            <p14:sldId id="367"/>
            <p14:sldId id="368"/>
            <p14:sldId id="369"/>
            <p14:sldId id="398"/>
            <p14:sldId id="371"/>
            <p14:sldId id="372"/>
            <p14:sldId id="373"/>
            <p14:sldId id="374"/>
            <p14:sldId id="375"/>
            <p14:sldId id="376"/>
            <p14:sldId id="377"/>
            <p14:sldId id="378"/>
            <p14:sldId id="379"/>
            <p14:sldId id="380"/>
            <p14:sldId id="381"/>
            <p14:sldId id="382"/>
            <p14:sldId id="383"/>
            <p14:sldId id="384"/>
            <p14:sldId id="385"/>
            <p14:sldId id="386"/>
            <p14:sldId id="399"/>
            <p14:sldId id="387"/>
            <p14:sldId id="400"/>
            <p14:sldId id="388"/>
            <p14:sldId id="389"/>
            <p14:sldId id="390"/>
            <p14:sldId id="393"/>
            <p14:sldId id="394"/>
            <p14:sldId id="395"/>
            <p14:sldId id="396"/>
            <p14:sldId id="397"/>
            <p14:sldId id="443"/>
            <p14:sldId id="444"/>
            <p14:sldId id="411"/>
            <p14:sldId id="412"/>
            <p14:sldId id="413"/>
            <p14:sldId id="416"/>
            <p14:sldId id="418"/>
            <p14:sldId id="420"/>
            <p14:sldId id="422"/>
            <p14:sldId id="415"/>
            <p14:sldId id="417"/>
            <p14:sldId id="419"/>
            <p14:sldId id="421"/>
            <p14:sldId id="423"/>
            <p14:sldId id="463"/>
            <p14:sldId id="464"/>
            <p14:sldId id="465"/>
            <p14:sldId id="466"/>
            <p14:sldId id="467"/>
            <p14:sldId id="468"/>
            <p14:sldId id="469"/>
            <p14:sldId id="470"/>
            <p14:sldId id="471"/>
            <p14:sldId id="472"/>
          </p14:sldIdLst>
        </p14:section>
        <p14:section name="PARTIE 3" id="{233D3CAE-0AF1-4139-B128-C047E6DC4A35}">
          <p14:sldIdLst>
            <p14:sldId id="315"/>
            <p14:sldId id="316"/>
            <p14:sldId id="317"/>
            <p14:sldId id="318"/>
            <p14:sldId id="319"/>
            <p14:sldId id="342"/>
            <p14:sldId id="341"/>
            <p14:sldId id="347"/>
            <p14:sldId id="346"/>
            <p14:sldId id="344"/>
            <p14:sldId id="348"/>
            <p14:sldId id="349"/>
            <p14:sldId id="350"/>
            <p14:sldId id="345"/>
            <p14:sldId id="351"/>
            <p14:sldId id="352"/>
            <p14:sldId id="353"/>
            <p14:sldId id="354"/>
            <p14:sldId id="355"/>
            <p14:sldId id="424"/>
            <p14:sldId id="425"/>
            <p14:sldId id="426"/>
            <p14:sldId id="427"/>
            <p14:sldId id="428"/>
            <p14:sldId id="429"/>
            <p14:sldId id="430"/>
            <p14:sldId id="431"/>
            <p14:sldId id="433"/>
            <p14:sldId id="434"/>
            <p14:sldId id="435"/>
            <p14:sldId id="436"/>
            <p14:sldId id="437"/>
            <p14:sldId id="438"/>
            <p14:sldId id="439"/>
            <p14:sldId id="440"/>
            <p14:sldId id="441"/>
            <p14:sldId id="4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9D71D-8B2A-6A11-B687-14CF0725CBBE}" name="Fattoum Mihoubi" initials="FM" userId="aad5a4b6a67bf3b6" providerId="Windows Live"/>
  <p188:author id="{8CBCD335-C80F-3443-F64C-DFFEC2573ADC}" name="Hatim Tadili" initials="HT" userId="S::Hatim.Tadili@ibm.com::050411cb-dc61-4dfb-bd1b-72f22b473731" providerId="AD"/>
  <p188:author id="{099F15A0-505E-68E9-9902-4D68850D9707}" name="CM graphiste" initials="Cg" userId="4b78d96517c71523" providerId="Windows Live"/>
  <p188:author id="{51002EB2-8AF5-0EC9-8F01-8162D5E5220F}" name="Hatim TADILI" initials="HT" userId="Hatim TADIL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BOUNJI OMAR" initials="SO" lastIdx="0" clrIdx="0">
    <p:extLst>
      <p:ext uri="{19B8F6BF-5375-455C-9EA6-DF929625EA0E}">
        <p15:presenceInfo xmlns:p15="http://schemas.microsoft.com/office/powerpoint/2012/main" userId="S-1-5-21-291580919-413766487-3092545918-27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42"/>
    <a:srgbClr val="F4F8F2"/>
    <a:srgbClr val="EFF4EB"/>
    <a:srgbClr val="565656"/>
    <a:srgbClr val="D0D0D0"/>
    <a:srgbClr val="0059A1"/>
    <a:srgbClr val="B3BB03"/>
    <a:srgbClr val="08ACA2"/>
    <a:srgbClr val="FF7800"/>
    <a:srgbClr val="1C3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91" autoAdjust="0"/>
    <p:restoredTop sz="94660"/>
  </p:normalViewPr>
  <p:slideViewPr>
    <p:cSldViewPr snapToGrid="0">
      <p:cViewPr>
        <p:scale>
          <a:sx n="136" d="100"/>
          <a:sy n="136" d="100"/>
        </p:scale>
        <p:origin x="-6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microsoft.com/office/2018/10/relationships/authors" Targe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userDrawn="1"/>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latin typeface="+mn-lt"/>
            </a:endParaRPr>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2397" y="6268947"/>
            <a:ext cx="401660" cy="396000"/>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2397" y="6268947"/>
            <a:ext cx="401660" cy="396000"/>
          </a:xfrm>
          <a:prstGeom prst="rect">
            <a:avLst/>
          </a:prstGeom>
        </p:spPr>
      </p:pic>
      <p:pic>
        <p:nvPicPr>
          <p:cNvPr id="16" name="Picture 6">
            <a:extLst>
              <a:ext uri="{FF2B5EF4-FFF2-40B4-BE49-F238E27FC236}">
                <a16:creationId xmlns:a16="http://schemas.microsoft.com/office/drawing/2014/main" id="{380888E0-1F6D-45A2-8426-4A3795CC46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281742" y="474891"/>
            <a:ext cx="2002221" cy="645160"/>
          </a:xfrm>
          <a:prstGeom prst="rect">
            <a:avLst/>
          </a:prstGeom>
        </p:spPr>
      </p:pic>
      <p:sp>
        <p:nvSpPr>
          <p:cNvPr id="13" name="Espace réservé du texte 8">
            <a:extLst>
              <a:ext uri="{FF2B5EF4-FFF2-40B4-BE49-F238E27FC236}">
                <a16:creationId xmlns:a16="http://schemas.microsoft.com/office/drawing/2014/main" id="{8DAA1C59-9DB9-4F3F-BFD9-7F90975A627A}"/>
              </a:ext>
            </a:extLst>
          </p:cNvPr>
          <p:cNvSpPr>
            <a:spLocks noGrp="1"/>
          </p:cNvSpPr>
          <p:nvPr>
            <p:ph type="body" sz="quarter" idx="12" hasCustomPrompt="1"/>
          </p:nvPr>
        </p:nvSpPr>
        <p:spPr>
          <a:xfrm>
            <a:off x="1199838" y="5011742"/>
            <a:ext cx="9514600" cy="865074"/>
          </a:xfrm>
          <a:prstGeom prst="rect">
            <a:avLst/>
          </a:prstGeom>
          <a:ln>
            <a:noFill/>
          </a:ln>
        </p:spPr>
        <p:txBody>
          <a:bodyPr anchor="ctr" anchorCtr="0"/>
          <a:lstStyle>
            <a:lvl1pPr marL="0" indent="0" algn="ctr">
              <a:buNone/>
              <a:defRPr sz="2400" b="1">
                <a:solidFill>
                  <a:srgbClr val="0059A1"/>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2090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4210226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FDBD6794-60B3-406B-9B2E-BC88DFAAE4E6}"/>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4531118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FC264691-6334-46DB-9B91-971892A207B5}"/>
              </a:ext>
            </a:extLst>
          </p:cNvPr>
          <p:cNvSpPr>
            <a:spLocks noGrp="1"/>
          </p:cNvSpPr>
          <p:nvPr>
            <p:ph sz="quarter" idx="18"/>
          </p:nvPr>
        </p:nvSpPr>
        <p:spPr>
          <a:xfrm>
            <a:off x="6244752"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214457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4" name="Espace réservé du graphique SmartArt 3">
            <a:extLst>
              <a:ext uri="{FF2B5EF4-FFF2-40B4-BE49-F238E27FC236}">
                <a16:creationId xmlns:a16="http://schemas.microsoft.com/office/drawing/2014/main" id="{BB05B298-E949-438E-A2E8-B39D8AF50DC0}"/>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8449681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4CFF3C1-2B8D-4FA3-BEE4-66FC2C16B6B0}"/>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FF7800"/>
                </a:solidFill>
                <a:latin typeface="+mn-lt"/>
                <a:cs typeface="Calibri" panose="020F0502020204030204" pitchFamily="34" charset="0"/>
              </a:rPr>
              <a:t>PARTIE 2</a:t>
            </a:r>
          </a:p>
        </p:txBody>
      </p:sp>
    </p:spTree>
    <p:extLst>
      <p:ext uri="{BB962C8B-B14F-4D97-AF65-F5344CB8AC3E}">
        <p14:creationId xmlns:p14="http://schemas.microsoft.com/office/powerpoint/2010/main" val="27034297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79925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38668E92-4206-442C-8DF2-FAF2F06B21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1" name="Espace réservé du texte 8">
            <a:extLst>
              <a:ext uri="{FF2B5EF4-FFF2-40B4-BE49-F238E27FC236}">
                <a16:creationId xmlns:a16="http://schemas.microsoft.com/office/drawing/2014/main" id="{B7D9DC81-89F2-4329-99C5-E6BBD245F8D9}"/>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DB5846DF-BD8D-4E48-80B6-84AFB9A8C3AA}"/>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23233517-90F5-4578-B989-40601BD4ED31}"/>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DFFCC711-8ADC-4ACD-A452-A02035AACF52}"/>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4A0EABE3-0E57-413A-A162-9F3881B94C9F}"/>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FF7800"/>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2B6DE9F0-C7D5-436D-980B-4924717731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F97CE4A9-A217-4237-95B9-E13237486E6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31000670-97A5-4EBE-BA93-FD5FEC95CDA6}"/>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7E6B55FB-E98E-4D81-B985-6F94DB5E9A83}"/>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2432648C-870F-4006-A675-74E687B156A2}"/>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C46B67D7-2D20-476F-8696-1BF9DB29EE49}"/>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860555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41" name="Espace réservé du contenu 17">
            <a:extLst>
              <a:ext uri="{FF2B5EF4-FFF2-40B4-BE49-F238E27FC236}">
                <a16:creationId xmlns:a16="http://schemas.microsoft.com/office/drawing/2014/main" id="{AF696FEE-43DC-4212-8C09-D8AA74AE234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4977151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20" name="Espace réservé du contenu 17">
            <a:extLst>
              <a:ext uri="{FF2B5EF4-FFF2-40B4-BE49-F238E27FC236}">
                <a16:creationId xmlns:a16="http://schemas.microsoft.com/office/drawing/2014/main" id="{BED646B9-8338-48D1-BF55-13431CEC86F1}"/>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1" name="Espace réservé du contenu 17">
            <a:extLst>
              <a:ext uri="{FF2B5EF4-FFF2-40B4-BE49-F238E27FC236}">
                <a16:creationId xmlns:a16="http://schemas.microsoft.com/office/drawing/2014/main" id="{F90D8B21-7FE8-43FF-8927-84F3544E5A6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6" name="Espace réservé du contenu 17">
            <a:extLst>
              <a:ext uri="{FF2B5EF4-FFF2-40B4-BE49-F238E27FC236}">
                <a16:creationId xmlns:a16="http://schemas.microsoft.com/office/drawing/2014/main" id="{DA1560E5-393C-444A-B869-EABF205A500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7" name="Espace réservé du contenu 17">
            <a:extLst>
              <a:ext uri="{FF2B5EF4-FFF2-40B4-BE49-F238E27FC236}">
                <a16:creationId xmlns:a16="http://schemas.microsoft.com/office/drawing/2014/main" id="{04D77DDE-74D4-4367-BC63-DE4E7D60B1D7}"/>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42347393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D01ACF50-EE82-4B5E-8A9D-43D21EC67D64}"/>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3D507C7D-30B2-44FE-B13D-06D13A0C7EC1}"/>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B12901F6-F3E1-4666-9353-572D133F5B4D}"/>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9C7198E7-9F90-4FA4-8BB8-82CA1201FED3}"/>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0" name="Espace réservé du graphique SmartArt 3">
            <a:extLst>
              <a:ext uri="{FF2B5EF4-FFF2-40B4-BE49-F238E27FC236}">
                <a16:creationId xmlns:a16="http://schemas.microsoft.com/office/drawing/2014/main" id="{FC89E9C9-39C3-47DB-9109-01A1516654CB}"/>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21918199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2738276" y="1124878"/>
            <a:ext cx="27876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dirty="0">
                <a:solidFill>
                  <a:srgbClr val="0059A1"/>
                </a:solidFill>
                <a:uFillTx/>
                <a:latin typeface="+mn-lt"/>
                <a:cs typeface="Calibri" panose="020F0502020204030204" pitchFamily="34" charset="0"/>
              </a:rPr>
              <a:t>SOMMAIRE</a:t>
            </a:r>
            <a:endParaRPr lang="fr-FR" sz="3000" b="0" i="0" u="none" strike="noStrike" kern="1200" cap="none" spc="0" baseline="0" dirty="0">
              <a:solidFill>
                <a:srgbClr val="0059A1"/>
              </a:solidFill>
              <a:uFillTx/>
              <a:latin typeface="+mn-lt"/>
              <a:cs typeface="Calibri" panose="020F0502020204030204" pitchFamily="34" charset="0"/>
            </a:endParaRPr>
          </a:p>
        </p:txBody>
      </p:sp>
      <p:sp>
        <p:nvSpPr>
          <p:cNvPr id="6" name="Espace réservé du texte 5">
            <a:extLst>
              <a:ext uri="{FF2B5EF4-FFF2-40B4-BE49-F238E27FC236}">
                <a16:creationId xmlns:a16="http://schemas.microsoft.com/office/drawing/2014/main" id="{C4B4EED8-911E-4A36-849E-C21E2507F223}"/>
              </a:ext>
            </a:extLst>
          </p:cNvPr>
          <p:cNvSpPr>
            <a:spLocks noGrp="1"/>
          </p:cNvSpPr>
          <p:nvPr>
            <p:ph type="body" sz="quarter" idx="10" hasCustomPrompt="1"/>
          </p:nvPr>
        </p:nvSpPr>
        <p:spPr>
          <a:xfrm>
            <a:off x="7265988" y="631825"/>
            <a:ext cx="4364037" cy="5211763"/>
          </a:xfrm>
          <a:prstGeom prst="rect">
            <a:avLst/>
          </a:prstGeom>
        </p:spPr>
        <p:txBody>
          <a:bodyPr tIns="144000" bIns="72000"/>
          <a:lstStyle>
            <a:lvl1pPr marL="0" indent="0" algn="ctr">
              <a:lnSpc>
                <a:spcPts val="1600"/>
              </a:lnSpc>
              <a:spcBef>
                <a:spcPts val="600"/>
              </a:spcBef>
              <a:spcAft>
                <a:spcPts val="600"/>
              </a:spcAft>
              <a:buClr>
                <a:srgbClr val="FF7800"/>
              </a:buClr>
              <a:buFont typeface="+mj-lt"/>
              <a:buAutoNum type="arabicPeriod"/>
              <a:defRPr sz="2000" b="1" baseline="0">
                <a:solidFill>
                  <a:srgbClr val="0059A1"/>
                </a:solidFill>
                <a:latin typeface="+mn-lt"/>
                <a:cs typeface="Calibri" panose="020F0502020204030204" pitchFamily="34" charset="0"/>
              </a:defRPr>
            </a:lvl1pPr>
            <a:lvl2pPr marL="457200" indent="0" algn="ctr">
              <a:lnSpc>
                <a:spcPts val="1600"/>
              </a:lnSpc>
              <a:spcBef>
                <a:spcPts val="600"/>
              </a:spcBef>
              <a:spcAft>
                <a:spcPts val="0"/>
              </a:spcAft>
              <a:buClr>
                <a:srgbClr val="FF7800"/>
              </a:buClr>
              <a:buFont typeface="+mj-lt"/>
              <a:buNone/>
              <a:defRPr sz="1400" b="0">
                <a:solidFill>
                  <a:srgbClr val="565656"/>
                </a:solidFill>
                <a:latin typeface="+mn-lt"/>
                <a:cs typeface="Calibri" panose="020F0502020204030204" pitchFamily="34" charset="0"/>
              </a:defRPr>
            </a:lvl2pPr>
            <a:lvl3pPr marL="914400" indent="0" algn="ctr">
              <a:lnSpc>
                <a:spcPts val="1600"/>
              </a:lnSpc>
              <a:spcBef>
                <a:spcPts val="600"/>
              </a:spcBef>
              <a:spcAft>
                <a:spcPts val="0"/>
              </a:spcAft>
              <a:buNone/>
              <a:defRPr sz="1400" b="0">
                <a:solidFill>
                  <a:srgbClr val="565656"/>
                </a:solidFill>
                <a:latin typeface="Calibri" panose="020F0502020204030204" pitchFamily="34" charset="0"/>
                <a:cs typeface="Calibri" panose="020F0502020204030204" pitchFamily="34" charset="0"/>
              </a:defRPr>
            </a:lvl3pPr>
            <a:lvl4pPr>
              <a:defRPr b="1">
                <a:solidFill>
                  <a:srgbClr val="0059A1"/>
                </a:solidFill>
              </a:defRPr>
            </a:lvl4pPr>
            <a:lvl5pPr>
              <a:defRPr b="1">
                <a:solidFill>
                  <a:srgbClr val="0059A1"/>
                </a:solidFill>
              </a:defRPr>
            </a:lvl5pPr>
          </a:lstStyle>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lvl="1"/>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endParaRPr lang="fr-FR" dirty="0"/>
          </a:p>
          <a:p>
            <a:pPr lvl="2"/>
            <a:endParaRPr lang="fr-FR" dirty="0"/>
          </a:p>
        </p:txBody>
      </p:sp>
      <p:pic>
        <p:nvPicPr>
          <p:cNvPr id="7" name="Picture 6">
            <a:extLst>
              <a:ext uri="{FF2B5EF4-FFF2-40B4-BE49-F238E27FC236}">
                <a16:creationId xmlns:a16="http://schemas.microsoft.com/office/drawing/2014/main" id="{C6DA6285-643C-4042-BD5A-38635D1EE5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8" name="Image 7">
            <a:extLst>
              <a:ext uri="{FF2B5EF4-FFF2-40B4-BE49-F238E27FC236}">
                <a16:creationId xmlns:a16="http://schemas.microsoft.com/office/drawing/2014/main" id="{12EB657E-6B47-4020-B868-B1DC10441B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82298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9867F03-2BC3-4BDA-8555-2923755EDA53}"/>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E20A429D-19F9-4CB7-9EA8-F4570AD4F60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1C6B9A0C-90B8-40DC-BADB-E1EB4D27D5EE}"/>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85934415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E58E3747-11F3-42D6-9C18-246A446EAFB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0D355BCB-565A-4CEF-A875-89C7B86D977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01805DE-36F7-4FBC-8E4D-FD223573713F}"/>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FA3B769-35A0-44EB-9835-5C87BAA92328}"/>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0716931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6F5FE7-C2ED-4828-98D1-9EA31E750CA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EC8A0A0-247F-47F2-A454-02619D4DBEC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CA4BBCD8-ADD1-42BA-B028-F3183FB8B731}"/>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DB95436-4AF3-46A6-B62B-9B447F599393}"/>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3CF4E82-F61E-4F42-9B5B-19C31D3AF80F}"/>
              </a:ext>
            </a:extLst>
          </p:cNvPr>
          <p:cNvSpPr>
            <a:spLocks noGrp="1"/>
          </p:cNvSpPr>
          <p:nvPr>
            <p:ph sz="quarter" idx="18"/>
          </p:nvPr>
        </p:nvSpPr>
        <p:spPr>
          <a:xfrm>
            <a:off x="6244752"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03590324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3A83167-A358-4553-94AB-5B6872C2243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00C48E3-F090-48F3-AEA4-ABDFD44BE6E4}"/>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B498A7E-C19C-4F31-8207-316BDD219066}"/>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6E03E097-D5FF-467B-B7A6-4D8F82ED4908}"/>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0958223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20E2D18-11A5-4C02-8DC2-7675E9AC0C8F}"/>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59A1"/>
                </a:solidFill>
                <a:latin typeface="+mn-lt"/>
                <a:cs typeface="Calibri" panose="020F0502020204030204" pitchFamily="34" charset="0"/>
              </a:rPr>
              <a:t>PARTIE 3</a:t>
            </a:r>
          </a:p>
        </p:txBody>
      </p:sp>
    </p:spTree>
    <p:extLst>
      <p:ext uri="{BB962C8B-B14F-4D97-AF65-F5344CB8AC3E}">
        <p14:creationId xmlns:p14="http://schemas.microsoft.com/office/powerpoint/2010/main" val="255181406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967982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5083720-B214-468B-817A-8C98AA28F9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1" name="Espace réservé du texte 8">
            <a:extLst>
              <a:ext uri="{FF2B5EF4-FFF2-40B4-BE49-F238E27FC236}">
                <a16:creationId xmlns:a16="http://schemas.microsoft.com/office/drawing/2014/main" id="{7A639676-AFCE-4569-87CC-BC8F5C5B3A12}"/>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E823FFDC-00BC-4BA6-9131-4A33E59048A6}"/>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BCB89325-E635-41AE-9F51-03FFE205D1C6}"/>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5EC95F34-9B21-4918-A4C8-569B30D51A34}"/>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3434E103-F9D8-427E-A884-947D2BB7EF71}"/>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0059A1"/>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6AFA75CC-F705-4D07-85A0-8522AF240BF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6978BE81-A884-47F9-86AE-AF73579982E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4D3D4606-FC31-42AB-AFCF-93B6AD35BCC2}"/>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F1BECD71-FB7A-486F-9FE3-A2231BC8B92C}"/>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620ED783-D420-4A59-A2A5-2A9A8354E61C}"/>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2CCD24F6-C719-4FA5-872D-E762791ED030}"/>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229624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40" name="Espace réservé du contenu 17">
            <a:extLst>
              <a:ext uri="{FF2B5EF4-FFF2-40B4-BE49-F238E27FC236}">
                <a16:creationId xmlns:a16="http://schemas.microsoft.com/office/drawing/2014/main" id="{A23F7AE1-0D31-46CE-98C5-5863FFA7C7B8}"/>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4034960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59A1"/>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71A9B66F-C19E-4819-B8A3-620DFB61F977}"/>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D7BC632-2B7D-460A-9D1E-35D5519904F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EA1A26D4-BFEF-4AEA-B14C-6F6B05DE5F7D}"/>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652197E3-D6CB-4497-8530-4F462CE9D168}"/>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1756427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A7482346-9406-422E-A3AB-F6E61E6418A5}"/>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DE2AD3F-7CB8-468A-8B56-A389CD2728A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2D57DCFA-F8F2-400F-925F-2E4E842CB2B7}"/>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7651D515-72AC-4354-8320-E7AC71A09E37}"/>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E8F4B906-414B-4740-AD96-520BBB7E5F05}"/>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0461811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6590"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03277"/>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0870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mn-lt"/>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dirty="0">
                <a:solidFill>
                  <a:srgbClr val="008245"/>
                </a:solidFill>
                <a:latin typeface="+mn-lt"/>
                <a:ea typeface="Arial"/>
                <a:cs typeface="Calibri" panose="020F0502020204030204" pitchFamily="34" charset="0"/>
                <a:sym typeface="Arial"/>
              </a:rPr>
              <a:t>MODALITÉS </a:t>
            </a:r>
            <a:r>
              <a:rPr lang="fr-FR" sz="2800" b="1" dirty="0">
                <a:solidFill>
                  <a:srgbClr val="008245"/>
                </a:solidFill>
                <a:latin typeface="+mn-lt"/>
                <a:cs typeface="Calibri" panose="020F0502020204030204" pitchFamily="34" charset="0"/>
              </a:rPr>
              <a:t>PÉDAGOGIQUES</a:t>
            </a:r>
            <a:endParaRPr sz="2800" b="1" i="0" u="none" strike="noStrike" cap="none" dirty="0">
              <a:solidFill>
                <a:srgbClr val="008245"/>
              </a:solidFill>
              <a:latin typeface="+mn-lt"/>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761314"/>
              <a:chOff x="2149789" y="2096568"/>
              <a:chExt cx="1584000" cy="3761314"/>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761314"/>
                <a:chOff x="2149789" y="2096568"/>
                <a:chExt cx="1584000" cy="3761314"/>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dirty="0">
                      <a:solidFill>
                        <a:srgbClr val="0059A1"/>
                      </a:solidFill>
                      <a:latin typeface="+mn-lt"/>
                      <a:ea typeface="Calibri"/>
                      <a:cs typeface="Calibri" panose="020F0502020204030204" pitchFamily="34" charset="0"/>
                      <a:sym typeface="Calibri"/>
                    </a:rPr>
                    <a:t>LE GUIDE DE SOUTIEN</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Il contient le ré</a:t>
                  </a:r>
                  <a:r>
                    <a:rPr lang="fr-FR" sz="1400" b="0" i="0" u="none" strike="noStrike" cap="none" dirty="0">
                      <a:solidFill>
                        <a:srgbClr val="3F3F3F"/>
                      </a:solidFill>
                      <a:latin typeface="+mn-lt"/>
                      <a:ea typeface="Calibri"/>
                      <a:cs typeface="Calibri" panose="020F0502020204030204" pitchFamily="34" charset="0"/>
                      <a:sym typeface="Calibri"/>
                    </a:rPr>
                    <a:t>sumé théorique et le manuel des travaux pratiques</a:t>
                  </a:r>
                  <a:endParaRPr lang="fr-FR" sz="1400" dirty="0">
                    <a:latin typeface="+mn-lt"/>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n-lt"/>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1</a:t>
                  </a:r>
                  <a:endParaRPr lang="fr-FR" sz="2400" b="1" dirty="0">
                    <a:solidFill>
                      <a:srgbClr val="0059A1"/>
                    </a:solidFill>
                    <a:latin typeface="+mn-lt"/>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801004"/>
              <a:chOff x="3765217" y="2056878"/>
              <a:chExt cx="1584000" cy="3801004"/>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dirty="0">
                    <a:solidFill>
                      <a:srgbClr val="8CBABE"/>
                    </a:solidFill>
                    <a:latin typeface="+mn-lt"/>
                    <a:ea typeface="Arial"/>
                    <a:cs typeface="Calibri" panose="020F0502020204030204" pitchFamily="34" charset="0"/>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LA VERSION PDF</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Une version PDF est mise en ligne sur l’espace apprenant et formateur de la plateforme </a:t>
                </a:r>
                <a:r>
                  <a:rPr lang="fr-FR" sz="1400" dirty="0" err="1">
                    <a:solidFill>
                      <a:srgbClr val="3F3F3F"/>
                    </a:solidFill>
                    <a:latin typeface="+mn-lt"/>
                    <a:ea typeface="Calibri"/>
                    <a:cs typeface="Calibri" panose="020F0502020204030204" pitchFamily="34" charset="0"/>
                    <a:sym typeface="Calibri"/>
                  </a:rPr>
                  <a:t>WebForce</a:t>
                </a:r>
                <a:r>
                  <a:rPr lang="fr-FR" sz="1400" dirty="0">
                    <a:solidFill>
                      <a:srgbClr val="3F3F3F"/>
                    </a:solidFill>
                    <a:latin typeface="+mn-lt"/>
                    <a:ea typeface="Calibri"/>
                    <a:cs typeface="Calibri" panose="020F0502020204030204" pitchFamily="34" charset="0"/>
                    <a:sym typeface="Calibri"/>
                  </a:rPr>
                  <a:t> Life</a:t>
                </a:r>
                <a:endParaRPr sz="1400" dirty="0">
                  <a:latin typeface="+mn-lt"/>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2</a:t>
                  </a:r>
                  <a:endParaRPr lang="fr-FR" sz="2400" dirty="0">
                    <a:solidFill>
                      <a:srgbClr val="0059A1"/>
                    </a:solidFill>
                    <a:latin typeface="+mn-lt"/>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870823"/>
              <a:chOff x="5399182" y="1987059"/>
              <a:chExt cx="1584000" cy="3870823"/>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dirty="0">
                    <a:solidFill>
                      <a:srgbClr val="FFFFFF"/>
                    </a:solidFill>
                    <a:latin typeface="+mn-lt"/>
                    <a:ea typeface="Arial"/>
                    <a:cs typeface="Calibri" panose="020F0502020204030204" pitchFamily="34" charset="0"/>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CONTENUS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dirty="0">
                    <a:solidFill>
                      <a:srgbClr val="3F3F3F"/>
                    </a:solidFill>
                    <a:latin typeface="+mn-lt"/>
                    <a:cs typeface="Calibri" panose="020F0502020204030204" pitchFamily="34" charset="0"/>
                    <a:sym typeface="Arial"/>
                  </a:rPr>
                  <a:t>L</a:t>
                </a:r>
                <a:r>
                  <a:rPr lang="fr-FR" sz="1400" b="0" i="0" u="none" strike="noStrike" cap="none" dirty="0">
                    <a:solidFill>
                      <a:srgbClr val="3F3F3F"/>
                    </a:solidFill>
                    <a:latin typeface="+mn-lt"/>
                    <a:cs typeface="Calibri" panose="020F0502020204030204" pitchFamily="34" charset="0"/>
                    <a:sym typeface="Arial"/>
                  </a:rPr>
                  <a:t>es fiches de résumés ou des exercices sont téléchargeables sur </a:t>
                </a:r>
                <a:r>
                  <a:rPr lang="fr-FR" sz="1400" b="0" i="0" u="none" strike="noStrike" cap="none" dirty="0" err="1">
                    <a:solidFill>
                      <a:srgbClr val="3F3F3F"/>
                    </a:solidFill>
                    <a:latin typeface="+mn-lt"/>
                    <a:cs typeface="Calibri" panose="020F0502020204030204" pitchFamily="34" charset="0"/>
                    <a:sym typeface="Arial"/>
                  </a:rPr>
                  <a:t>WebForce</a:t>
                </a:r>
                <a:r>
                  <a:rPr lang="fr-FR" sz="1400" b="0" i="0" u="none" strike="noStrike" cap="none" dirty="0">
                    <a:solidFill>
                      <a:srgbClr val="3F3F3F"/>
                    </a:solidFill>
                    <a:latin typeface="+mn-lt"/>
                    <a:cs typeface="Calibri" panose="020F0502020204030204" pitchFamily="34" charset="0"/>
                    <a:sym typeface="Arial"/>
                  </a:rPr>
                  <a:t> Life</a:t>
                </a:r>
                <a:endParaRPr sz="1400" dirty="0">
                  <a:latin typeface="+mn-lt"/>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3</a:t>
                  </a:r>
                  <a:endParaRPr lang="fr-FR" sz="2400" dirty="0">
                    <a:solidFill>
                      <a:srgbClr val="0059A1"/>
                    </a:solidFill>
                    <a:latin typeface="+mn-lt"/>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57125"/>
              <a:chOff x="6993390" y="2000757"/>
              <a:chExt cx="1584000" cy="3857125"/>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algn="ctr"/>
                <a:r>
                  <a:rPr lang="fr-FR" sz="1400" b="1" dirty="0">
                    <a:solidFill>
                      <a:schemeClr val="accent1">
                        <a:lumMod val="75000"/>
                      </a:schemeClr>
                    </a:solidFill>
                    <a:latin typeface="+mn-lt"/>
                    <a:cs typeface="Calibri" panose="020F0502020204030204" pitchFamily="34" charset="0"/>
                  </a:rPr>
                  <a:t>DU CONTENU INTERACTIF</a:t>
                </a:r>
              </a:p>
              <a:p>
                <a:pPr algn="ctr"/>
                <a:r>
                  <a:rPr lang="fr-FR" altLang="ko-KR" sz="1400" dirty="0">
                    <a:solidFill>
                      <a:prstClr val="black">
                        <a:lumMod val="75000"/>
                        <a:lumOff val="25000"/>
                      </a:prstClr>
                    </a:solidFill>
                    <a:latin typeface="+mn-lt"/>
                    <a:ea typeface="Arial Unicode MS"/>
                    <a:cs typeface="Calibri" panose="020F0502020204030204" pitchFamily="34" charset="0"/>
                  </a:rPr>
                  <a:t>Vous disposez de contenus interactifs sous forme d’exercices et de cours à utiliser sur </a:t>
                </a:r>
                <a:r>
                  <a:rPr lang="fr-FR" altLang="ko-KR" sz="1400" dirty="0" err="1">
                    <a:solidFill>
                      <a:prstClr val="black">
                        <a:lumMod val="75000"/>
                        <a:lumOff val="25000"/>
                      </a:prstClr>
                    </a:solidFill>
                    <a:latin typeface="+mn-lt"/>
                    <a:ea typeface="Arial Unicode MS"/>
                    <a:cs typeface="Calibri" panose="020F0502020204030204" pitchFamily="34" charset="0"/>
                  </a:rPr>
                  <a:t>WebForce</a:t>
                </a:r>
                <a:r>
                  <a:rPr lang="fr-FR" altLang="ko-KR" sz="1400" dirty="0">
                    <a:solidFill>
                      <a:prstClr val="black">
                        <a:lumMod val="75000"/>
                        <a:lumOff val="25000"/>
                      </a:prstClr>
                    </a:solidFill>
                    <a:latin typeface="+mn-lt"/>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4</a:t>
                  </a:r>
                  <a:endParaRPr lang="fr-FR" sz="2400" dirty="0">
                    <a:solidFill>
                      <a:srgbClr val="0059A1"/>
                    </a:solidFill>
                    <a:latin typeface="+mn-lt"/>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RESSOURCES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EN LIGNES</a:t>
                </a: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Les ressources sont consultables en synchrone et en asynchrone pour s’adapter au rythme de l’apprentissage</a:t>
                </a:r>
                <a:endParaRPr sz="1400" dirty="0">
                  <a:latin typeface="+mn-lt"/>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5</a:t>
                  </a:r>
                  <a:endParaRPr lang="fr-FR" sz="2400" dirty="0">
                    <a:solidFill>
                      <a:srgbClr val="0059A1"/>
                    </a:solidFill>
                    <a:latin typeface="+mn-lt"/>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1418413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E8E6A3F-FE11-434D-8055-718F10BD31A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754E7A3-23B5-4832-AD2D-99F1E6238A89}"/>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D18950D4-0418-4D13-AE0C-C83972C537F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92211338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88F6A5-2C76-4A6A-BC5D-99B01A452A21}"/>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FD3A502-EF75-495E-B424-492F67570A23}"/>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95962043-E27C-42EE-99F7-5CAD1CC7246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0F08291-DD42-4AED-A366-C5BAC2FE8EA9}"/>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49893807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9C8F4BB-374A-49DB-B8F2-777479694B1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98274026-62C8-40A4-BC6D-169B2EF73F7B}"/>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CB56DF4-F065-44B5-A562-0EE2400FC4F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F9DF2A7-7C84-4349-84F1-917A42451F56}"/>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E7A700A-E433-4FB3-939E-AAF060A2CB2C}"/>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31761581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24C1B9C4-8E21-4E19-9E4A-549DF7578ABB}"/>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583CA3C-4C17-44A9-B6F0-6B81274D6D5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8D1E1-1228-4D04-BE4C-38DDAF563920}"/>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28C20A44-D67E-4346-ADC0-5F47640C923C}"/>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51507578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6DBE2F9F-4211-49CA-BF0B-D0ECE25E418E}"/>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565656"/>
                </a:solidFill>
                <a:latin typeface="+mn-lt"/>
                <a:cs typeface="Calibri" panose="020F0502020204030204" pitchFamily="34" charset="0"/>
              </a:rPr>
              <a:t>PARTIE 4</a:t>
            </a:r>
          </a:p>
        </p:txBody>
      </p:sp>
    </p:spTree>
    <p:extLst>
      <p:ext uri="{BB962C8B-B14F-4D97-AF65-F5344CB8AC3E}">
        <p14:creationId xmlns:p14="http://schemas.microsoft.com/office/powerpoint/2010/main" val="250335306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800906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01E685E8-58CB-4891-B29A-C4AEA9C056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8" name="Espace réservé du texte 8">
            <a:extLst>
              <a:ext uri="{FF2B5EF4-FFF2-40B4-BE49-F238E27FC236}">
                <a16:creationId xmlns:a16="http://schemas.microsoft.com/office/drawing/2014/main" id="{642EF746-3784-4576-A7B1-506CA2163581}"/>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Clr>
                <a:srgbClr val="B3BB03"/>
              </a:buClr>
              <a:buFont typeface="+mj-lt"/>
              <a:buAutoNum type="arabicPeriod"/>
              <a:defRPr sz="1600" b="1" u="none">
                <a:solidFill>
                  <a:srgbClr val="565656"/>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1" name="Espace réservé du texte 8">
            <a:extLst>
              <a:ext uri="{FF2B5EF4-FFF2-40B4-BE49-F238E27FC236}">
                <a16:creationId xmlns:a16="http://schemas.microsoft.com/office/drawing/2014/main" id="{507CAB2B-4D51-422C-A138-6D52BD75E353}"/>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FB4B1DE3-641E-4FB3-B171-B732359A3DBB}"/>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5196BF8E-4974-4AD4-BEF9-6EDF495BCD34}"/>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66E6F046-7512-4766-885A-55B91A167B69}"/>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6422A2E4-3EAA-490B-94E8-5F499B0C4876}"/>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565656"/>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AD63466E-D97D-4FD0-97BE-7DB1563F4E0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56150013-D9AE-498A-9322-4B8C5BD183C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
        <p:nvSpPr>
          <p:cNvPr id="29" name="Espace réservé du texte 8">
            <a:extLst>
              <a:ext uri="{FF2B5EF4-FFF2-40B4-BE49-F238E27FC236}">
                <a16:creationId xmlns:a16="http://schemas.microsoft.com/office/drawing/2014/main" id="{55C5F30E-D5D6-4D32-AF36-2867E806F3DA}"/>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1A57A446-450D-4CDC-9818-19F4C1B4D77D}"/>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093C5D57-2271-412E-84E5-4451C77E72D6}"/>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034573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CONTENU PARTIE 4">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FC4D468-FEFD-46DC-A5A4-42CF40D626BA}"/>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9BDC0B92-6190-4B32-870C-7A2192CEDC6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80498783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LIDE CONTENU PARTIE 4">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97CF9918-67AC-4DD4-81E6-973077D446CF}"/>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4BB8F40C-4FFE-47FE-A1ED-B26ED85FBB34}"/>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0E45366F-81BA-43D2-9515-4619C7E838B7}"/>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C27053F-05CB-428F-9E41-8405D7811618}"/>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4FF8DEED-C0BC-4E5E-B966-7660D1194DD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76858931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366D64A-E506-4518-8E75-4D52D43F72DC}"/>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B3BB03"/>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2B53D5A-075D-45CD-8D40-2013E14BC30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B6C55E92-0682-4AD5-850F-FE515CC11E23}"/>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502CBAD-16DB-49DB-A285-36AB6E864E4F}"/>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1A7A5150-C561-4C5A-A86E-861B163907C4}"/>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531462D8-71C6-49B7-A03C-06DD436C3208}"/>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4478842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2" name="ZoneTexte 1">
            <a:extLst>
              <a:ext uri="{FF2B5EF4-FFF2-40B4-BE49-F238E27FC236}">
                <a16:creationId xmlns:a16="http://schemas.microsoft.com/office/drawing/2014/main" id="{BA95BDE1-CEFC-4626-B293-4F4F3B5A0BD6}"/>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7842"/>
                </a:solidFill>
                <a:latin typeface="+mn-lt"/>
                <a:cs typeface="Calibri" panose="020F0502020204030204" pitchFamily="34" charset="0"/>
              </a:rPr>
              <a:t>PARTIE 1</a:t>
            </a:r>
          </a:p>
        </p:txBody>
      </p:sp>
    </p:spTree>
    <p:extLst>
      <p:ext uri="{BB962C8B-B14F-4D97-AF65-F5344CB8AC3E}">
        <p14:creationId xmlns:p14="http://schemas.microsoft.com/office/powerpoint/2010/main" val="390089117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LIDE CONTENU PARTIE 4">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78551C01-ECE5-4F0C-A378-539BDC897E7B}"/>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853679BA-2EFA-4096-8881-98E331388410}"/>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5C5346E1-8CC2-4958-AB14-FCE2CB71F8D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3697F0C-E420-4D74-853D-93691ABE18D8}"/>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8420357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6407B5B-B7D1-4B53-9B9A-86B3FC58A02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9D904B8-58EE-41C7-A032-0692E60BC64A}"/>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5BE0F54-DEA6-4E8E-A8EC-E50E8C55812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3FED2-6251-4E4A-84FB-5AF6B144C05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D0932877-E829-419E-8C47-449FEAD6E36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587221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1AE98764-8FEB-4C8A-8368-F7EFFED5BB5C}"/>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99B830B-5510-40A0-96D9-BC171871FB8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61222FF-D043-4C8A-A409-E1348D7607D3}"/>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A9E5122-54F0-4793-BB4A-CFE0B9990149}"/>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C5401457-2EB1-43B4-AC3B-4945B8D65C78}"/>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783F089-EA6D-4F15-B1AA-374A44D11044}"/>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43555313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6FF1450B-B5FF-4D7F-90BC-A10D1ECB3B66}"/>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45EA661F-869A-4AE9-95C1-2849CD3D8E4F}"/>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D6F06444-AA59-44A2-A98B-9E44E449818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8A5BB764-8069-4EE7-8A85-C6C2D8F01E0C}"/>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D8410EBF-B8B5-4313-9634-DC94B37BB424}"/>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295496755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ACA2"/>
              </a:solidFill>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B82AF947-447B-4FE6-B61B-2F8EE1D38661}"/>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8ACA2"/>
                </a:solidFill>
                <a:latin typeface="+mn-lt"/>
                <a:cs typeface="Calibri" panose="020F0502020204030204" pitchFamily="34" charset="0"/>
              </a:rPr>
              <a:t>PARTIE 5</a:t>
            </a:r>
          </a:p>
        </p:txBody>
      </p:sp>
    </p:spTree>
    <p:extLst>
      <p:ext uri="{BB962C8B-B14F-4D97-AF65-F5344CB8AC3E}">
        <p14:creationId xmlns:p14="http://schemas.microsoft.com/office/powerpoint/2010/main" val="405338629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612261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C0599489-E852-4692-9C8D-4B88674DC9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1" name="Espace réservé du texte 8">
            <a:extLst>
              <a:ext uri="{FF2B5EF4-FFF2-40B4-BE49-F238E27FC236}">
                <a16:creationId xmlns:a16="http://schemas.microsoft.com/office/drawing/2014/main" id="{E480CE55-AFC1-40FD-8CFD-8A93DF2D949E}"/>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71CF775E-FE0E-4F71-A336-C0C8476512B5}"/>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47EEE35D-1DF1-4F7C-A583-F33CFADD525C}"/>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20D6B9AF-10A3-402B-BADA-DED3E77153F9}"/>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BCE3E02E-87F6-40E3-846C-836EBBDC4287}"/>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08ACA2"/>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DB4A2ED0-C779-4798-B5E6-F826B4339CE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3144B5FA-C233-408F-9D41-29E463E9442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E5520597-E342-4D79-8DB3-E4581C287395}"/>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A3AB2127-FAC9-4859-B4A3-F506A4AC62FC}"/>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2EEEB091-6D89-42C7-99A6-FB4BA7F7B447}"/>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E8538F19-FDB1-4E4F-A086-89C87B6BF832}"/>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4166514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183598012"/>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65047770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54FF629-1060-42F2-B17C-221D6A9DA1F0}"/>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BCDF821-63BB-4016-A07B-CF2C73981ACB}"/>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4725AE3-BEC8-4777-993F-0F569BC8BA9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35A4B93F-37B0-4E91-96EF-D4CCBA44F28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8558326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4"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4105156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BC6743C-7007-4E53-A187-C2F86747E3C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6D2DB02-6871-4743-80D6-5FDAD4A3154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7FE0FE1-9BA0-4D08-AEBE-60141E974E3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CEFC9B8-96CB-457A-A178-A0441AD23A30}"/>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A0CC5A10-2B00-48CD-BFCD-47B2A576A09D}"/>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757516185"/>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3B952A4-9676-4A4E-9A1A-0AA22EA9938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D5AD111-9A5C-477A-AD92-E1ADD22F70B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612597A-795B-4D93-91AB-8EB60F5923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8401630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0DC38BB-1095-4F24-A9B0-339FD0D5C985}"/>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36661DF6-671A-4555-82FD-2A476AC745D1}"/>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4E5B57C-A81A-451A-A753-4ACE075C641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895FA5C4-3D1E-4BA8-9DCF-DACD9BD7115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83964713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F0AAEE2-2201-4F14-AF62-4A22DC7679C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8A82995-0FFF-434C-BB03-5C5A0FE2D6F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BE700D7-AB0F-4BFD-80A7-CF68A0FBE49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A27378F7-5D54-4F1B-8357-2778DC84A7BD}"/>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FC2F13B5-1ACF-419F-BE0A-D1BF5994963A}"/>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839279995"/>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7BF2949-6478-4CBC-862F-99507C64D64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8D30330D-647D-4544-AC2A-21A3DCD6EF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F592889-89AE-42D7-852A-E4F09F1B9C88}"/>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7211DF1C-2FF0-4953-B51E-23D9B45157D9}"/>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114928375"/>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1" name="Espace réservé du texte 14">
            <a:extLst>
              <a:ext uri="{FF2B5EF4-FFF2-40B4-BE49-F238E27FC236}">
                <a16:creationId xmlns:a16="http://schemas.microsoft.com/office/drawing/2014/main" id="{91FB0E2E-3AF2-49D2-91D9-A43BD56D3318}"/>
              </a:ext>
            </a:extLst>
          </p:cNvPr>
          <p:cNvSpPr>
            <a:spLocks noGrp="1"/>
          </p:cNvSpPr>
          <p:nvPr>
            <p:ph type="body" sz="quarter" idx="11" hasCustomPrompt="1"/>
          </p:nvPr>
        </p:nvSpPr>
        <p:spPr>
          <a:xfrm>
            <a:off x="303825" y="259040"/>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tableau Partie 1</a:t>
            </a:r>
          </a:p>
        </p:txBody>
      </p:sp>
      <p:sp>
        <p:nvSpPr>
          <p:cNvPr id="22" name="Espace réservé du texte 14">
            <a:extLst>
              <a:ext uri="{FF2B5EF4-FFF2-40B4-BE49-F238E27FC236}">
                <a16:creationId xmlns:a16="http://schemas.microsoft.com/office/drawing/2014/main" id="{CC45EBC1-707D-4535-9D38-C514BDBACFD8}"/>
              </a:ext>
            </a:extLst>
          </p:cNvPr>
          <p:cNvSpPr>
            <a:spLocks noGrp="1"/>
          </p:cNvSpPr>
          <p:nvPr>
            <p:ph type="body" sz="quarter" idx="12" hasCustomPrompt="1"/>
          </p:nvPr>
        </p:nvSpPr>
        <p:spPr>
          <a:xfrm>
            <a:off x="303825" y="2955519"/>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Idée SmartArt</a:t>
            </a:r>
          </a:p>
        </p:txBody>
      </p:sp>
      <p:sp>
        <p:nvSpPr>
          <p:cNvPr id="23" name="Espace réservé du texte 14">
            <a:extLst>
              <a:ext uri="{FF2B5EF4-FFF2-40B4-BE49-F238E27FC236}">
                <a16:creationId xmlns:a16="http://schemas.microsoft.com/office/drawing/2014/main" id="{AD4CEB1A-6ABA-434B-BFA1-E51DDF73C041}"/>
              </a:ext>
            </a:extLst>
          </p:cNvPr>
          <p:cNvSpPr>
            <a:spLocks noGrp="1"/>
          </p:cNvSpPr>
          <p:nvPr>
            <p:ph type="body" sz="quarter" idx="13" hasCustomPrompt="1"/>
          </p:nvPr>
        </p:nvSpPr>
        <p:spPr>
          <a:xfrm>
            <a:off x="303824" y="5429545"/>
            <a:ext cx="2458425"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Remarque Partie 1</a:t>
            </a:r>
          </a:p>
        </p:txBody>
      </p:sp>
    </p:spTree>
    <p:extLst>
      <p:ext uri="{BB962C8B-B14F-4D97-AF65-F5344CB8AC3E}">
        <p14:creationId xmlns:p14="http://schemas.microsoft.com/office/powerpoint/2010/main" val="4142475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des couleur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F0498E62-9F86-4F9E-BD25-FD7D39749911}"/>
              </a:ext>
            </a:extLst>
          </p:cNvPr>
          <p:cNvGrpSpPr/>
          <p:nvPr userDrawn="1"/>
        </p:nvGrpSpPr>
        <p:grpSpPr>
          <a:xfrm>
            <a:off x="1524000" y="0"/>
            <a:ext cx="9144000" cy="6858000"/>
            <a:chOff x="1524000" y="0"/>
            <a:chExt cx="9144000" cy="6858000"/>
          </a:xfrm>
        </p:grpSpPr>
        <p:pic>
          <p:nvPicPr>
            <p:cNvPr id="4" name="Image 3" descr="Une image contenant carré&#10;&#10;Description générée automatiquement">
              <a:extLst>
                <a:ext uri="{FF2B5EF4-FFF2-40B4-BE49-F238E27FC236}">
                  <a16:creationId xmlns:a16="http://schemas.microsoft.com/office/drawing/2014/main" id="{7DC5F6AB-DED9-43E0-8BDF-9C454F3DB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Rectangle 2">
              <a:extLst>
                <a:ext uri="{FF2B5EF4-FFF2-40B4-BE49-F238E27FC236}">
                  <a16:creationId xmlns:a16="http://schemas.microsoft.com/office/drawing/2014/main" id="{C98E7BC9-5AEC-4891-A245-792C9694B2FB}"/>
                </a:ext>
              </a:extLst>
            </p:cNvPr>
            <p:cNvSpPr/>
            <p:nvPr userDrawn="1"/>
          </p:nvSpPr>
          <p:spPr>
            <a:xfrm>
              <a:off x="5333999" y="4391025"/>
              <a:ext cx="1333500" cy="133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3BE5862-66B4-44BC-AC21-B6F4843CB8C1}"/>
                </a:ext>
              </a:extLst>
            </p:cNvPr>
            <p:cNvSpPr/>
            <p:nvPr userDrawn="1"/>
          </p:nvSpPr>
          <p:spPr>
            <a:xfrm>
              <a:off x="5278582" y="5724525"/>
              <a:ext cx="1506682"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4D205A8-DDB0-478F-922D-91DEE0A113CC}"/>
                </a:ext>
              </a:extLst>
            </p:cNvPr>
            <p:cNvSpPr txBox="1"/>
            <p:nvPr userDrawn="1"/>
          </p:nvSpPr>
          <p:spPr>
            <a:xfrm>
              <a:off x="5308968" y="5724524"/>
              <a:ext cx="1445909" cy="923330"/>
            </a:xfrm>
            <a:prstGeom prst="rect">
              <a:avLst/>
            </a:prstGeom>
            <a:noFill/>
          </p:spPr>
          <p:txBody>
            <a:bodyPr wrap="none" rtlCol="0">
              <a:spAutoFit/>
            </a:bodyPr>
            <a:lstStyle/>
            <a:p>
              <a:pPr algn="ctr"/>
              <a:r>
                <a:rPr lang="fr-FR" dirty="0"/>
                <a:t>#BFBFBF</a:t>
              </a:r>
            </a:p>
            <a:p>
              <a:pPr algn="ctr"/>
              <a:r>
                <a:rPr lang="fr-FR" dirty="0"/>
                <a:t>Gris légendes</a:t>
              </a:r>
            </a:p>
            <a:p>
              <a:pPr algn="ctr"/>
              <a:r>
                <a:rPr lang="fr-FR" dirty="0"/>
                <a:t>et sources</a:t>
              </a:r>
            </a:p>
          </p:txBody>
        </p:sp>
        <p:sp>
          <p:nvSpPr>
            <p:cNvPr id="9" name="Rectangle 8">
              <a:extLst>
                <a:ext uri="{FF2B5EF4-FFF2-40B4-BE49-F238E27FC236}">
                  <a16:creationId xmlns:a16="http://schemas.microsoft.com/office/drawing/2014/main" id="{68F6B3C9-BA51-4802-8135-1226828DAD3A}"/>
                </a:ext>
              </a:extLst>
            </p:cNvPr>
            <p:cNvSpPr/>
            <p:nvPr userDrawn="1"/>
          </p:nvSpPr>
          <p:spPr>
            <a:xfrm>
              <a:off x="1835728" y="4229442"/>
              <a:ext cx="1506682" cy="181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008177F-658F-4D94-A1F6-95C0929FF244}"/>
                </a:ext>
              </a:extLst>
            </p:cNvPr>
            <p:cNvSpPr/>
            <p:nvPr userDrawn="1"/>
          </p:nvSpPr>
          <p:spPr>
            <a:xfrm>
              <a:off x="1924564" y="4391025"/>
              <a:ext cx="1333500" cy="133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7009157-5C21-4326-B92C-FE1BC4F36CF7}"/>
                </a:ext>
              </a:extLst>
            </p:cNvPr>
            <p:cNvSpPr txBox="1"/>
            <p:nvPr userDrawn="1"/>
          </p:nvSpPr>
          <p:spPr>
            <a:xfrm>
              <a:off x="2054115" y="5729377"/>
              <a:ext cx="1074397" cy="923330"/>
            </a:xfrm>
            <a:prstGeom prst="rect">
              <a:avLst/>
            </a:prstGeom>
            <a:noFill/>
          </p:spPr>
          <p:txBody>
            <a:bodyPr wrap="none" rtlCol="0">
              <a:spAutoFit/>
            </a:bodyPr>
            <a:lstStyle/>
            <a:p>
              <a:pPr algn="ctr"/>
              <a:r>
                <a:rPr lang="fr-FR" dirty="0"/>
                <a:t>#F2F2F2</a:t>
              </a:r>
            </a:p>
            <a:p>
              <a:pPr algn="ctr"/>
              <a:r>
                <a:rPr lang="fr-FR" dirty="0"/>
                <a:t>Gris Fond</a:t>
              </a:r>
            </a:p>
            <a:p>
              <a:pPr algn="ctr"/>
              <a:r>
                <a:rPr lang="fr-FR" dirty="0"/>
                <a:t>SmartArt</a:t>
              </a:r>
            </a:p>
          </p:txBody>
        </p:sp>
        <p:sp>
          <p:nvSpPr>
            <p:cNvPr id="12" name="ZoneTexte 11">
              <a:extLst>
                <a:ext uri="{FF2B5EF4-FFF2-40B4-BE49-F238E27FC236}">
                  <a16:creationId xmlns:a16="http://schemas.microsoft.com/office/drawing/2014/main" id="{52D4355A-0740-4211-952C-CC29CA7492C7}"/>
                </a:ext>
              </a:extLst>
            </p:cNvPr>
            <p:cNvSpPr txBox="1"/>
            <p:nvPr userDrawn="1"/>
          </p:nvSpPr>
          <p:spPr>
            <a:xfrm>
              <a:off x="3796902" y="6001523"/>
              <a:ext cx="1082604" cy="369332"/>
            </a:xfrm>
            <a:prstGeom prst="rect">
              <a:avLst/>
            </a:prstGeom>
            <a:noFill/>
          </p:spPr>
          <p:txBody>
            <a:bodyPr wrap="none" rtlCol="0">
              <a:spAutoFit/>
            </a:bodyPr>
            <a:lstStyle/>
            <a:p>
              <a:pPr algn="ctr"/>
              <a:r>
                <a:rPr lang="fr-FR" dirty="0"/>
                <a:t>Gris texte</a:t>
              </a:r>
            </a:p>
          </p:txBody>
        </p:sp>
        <p:sp>
          <p:nvSpPr>
            <p:cNvPr id="13" name="ZoneTexte 12">
              <a:extLst>
                <a:ext uri="{FF2B5EF4-FFF2-40B4-BE49-F238E27FC236}">
                  <a16:creationId xmlns:a16="http://schemas.microsoft.com/office/drawing/2014/main" id="{BA652F57-F3A2-4210-84B2-14FFAD7E2ADF}"/>
                </a:ext>
              </a:extLst>
            </p:cNvPr>
            <p:cNvSpPr txBox="1"/>
            <p:nvPr userDrawn="1"/>
          </p:nvSpPr>
          <p:spPr>
            <a:xfrm>
              <a:off x="2136927" y="3914367"/>
              <a:ext cx="904287" cy="369332"/>
            </a:xfrm>
            <a:prstGeom prst="rect">
              <a:avLst/>
            </a:prstGeom>
            <a:noFill/>
          </p:spPr>
          <p:txBody>
            <a:bodyPr wrap="none" rtlCol="0">
              <a:spAutoFit/>
            </a:bodyPr>
            <a:lstStyle/>
            <a:p>
              <a:pPr algn="ctr"/>
              <a:r>
                <a:rPr lang="fr-FR" dirty="0"/>
                <a:t>Partie 2</a:t>
              </a:r>
            </a:p>
          </p:txBody>
        </p:sp>
        <p:sp>
          <p:nvSpPr>
            <p:cNvPr id="14" name="ZoneTexte 13">
              <a:extLst>
                <a:ext uri="{FF2B5EF4-FFF2-40B4-BE49-F238E27FC236}">
                  <a16:creationId xmlns:a16="http://schemas.microsoft.com/office/drawing/2014/main" id="{A5D8931A-D979-49B5-B231-6E2EC18AC910}"/>
                </a:ext>
              </a:extLst>
            </p:cNvPr>
            <p:cNvSpPr txBox="1"/>
            <p:nvPr userDrawn="1"/>
          </p:nvSpPr>
          <p:spPr>
            <a:xfrm>
              <a:off x="2128740" y="1941869"/>
              <a:ext cx="904287" cy="369332"/>
            </a:xfrm>
            <a:prstGeom prst="rect">
              <a:avLst/>
            </a:prstGeom>
            <a:noFill/>
          </p:spPr>
          <p:txBody>
            <a:bodyPr wrap="none" rtlCol="0">
              <a:spAutoFit/>
            </a:bodyPr>
            <a:lstStyle/>
            <a:p>
              <a:pPr algn="ctr"/>
              <a:r>
                <a:rPr lang="fr-FR" dirty="0"/>
                <a:t>Partie 3</a:t>
              </a:r>
            </a:p>
          </p:txBody>
        </p:sp>
        <p:sp>
          <p:nvSpPr>
            <p:cNvPr id="15" name="ZoneTexte 14">
              <a:extLst>
                <a:ext uri="{FF2B5EF4-FFF2-40B4-BE49-F238E27FC236}">
                  <a16:creationId xmlns:a16="http://schemas.microsoft.com/office/drawing/2014/main" id="{C91DF774-E247-4F4C-B814-C4B9D979EDAD}"/>
                </a:ext>
              </a:extLst>
            </p:cNvPr>
            <p:cNvSpPr txBox="1"/>
            <p:nvPr userDrawn="1"/>
          </p:nvSpPr>
          <p:spPr>
            <a:xfrm>
              <a:off x="3796902" y="1941869"/>
              <a:ext cx="904287" cy="369332"/>
            </a:xfrm>
            <a:prstGeom prst="rect">
              <a:avLst/>
            </a:prstGeom>
            <a:noFill/>
          </p:spPr>
          <p:txBody>
            <a:bodyPr wrap="none" rtlCol="0">
              <a:spAutoFit/>
            </a:bodyPr>
            <a:lstStyle/>
            <a:p>
              <a:pPr algn="ctr"/>
              <a:r>
                <a:rPr lang="fr-FR" dirty="0"/>
                <a:t>Partie 1</a:t>
              </a:r>
            </a:p>
          </p:txBody>
        </p:sp>
        <p:sp>
          <p:nvSpPr>
            <p:cNvPr id="16" name="ZoneTexte 15">
              <a:extLst>
                <a:ext uri="{FF2B5EF4-FFF2-40B4-BE49-F238E27FC236}">
                  <a16:creationId xmlns:a16="http://schemas.microsoft.com/office/drawing/2014/main" id="{0550321F-4D29-4E88-92FD-9597EA630586}"/>
                </a:ext>
              </a:extLst>
            </p:cNvPr>
            <p:cNvSpPr txBox="1"/>
            <p:nvPr userDrawn="1"/>
          </p:nvSpPr>
          <p:spPr>
            <a:xfrm>
              <a:off x="3886060" y="6285496"/>
              <a:ext cx="904287" cy="369332"/>
            </a:xfrm>
            <a:prstGeom prst="rect">
              <a:avLst/>
            </a:prstGeom>
            <a:noFill/>
          </p:spPr>
          <p:txBody>
            <a:bodyPr wrap="none" rtlCol="0">
              <a:spAutoFit/>
            </a:bodyPr>
            <a:lstStyle/>
            <a:p>
              <a:pPr algn="ctr"/>
              <a:r>
                <a:rPr lang="fr-FR" dirty="0"/>
                <a:t>Partie 4</a:t>
              </a:r>
            </a:p>
          </p:txBody>
        </p:sp>
        <p:sp>
          <p:nvSpPr>
            <p:cNvPr id="17" name="ZoneTexte 16">
              <a:extLst>
                <a:ext uri="{FF2B5EF4-FFF2-40B4-BE49-F238E27FC236}">
                  <a16:creationId xmlns:a16="http://schemas.microsoft.com/office/drawing/2014/main" id="{62410D43-8CB5-4AB9-90E9-4613F004C781}"/>
                </a:ext>
              </a:extLst>
            </p:cNvPr>
            <p:cNvSpPr txBox="1"/>
            <p:nvPr userDrawn="1"/>
          </p:nvSpPr>
          <p:spPr>
            <a:xfrm>
              <a:off x="7271694" y="3914367"/>
              <a:ext cx="904287" cy="369332"/>
            </a:xfrm>
            <a:prstGeom prst="rect">
              <a:avLst/>
            </a:prstGeom>
            <a:noFill/>
          </p:spPr>
          <p:txBody>
            <a:bodyPr wrap="none" rtlCol="0">
              <a:spAutoFit/>
            </a:bodyPr>
            <a:lstStyle/>
            <a:p>
              <a:pPr algn="ctr"/>
              <a:r>
                <a:rPr lang="fr-FR" dirty="0"/>
                <a:t>Partie 5</a:t>
              </a:r>
            </a:p>
          </p:txBody>
        </p:sp>
      </p:grpSp>
      <p:sp>
        <p:nvSpPr>
          <p:cNvPr id="19" name="Espace réservé du texte 14">
            <a:extLst>
              <a:ext uri="{FF2B5EF4-FFF2-40B4-BE49-F238E27FC236}">
                <a16:creationId xmlns:a16="http://schemas.microsoft.com/office/drawing/2014/main" id="{F0B30FEB-D0F4-41E6-A94F-8A217ED52A4E}"/>
              </a:ext>
            </a:extLst>
          </p:cNvPr>
          <p:cNvSpPr>
            <a:spLocks noGrp="1"/>
          </p:cNvSpPr>
          <p:nvPr>
            <p:ph type="body" sz="quarter" idx="13" hasCustomPrompt="1"/>
          </p:nvPr>
        </p:nvSpPr>
        <p:spPr>
          <a:xfrm>
            <a:off x="140363" y="42239"/>
            <a:ext cx="5801701"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Couleurs de la Chartre Graphique à utiliser</a:t>
            </a:r>
          </a:p>
        </p:txBody>
      </p:sp>
    </p:spTree>
    <p:extLst>
      <p:ext uri="{BB962C8B-B14F-4D97-AF65-F5344CB8AC3E}">
        <p14:creationId xmlns:p14="http://schemas.microsoft.com/office/powerpoint/2010/main" val="133039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LIDE CONSIGN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1" name="Espace réservé du texte 8">
            <a:extLst>
              <a:ext uri="{FF2B5EF4-FFF2-40B4-BE49-F238E27FC236}">
                <a16:creationId xmlns:a16="http://schemas.microsoft.com/office/drawing/2014/main" id="{F1D81D5C-9907-4F14-B57A-87B070C2581D}"/>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13" name="Espace réservé du texte 8">
            <a:extLst>
              <a:ext uri="{FF2B5EF4-FFF2-40B4-BE49-F238E27FC236}">
                <a16:creationId xmlns:a16="http://schemas.microsoft.com/office/drawing/2014/main" id="{DE296318-2113-4395-8D3C-A534E28833CE}"/>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5" name="Espace réservé du texte 8">
            <a:extLst>
              <a:ext uri="{FF2B5EF4-FFF2-40B4-BE49-F238E27FC236}">
                <a16:creationId xmlns:a16="http://schemas.microsoft.com/office/drawing/2014/main" id="{E3549452-6853-462C-968B-A593C932AA03}"/>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17" name="Rectangle 16">
            <a:extLst>
              <a:ext uri="{FF2B5EF4-FFF2-40B4-BE49-F238E27FC236}">
                <a16:creationId xmlns:a16="http://schemas.microsoft.com/office/drawing/2014/main" id="{1A62555D-23D8-47AB-8D87-8C2AE7445AD3}"/>
              </a:ext>
            </a:extLst>
          </p:cNvPr>
          <p:cNvSpPr/>
          <p:nvPr/>
        </p:nvSpPr>
        <p:spPr>
          <a:xfrm>
            <a:off x="6245570" y="50060"/>
            <a:ext cx="5760000" cy="540000"/>
          </a:xfrm>
          <a:prstGeom prst="rect">
            <a:avLst/>
          </a:prstGeom>
        </p:spPr>
        <p:txBody>
          <a:bodyPr wrap="square">
            <a:spAutoFit/>
          </a:bodyPr>
          <a:lstStyle/>
          <a:p>
            <a:pPr lvl="0" algn="ctr"/>
            <a:r>
              <a:rPr lang="fr-FR" sz="2800" b="1" u="none" kern="1200" dirty="0">
                <a:solidFill>
                  <a:srgbClr val="007842"/>
                </a:solidFill>
                <a:latin typeface="+mn-lt"/>
                <a:ea typeface="+mn-ea"/>
                <a:cs typeface="Calibri" panose="020F0502020204030204" pitchFamily="34" charset="0"/>
              </a:rPr>
              <a:t>CONSIGNES</a:t>
            </a:r>
          </a:p>
        </p:txBody>
      </p:sp>
      <p:pic>
        <p:nvPicPr>
          <p:cNvPr id="18" name="Picture 6">
            <a:extLst>
              <a:ext uri="{FF2B5EF4-FFF2-40B4-BE49-F238E27FC236}">
                <a16:creationId xmlns:a16="http://schemas.microsoft.com/office/drawing/2014/main" id="{1DFAA42F-311D-4738-9C02-ECE27B7F1B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9" name="Image 18">
            <a:extLst>
              <a:ext uri="{FF2B5EF4-FFF2-40B4-BE49-F238E27FC236}">
                <a16:creationId xmlns:a16="http://schemas.microsoft.com/office/drawing/2014/main" id="{E876DE11-078E-4436-8941-5779EF28D74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
        <p:nvSpPr>
          <p:cNvPr id="20" name="Espace réservé du texte 8">
            <a:extLst>
              <a:ext uri="{FF2B5EF4-FFF2-40B4-BE49-F238E27FC236}">
                <a16:creationId xmlns:a16="http://schemas.microsoft.com/office/drawing/2014/main" id="{E7109A98-C648-48CA-8826-2ADBEF896DB7}"/>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1" name="Espace réservé du texte 8">
            <a:extLst>
              <a:ext uri="{FF2B5EF4-FFF2-40B4-BE49-F238E27FC236}">
                <a16:creationId xmlns:a16="http://schemas.microsoft.com/office/drawing/2014/main" id="{A34AE0BC-E40C-46BC-8F87-9AC7FABF67B8}"/>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24" name="Espace réservé du texte 8">
            <a:extLst>
              <a:ext uri="{FF2B5EF4-FFF2-40B4-BE49-F238E27FC236}">
                <a16:creationId xmlns:a16="http://schemas.microsoft.com/office/drawing/2014/main" id="{AE111430-BFC9-4E0B-B37D-E33504830004}"/>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25" name="Espace réservé du texte 8">
            <a:extLst>
              <a:ext uri="{FF2B5EF4-FFF2-40B4-BE49-F238E27FC236}">
                <a16:creationId xmlns:a16="http://schemas.microsoft.com/office/drawing/2014/main" id="{F7E9609F-ECFE-40D9-B0AA-BF95C83A8218}"/>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861950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335068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507D4316-1D41-4D01-A3CD-CD9C219D875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239D91A-2D6D-481E-95ED-52B93532FC00}"/>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949366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4" name="Espace réservé du contenu 17">
            <a:extLst>
              <a:ext uri="{FF2B5EF4-FFF2-40B4-BE49-F238E27FC236}">
                <a16:creationId xmlns:a16="http://schemas.microsoft.com/office/drawing/2014/main" id="{C1813B6F-EA0F-4ED3-A5D5-81BBD2A6B36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7" name="Espace réservé du contenu 17">
            <a:extLst>
              <a:ext uri="{FF2B5EF4-FFF2-40B4-BE49-F238E27FC236}">
                <a16:creationId xmlns:a16="http://schemas.microsoft.com/office/drawing/2014/main" id="{3BB6CC4D-99E0-45C4-869B-636A77589425}"/>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8" name="Espace réservé du graphique SmartArt 3">
            <a:extLst>
              <a:ext uri="{FF2B5EF4-FFF2-40B4-BE49-F238E27FC236}">
                <a16:creationId xmlns:a16="http://schemas.microsoft.com/office/drawing/2014/main" id="{B44B8488-A9B4-4FCF-9BBF-7B0C116FAD23}"/>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4660467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84623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75" r:id="rId5"/>
    <p:sldLayoutId id="2147483785" r:id="rId6"/>
    <p:sldLayoutId id="2147483757" r:id="rId7"/>
    <p:sldLayoutId id="2147483790" r:id="rId8"/>
    <p:sldLayoutId id="2147483791" r:id="rId9"/>
    <p:sldLayoutId id="2147483792" r:id="rId10"/>
    <p:sldLayoutId id="2147483793" r:id="rId11"/>
    <p:sldLayoutId id="2147483794" r:id="rId12"/>
    <p:sldLayoutId id="2147483795" r:id="rId13"/>
    <p:sldLayoutId id="2147483758" r:id="rId14"/>
    <p:sldLayoutId id="2147483777" r:id="rId15"/>
    <p:sldLayoutId id="2147483786" r:id="rId16"/>
    <p:sldLayoutId id="2147483761" r:id="rId17"/>
    <p:sldLayoutId id="2147483796" r:id="rId18"/>
    <p:sldLayoutId id="2147483797" r:id="rId19"/>
    <p:sldLayoutId id="2147483798" r:id="rId20"/>
    <p:sldLayoutId id="2147483799" r:id="rId21"/>
    <p:sldLayoutId id="2147483800" r:id="rId22"/>
    <p:sldLayoutId id="2147483801" r:id="rId23"/>
    <p:sldLayoutId id="2147483762" r:id="rId24"/>
    <p:sldLayoutId id="2147483779" r:id="rId25"/>
    <p:sldLayoutId id="2147483787" r:id="rId26"/>
    <p:sldLayoutId id="2147483765" r:id="rId27"/>
    <p:sldLayoutId id="2147483802" r:id="rId28"/>
    <p:sldLayoutId id="2147483803" r:id="rId29"/>
    <p:sldLayoutId id="2147483804" r:id="rId30"/>
    <p:sldLayoutId id="2147483805" r:id="rId31"/>
    <p:sldLayoutId id="2147483806" r:id="rId32"/>
    <p:sldLayoutId id="2147483807" r:id="rId33"/>
    <p:sldLayoutId id="2147483766" r:id="rId34"/>
    <p:sldLayoutId id="2147483781" r:id="rId35"/>
    <p:sldLayoutId id="2147483788" r:id="rId36"/>
    <p:sldLayoutId id="2147483817" r:id="rId37"/>
    <p:sldLayoutId id="2147483818" r:id="rId38"/>
    <p:sldLayoutId id="2147483819" r:id="rId39"/>
    <p:sldLayoutId id="2147483820" r:id="rId40"/>
    <p:sldLayoutId id="2147483821" r:id="rId41"/>
    <p:sldLayoutId id="2147483822" r:id="rId42"/>
    <p:sldLayoutId id="2147483823" r:id="rId43"/>
    <p:sldLayoutId id="2147483770" r:id="rId44"/>
    <p:sldLayoutId id="2147483783" r:id="rId45"/>
    <p:sldLayoutId id="2147483789" r:id="rId46"/>
    <p:sldLayoutId id="2147483773" r:id="rId47"/>
    <p:sldLayoutId id="2147483827" r:id="rId48"/>
    <p:sldLayoutId id="2147483828" r:id="rId49"/>
    <p:sldLayoutId id="2147483829" r:id="rId50"/>
    <p:sldLayoutId id="2147483830" r:id="rId51"/>
    <p:sldLayoutId id="2147483831" r:id="rId52"/>
    <p:sldLayoutId id="2147483832" r:id="rId53"/>
    <p:sldLayoutId id="2147483833" r:id="rId54"/>
    <p:sldLayoutId id="2147483834" r:id="rId55"/>
    <p:sldLayoutId id="2147483835"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learn.microsoft.com/fr-fr/compliance/regulatory/offering-cis-benchmark"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71.png"/><Relationship Id="rId1" Type="http://schemas.openxmlformats.org/officeDocument/2006/relationships/slideLayout" Target="../slideLayouts/slideLayout17.xml"/><Relationship Id="rId5" Type="http://schemas.microsoft.com/office/2007/relationships/hdphoto" Target="../media/hdphoto18.wdp"/><Relationship Id="rId4" Type="http://schemas.openxmlformats.org/officeDocument/2006/relationships/image" Target="../media/image7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 Id="rId6" Type="http://schemas.microsoft.com/office/2007/relationships/hdphoto" Target="../media/hdphoto20.wdp"/><Relationship Id="rId5" Type="http://schemas.openxmlformats.org/officeDocument/2006/relationships/image" Target="../media/image75.png"/><Relationship Id="rId4" Type="http://schemas.microsoft.com/office/2007/relationships/hdphoto" Target="../media/hdphoto19.wdp"/></Relationships>
</file>

<file path=ppt/slides/_rels/slide106.xml.rels><?xml version="1.0" encoding="UTF-8" standalone="yes"?>
<Relationships xmlns="http://schemas.openxmlformats.org/package/2006/relationships"><Relationship Id="rId3" Type="http://schemas.microsoft.com/office/2007/relationships/hdphoto" Target="../media/hdphoto21.wdp"/><Relationship Id="rId7" Type="http://schemas.microsoft.com/office/2007/relationships/hdphoto" Target="../media/hdphoto23.wdp"/><Relationship Id="rId2" Type="http://schemas.openxmlformats.org/officeDocument/2006/relationships/image" Target="../media/image76.png"/><Relationship Id="rId1" Type="http://schemas.openxmlformats.org/officeDocument/2006/relationships/slideLayout" Target="../slideLayouts/slideLayout17.xml"/><Relationship Id="rId6" Type="http://schemas.openxmlformats.org/officeDocument/2006/relationships/image" Target="../media/image78.png"/><Relationship Id="rId5" Type="http://schemas.microsoft.com/office/2007/relationships/hdphoto" Target="../media/hdphoto22.wdp"/><Relationship Id="rId4" Type="http://schemas.openxmlformats.org/officeDocument/2006/relationships/image" Target="../media/image7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aws.amazon.com/fr/compliance/programs/"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7.xml"/></Relationships>
</file>

<file path=ppt/slides/_rels/slide11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7.xml"/></Relationships>
</file>

<file path=ppt/slides/_rels/slide11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7.xml"/></Relationships>
</file>

<file path=ppt/slides/_rels/slide11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hyperlink" Target="https://cloud.google.com/security/compliance/offerings#/regions=Global" TargetMode="Externa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7.xml"/></Relationships>
</file>

<file path=ppt/slides/_rels/slide1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alibabacloud.com/fr/trust-center/compliance?spm=a2c6w.11657460.4547953020.1.5f87e561oxIAWW"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s://portal.azure.com/" TargetMode="External"/><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7.xml"/></Relationships>
</file>

<file path=ppt/slides/_rels/slide1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7.xml"/><Relationship Id="rId4" Type="http://schemas.openxmlformats.org/officeDocument/2006/relationships/image" Target="../media/image104.png"/></Relationships>
</file>

<file path=ppt/slides/_rels/slide1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7.xml"/><Relationship Id="rId4" Type="http://schemas.openxmlformats.org/officeDocument/2006/relationships/image" Target="../media/image107.png"/></Relationships>
</file>

<file path=ppt/slides/_rels/slide13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7.xml"/><Relationship Id="rId5" Type="http://schemas.openxmlformats.org/officeDocument/2006/relationships/image" Target="../media/image111.png"/><Relationship Id="rId4" Type="http://schemas.openxmlformats.org/officeDocument/2006/relationships/image" Target="../media/image110.png"/></Relationships>
</file>

<file path=ppt/slides/_rels/slide13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7.xml"/><Relationship Id="rId4" Type="http://schemas.openxmlformats.org/officeDocument/2006/relationships/image" Target="../media/image115.png"/></Relationships>
</file>

<file path=ppt/slides/_rels/slide13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7.xml"/></Relationships>
</file>

<file path=ppt/slides/_rels/slide13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7.xml"/></Relationships>
</file>

<file path=ppt/slides/_rels/slide14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7.xml"/></Relationships>
</file>

<file path=ppt/slides/_rels/slide14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7.xml"/></Relationships>
</file>

<file path=ppt/slides/_rels/slide14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microsoft.com/fr-fr/azure/defender-for-cloud/defender-for-cloud-introduction" TargetMode="External"/><Relationship Id="rId2" Type="http://schemas.openxmlformats.org/officeDocument/2006/relationships/hyperlink" Target="https://cloud.google.com/security-command-center/" TargetMode="External"/><Relationship Id="rId1" Type="http://schemas.openxmlformats.org/officeDocument/2006/relationships/slideLayout" Target="../slideLayouts/slideLayout7.xml"/><Relationship Id="rId4" Type="http://schemas.openxmlformats.org/officeDocument/2006/relationships/hyperlink" Target="https://azure.microsoft.com/fr-fr/pricing/details/defender-for-cloud/?cdn=disable#pric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npmjs.com/package/@azure/identity" TargetMode="External"/><Relationship Id="rId2" Type="http://schemas.openxmlformats.org/officeDocument/2006/relationships/hyperlink" Target="https://www.npmjs.com/package/@azure/keyvault-secret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 Id="rId5" Type="http://schemas.openxmlformats.org/officeDocument/2006/relationships/image" Target="../media/image51.sv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 Id="rId5" Type="http://schemas.openxmlformats.org/officeDocument/2006/relationships/image" Target="../media/image51.sv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 Id="rId5" Type="http://schemas.openxmlformats.org/officeDocument/2006/relationships/image" Target="../media/image51.sv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 Id="rId5" Type="http://schemas.openxmlformats.org/officeDocument/2006/relationships/image" Target="../media/image51.sv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 Id="rId5" Type="http://schemas.openxmlformats.org/officeDocument/2006/relationships/image" Target="../media/image51.svg"/><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 Id="rId5" Type="http://schemas.openxmlformats.org/officeDocument/2006/relationships/image" Target="../media/image51.svg"/><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7.png"/><Relationship Id="rId1" Type="http://schemas.openxmlformats.org/officeDocument/2006/relationships/slideLayout" Target="../slideLayouts/slideLayout17.xml"/><Relationship Id="rId5" Type="http://schemas.microsoft.com/office/2007/relationships/hdphoto" Target="../media/hdphoto7.wdp"/><Relationship Id="rId4" Type="http://schemas.openxmlformats.org/officeDocument/2006/relationships/image" Target="../media/image58.png"/></Relationships>
</file>

<file path=ppt/slides/_rels/slide7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0.png"/><Relationship Id="rId1" Type="http://schemas.openxmlformats.org/officeDocument/2006/relationships/slideLayout" Target="../slideLayouts/slideLayout17.xml"/><Relationship Id="rId5" Type="http://schemas.microsoft.com/office/2007/relationships/hdphoto" Target="../media/hdphoto10.wdp"/><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hyperlink" Target="https://www.microsoft.com/licensing/terms/fr-FR/product/PrivacyandSecurityTerms/all" TargetMode="External"/><Relationship Id="rId2" Type="http://schemas.openxmlformats.org/officeDocument/2006/relationships/hyperlink" Target="https://d1.awsstatic.com/legal/aws-customer-agreement/AWS_Customer_Agreement_French_Translation_2022-09-20.pdf" TargetMode="External"/><Relationship Id="rId1" Type="http://schemas.openxmlformats.org/officeDocument/2006/relationships/slideLayout" Target="../slideLayouts/slideLayout7.xml"/><Relationship Id="rId5" Type="http://schemas.openxmlformats.org/officeDocument/2006/relationships/hyperlink" Target="https://aws.amazon.com/fr/legal/service-level-agreements/" TargetMode="External"/><Relationship Id="rId4" Type="http://schemas.openxmlformats.org/officeDocument/2006/relationships/hyperlink" Target="https://azure.microsoft.com/fr-fr/support/legal/sla/summary/" TargetMode="External"/></Relationships>
</file>

<file path=ppt/slides/_rels/slide8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4DA0487-F367-46BA-AA65-3B65750DA835}"/>
              </a:ext>
            </a:extLst>
          </p:cNvPr>
          <p:cNvSpPr>
            <a:spLocks noGrp="1"/>
          </p:cNvSpPr>
          <p:nvPr>
            <p:ph type="body" sz="quarter" idx="10"/>
          </p:nvPr>
        </p:nvSpPr>
        <p:spPr/>
        <p:txBody>
          <a:bodyPr/>
          <a:lstStyle/>
          <a:p>
            <a:r>
              <a:rPr lang="fr-FR" dirty="0"/>
              <a:t>50,5 heures</a:t>
            </a:r>
          </a:p>
        </p:txBody>
      </p:sp>
      <p:sp>
        <p:nvSpPr>
          <p:cNvPr id="5" name="Espace réservé du texte 4">
            <a:extLst>
              <a:ext uri="{FF2B5EF4-FFF2-40B4-BE49-F238E27FC236}">
                <a16:creationId xmlns:a16="http://schemas.microsoft.com/office/drawing/2014/main" id="{6751BE5D-5B38-4779-A294-3DCFDBE9238F}"/>
              </a:ext>
            </a:extLst>
          </p:cNvPr>
          <p:cNvSpPr>
            <a:spLocks noGrp="1"/>
          </p:cNvSpPr>
          <p:nvPr>
            <p:ph type="body" sz="quarter" idx="12"/>
          </p:nvPr>
        </p:nvSpPr>
        <p:spPr/>
        <p:txBody>
          <a:bodyPr/>
          <a:lstStyle/>
          <a:p>
            <a:r>
              <a:rPr lang="fr-FR" dirty="0"/>
              <a:t>TRAVAUX PRATIQUES – FILIÈRE INFRASTRUCTURE DIGITALE</a:t>
            </a:r>
          </a:p>
          <a:p>
            <a:r>
              <a:rPr lang="fr-FR"/>
              <a:t>M205 </a:t>
            </a:r>
            <a:r>
              <a:rPr lang="fr-FR" dirty="0"/>
              <a:t>- Sécuriser un environnement Cloud propriétaire en ligne public</a:t>
            </a:r>
          </a:p>
        </p:txBody>
      </p:sp>
    </p:spTree>
    <p:extLst>
      <p:ext uri="{BB962C8B-B14F-4D97-AF65-F5344CB8AC3E}">
        <p14:creationId xmlns:p14="http://schemas.microsoft.com/office/powerpoint/2010/main" val="155858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enjeux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b="1" dirty="0"/>
              <a:t>Tâche 3 </a:t>
            </a:r>
            <a:r>
              <a:rPr lang="fr-FR" dirty="0"/>
              <a:t>: Réaliser une recherche internet sur les normes et standards de sécurité adoptés par le top 4 des fournisseurs Cloud. Chaque groupe doit choisir un fournisseur à traiter :</a:t>
            </a:r>
          </a:p>
          <a:p>
            <a:pPr marL="628650" lvl="1" indent="-171450">
              <a:buFont typeface="Arial" panose="020B0604020202020204" pitchFamily="34" charset="0"/>
              <a:buChar char="•"/>
            </a:pPr>
            <a:r>
              <a:rPr lang="fr-FR" dirty="0"/>
              <a:t>Normes et standards de sécurité au niveau du Cloud Azure (</a:t>
            </a:r>
            <a:r>
              <a:rPr lang="fr-FR" dirty="0">
                <a:hlinkClick r:id="rId2"/>
              </a:rPr>
              <a:t>https://learn.microsoft.com/fr-fr/compliance/regulatory/offering-cis-benchmark</a:t>
            </a:r>
            <a:r>
              <a:rPr lang="fr-FR" dirty="0"/>
              <a:t> )</a:t>
            </a:r>
          </a:p>
          <a:p>
            <a:pPr lvl="1"/>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341156156"/>
              </p:ext>
            </p:extLst>
          </p:nvPr>
        </p:nvGraphicFramePr>
        <p:xfrm>
          <a:off x="1768390" y="2729699"/>
          <a:ext cx="8128000" cy="38276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244160">
                <a:tc>
                  <a:txBody>
                    <a:bodyPr/>
                    <a:lstStyle/>
                    <a:p>
                      <a:pPr algn="ctr"/>
                      <a:r>
                        <a:rPr lang="fr-FR" sz="1400" dirty="0"/>
                        <a:t>Monde</a:t>
                      </a:r>
                    </a:p>
                  </a:txBody>
                  <a:tcPr>
                    <a:solidFill>
                      <a:srgbClr val="007842"/>
                    </a:solidFill>
                  </a:tcPr>
                </a:tc>
                <a:tc>
                  <a:txBody>
                    <a:bodyPr/>
                    <a:lstStyle/>
                    <a:p>
                      <a:pPr algn="ctr"/>
                      <a:r>
                        <a:rPr lang="fr-FR" sz="1400" dirty="0"/>
                        <a:t>Amérique</a:t>
                      </a:r>
                    </a:p>
                  </a:txBody>
                  <a:tcPr>
                    <a:solidFill>
                      <a:srgbClr val="007842"/>
                    </a:solidFill>
                  </a:tcPr>
                </a:tc>
                <a:tc>
                  <a:txBody>
                    <a:bodyPr/>
                    <a:lstStyle/>
                    <a:p>
                      <a:pPr algn="ctr"/>
                      <a:r>
                        <a:rPr lang="fr-FR" sz="1400" dirty="0"/>
                        <a:t>ASIE</a:t>
                      </a:r>
                    </a:p>
                  </a:txBody>
                  <a:tcPr>
                    <a:solidFill>
                      <a:srgbClr val="007842"/>
                    </a:solidFill>
                  </a:tcPr>
                </a:tc>
                <a:tc>
                  <a:txBody>
                    <a:bodyPr/>
                    <a:lstStyle/>
                    <a:p>
                      <a:pPr algn="ctr"/>
                      <a:r>
                        <a:rPr lang="fr-FR" sz="1400" dirty="0"/>
                        <a:t>EMEA</a:t>
                      </a:r>
                    </a:p>
                  </a:txBody>
                  <a:tcPr>
                    <a:solidFill>
                      <a:srgbClr val="007842"/>
                    </a:solidFill>
                  </a:tcPr>
                </a:tc>
                <a:extLst>
                  <a:ext uri="{0D108BD9-81ED-4DB2-BD59-A6C34878D82A}">
                    <a16:rowId xmlns:a16="http://schemas.microsoft.com/office/drawing/2014/main" val="10000"/>
                  </a:ext>
                </a:extLst>
              </a:tr>
              <a:tr h="3522820">
                <a:tc>
                  <a:txBody>
                    <a:bodyPr/>
                    <a:lstStyle/>
                    <a:p>
                      <a:endParaRPr lang="fr-FR" dirty="0"/>
                    </a:p>
                  </a:txBody>
                  <a:tcPr>
                    <a:solidFill>
                      <a:srgbClr val="F4F8F2"/>
                    </a:solidFill>
                  </a:tcPr>
                </a:tc>
                <a:tc>
                  <a:txBody>
                    <a:bodyPr/>
                    <a:lstStyle/>
                    <a:p>
                      <a:endParaRPr lang="fr-FR" dirty="0"/>
                    </a:p>
                  </a:txBody>
                  <a:tcPr>
                    <a:solidFill>
                      <a:srgbClr val="F4F8F2"/>
                    </a:solidFill>
                  </a:tcPr>
                </a:tc>
                <a:tc>
                  <a:txBody>
                    <a:bodyPr/>
                    <a:lstStyle/>
                    <a:p>
                      <a:endParaRPr lang="fr-FR" dirty="0"/>
                    </a:p>
                  </a:txBody>
                  <a:tcPr>
                    <a:solidFill>
                      <a:srgbClr val="F4F8F2"/>
                    </a:solidFill>
                  </a:tcPr>
                </a:tc>
                <a:tc>
                  <a:txBody>
                    <a:bodyPr/>
                    <a:lstStyle/>
                    <a:p>
                      <a:endParaRPr lang="fr-FR" dirty="0"/>
                    </a:p>
                  </a:txBody>
                  <a:tcPr>
                    <a:solidFill>
                      <a:srgbClr val="F4F8F2"/>
                    </a:solidFill>
                  </a:tcPr>
                </a:tc>
                <a:extLst>
                  <a:ext uri="{0D108BD9-81ED-4DB2-BD59-A6C34878D82A}">
                    <a16:rowId xmlns:a16="http://schemas.microsoft.com/office/drawing/2014/main" val="10001"/>
                  </a:ext>
                </a:extLst>
              </a:tr>
            </a:tbl>
          </a:graphicData>
        </a:graphic>
      </p:graphicFrame>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2985" y="3085456"/>
            <a:ext cx="1414332" cy="3347754"/>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6257" y="3055118"/>
            <a:ext cx="771646" cy="2841786"/>
          </a:xfrm>
          <a:prstGeom prst="rect">
            <a:avLst/>
          </a:prstGeom>
        </p:spPr>
      </p:pic>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6257" y="5868765"/>
            <a:ext cx="1602265" cy="617323"/>
          </a:xfrm>
          <a:prstGeom prst="rect">
            <a:avLst/>
          </a:prstGeom>
        </p:spPr>
      </p:pic>
      <p:pic>
        <p:nvPicPr>
          <p:cNvPr id="11" name="Imag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5449" y="3576587"/>
            <a:ext cx="1146089" cy="2292178"/>
          </a:xfrm>
          <a:prstGeom prst="rect">
            <a:avLst/>
          </a:prstGeom>
        </p:spPr>
      </p:pic>
      <p:pic>
        <p:nvPicPr>
          <p:cNvPr id="12" name="Imag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66832" y="3237291"/>
            <a:ext cx="1827957" cy="2970770"/>
          </a:xfrm>
          <a:prstGeom prst="rect">
            <a:avLst/>
          </a:prstGeom>
        </p:spPr>
      </p:pic>
    </p:spTree>
    <p:extLst>
      <p:ext uri="{BB962C8B-B14F-4D97-AF65-F5344CB8AC3E}">
        <p14:creationId xmlns:p14="http://schemas.microsoft.com/office/powerpoint/2010/main" val="34719460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Chiffrement de disque d’une VM avec l’utilisation d’Azure Key Vault</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1</a:t>
            </a:r>
            <a:r>
              <a:rPr lang="fr-FR" dirty="0"/>
              <a:t>: Créer un Key Vault</a:t>
            </a:r>
          </a:p>
          <a:p>
            <a:endParaRPr lang="fr-FR" dirty="0"/>
          </a:p>
          <a:p>
            <a:pPr marL="228600" indent="-228600">
              <a:buAutoNum type="arabicPeriod"/>
            </a:pPr>
            <a:r>
              <a:rPr lang="fr-FR" dirty="0"/>
              <a:t>Se connecter au portail Azure avec vos identifiants de connexion.</a:t>
            </a:r>
          </a:p>
          <a:p>
            <a:pPr marL="228600" indent="-228600">
              <a:buAutoNum type="arabicPeriod"/>
            </a:pPr>
            <a:r>
              <a:rPr lang="fr-FR" dirty="0"/>
              <a:t>Sur la barre de recherche, tapez le mot « key </a:t>
            </a:r>
            <a:r>
              <a:rPr lang="fr-FR" dirty="0" err="1"/>
              <a:t>vault</a:t>
            </a:r>
            <a:r>
              <a:rPr lang="fr-FR" dirty="0"/>
              <a:t> »:</a:t>
            </a:r>
          </a:p>
          <a:p>
            <a:pPr marL="228600" indent="-228600">
              <a:buAutoNum type="arabicPeriod"/>
            </a:pPr>
            <a:endParaRPr lang="fr-FR" dirty="0"/>
          </a:p>
          <a:p>
            <a:pPr marL="228600" indent="-228600">
              <a:buAutoNum type="arabicPeriod"/>
            </a:pPr>
            <a:endParaRPr lang="fr-FR" dirty="0"/>
          </a:p>
          <a:p>
            <a:pPr marL="228600" indent="-228600">
              <a:buAutoNum type="arabicPeriod"/>
            </a:pPr>
            <a:endParaRPr lang="fr-FR" dirty="0"/>
          </a:p>
          <a:p>
            <a:pPr marL="228600" indent="-228600">
              <a:buAutoNum type="arabicPeriod"/>
            </a:pPr>
            <a:endParaRPr lang="fr-FR" dirty="0"/>
          </a:p>
          <a:p>
            <a:pPr marL="228600" indent="-228600">
              <a:buAutoNum type="arabicPeriod"/>
            </a:pPr>
            <a:endParaRPr lang="fr-FR" dirty="0"/>
          </a:p>
          <a:p>
            <a:pPr marL="228600" indent="-228600">
              <a:buAutoNum type="arabicPeriod"/>
            </a:pPr>
            <a:endParaRPr lang="fr-FR" dirty="0"/>
          </a:p>
          <a:p>
            <a:pPr marL="228600" indent="-228600">
              <a:buAutoNum type="arabicPeriod"/>
            </a:pPr>
            <a:endParaRPr lang="fr-FR" dirty="0"/>
          </a:p>
          <a:p>
            <a:pPr marL="228600" indent="-228600">
              <a:buAutoNum type="arabicPeriod"/>
            </a:pPr>
            <a:endParaRPr lang="fr-FR" dirty="0"/>
          </a:p>
          <a:p>
            <a:pPr marL="228600" indent="-228600">
              <a:buAutoNum type="arabicPeriod"/>
            </a:pPr>
            <a:r>
              <a:rPr lang="fr-FR" dirty="0"/>
              <a:t>Cliquez ensuite sur le service Key </a:t>
            </a:r>
            <a:r>
              <a:rPr lang="fr-FR" dirty="0" err="1"/>
              <a:t>vault</a:t>
            </a:r>
            <a:r>
              <a:rPr lang="fr-FR" dirty="0"/>
              <a:t>.</a:t>
            </a:r>
          </a:p>
          <a:p>
            <a:endParaRPr lang="fr-FR" dirty="0"/>
          </a:p>
          <a:p>
            <a:endParaRPr lang="fr-FR" dirty="0"/>
          </a:p>
          <a:p>
            <a:endParaRPr lang="fr-FR" dirty="0"/>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9F4567BA-EBDE-4923-9D1B-E4C56E7F6F3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755463" y="3222702"/>
            <a:ext cx="8675649" cy="1583474"/>
          </a:xfrm>
          <a:prstGeom prst="rect">
            <a:avLst/>
          </a:prstGeom>
        </p:spPr>
      </p:pic>
    </p:spTree>
    <p:extLst>
      <p:ext uri="{BB962C8B-B14F-4D97-AF65-F5344CB8AC3E}">
        <p14:creationId xmlns:p14="http://schemas.microsoft.com/office/powerpoint/2010/main" val="2024940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Chiffrement de disque d’une VM avec l’utilisation d’Azure Key Vault</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Une fois que vous avez cliqué sur le service « Key </a:t>
            </a:r>
            <a:r>
              <a:rPr lang="fr-FR" dirty="0" err="1"/>
              <a:t>vault</a:t>
            </a:r>
            <a:r>
              <a:rPr lang="fr-FR" dirty="0"/>
              <a:t> », vous allez être redirigé vers une autre page qui contient les différents key </a:t>
            </a:r>
            <a:r>
              <a:rPr lang="fr-FR" dirty="0" err="1"/>
              <a:t>vaults</a:t>
            </a:r>
            <a:r>
              <a:rPr lang="fr-FR" dirty="0"/>
              <a:t> déjà créés.</a:t>
            </a:r>
          </a:p>
          <a:p>
            <a:r>
              <a:rPr lang="fr-FR" dirty="0"/>
              <a:t>4. Cliquez sur « + </a:t>
            </a:r>
            <a:r>
              <a:rPr lang="fr-FR" dirty="0" err="1"/>
              <a:t>Add</a:t>
            </a:r>
            <a:r>
              <a:rPr lang="fr-FR" dirty="0"/>
              <a:t> » pour ajouter un nouveau Key </a:t>
            </a:r>
            <a:r>
              <a:rPr lang="fr-FR" dirty="0" err="1"/>
              <a:t>vault</a:t>
            </a:r>
            <a:r>
              <a:rPr lang="fr-FR" dirty="0"/>
              <a:t>:</a:t>
            </a:r>
          </a:p>
          <a:p>
            <a:endParaRPr lang="fr-FR" dirty="0"/>
          </a:p>
          <a:p>
            <a:endParaRPr lang="fr-FR" dirty="0"/>
          </a:p>
          <a:p>
            <a:endParaRPr lang="fr-FR" dirty="0"/>
          </a:p>
          <a:p>
            <a:endParaRPr lang="fr-FR" dirty="0"/>
          </a:p>
          <a:p>
            <a:endParaRPr lang="fr-FR" dirty="0"/>
          </a:p>
          <a:p>
            <a:endParaRPr lang="fr-FR" dirty="0"/>
          </a:p>
          <a:p>
            <a:endParaRPr lang="fr-FR" dirty="0"/>
          </a:p>
          <a:p>
            <a:r>
              <a:rPr lang="fr-FR" dirty="0"/>
              <a:t>5. Renseignez les champs obligatoires sur la première page:</a:t>
            </a:r>
          </a:p>
        </p:txBody>
      </p:sp>
      <p:pic>
        <p:nvPicPr>
          <p:cNvPr id="6" name="Image 5">
            <a:extLst>
              <a:ext uri="{FF2B5EF4-FFF2-40B4-BE49-F238E27FC236}">
                <a16:creationId xmlns:a16="http://schemas.microsoft.com/office/drawing/2014/main" id="{5E947B20-957A-4334-9B29-5C1DF671A6E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322621" y="2737837"/>
            <a:ext cx="9541333" cy="1789558"/>
          </a:xfrm>
          <a:prstGeom prst="rect">
            <a:avLst/>
          </a:prstGeom>
        </p:spPr>
      </p:pic>
    </p:spTree>
    <p:extLst>
      <p:ext uri="{BB962C8B-B14F-4D97-AF65-F5344CB8AC3E}">
        <p14:creationId xmlns:p14="http://schemas.microsoft.com/office/powerpoint/2010/main" val="41608232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Chiffrement de disque d’une VM avec l’utilisation d’Azure Key Vault</a:t>
            </a:r>
          </a:p>
        </p:txBody>
      </p:sp>
      <p:pic>
        <p:nvPicPr>
          <p:cNvPr id="9" name="Image 8">
            <a:extLst>
              <a:ext uri="{FF2B5EF4-FFF2-40B4-BE49-F238E27FC236}">
                <a16:creationId xmlns:a16="http://schemas.microsoft.com/office/drawing/2014/main" id="{802DB832-EAB7-4C9A-9416-ED26F84831D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934451" y="1989075"/>
            <a:ext cx="6317673" cy="4468875"/>
          </a:xfrm>
          <a:prstGeom prst="rect">
            <a:avLst/>
          </a:prstGeom>
        </p:spPr>
      </p:pic>
    </p:spTree>
    <p:extLst>
      <p:ext uri="{BB962C8B-B14F-4D97-AF65-F5344CB8AC3E}">
        <p14:creationId xmlns:p14="http://schemas.microsoft.com/office/powerpoint/2010/main" val="30457591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Chiffrement de disque d’une VM avec l’utilisation d’Azure Key Vault</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6. Cliquez sur « Next: Access Policy &gt; » et cochez les trois cases à cocher sous « Enable Access to: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7. Sous « </a:t>
            </a:r>
            <a:r>
              <a:rPr lang="fr-FR" dirty="0" err="1"/>
              <a:t>Current</a:t>
            </a:r>
            <a:r>
              <a:rPr lang="fr-FR" dirty="0"/>
              <a:t> Access </a:t>
            </a:r>
            <a:r>
              <a:rPr lang="fr-FR" dirty="0" err="1"/>
              <a:t>Policies</a:t>
            </a:r>
            <a:r>
              <a:rPr lang="fr-FR" dirty="0"/>
              <a:t> », cochez toutes les cases à cocher disponibles dans: « Key </a:t>
            </a:r>
            <a:r>
              <a:rPr lang="fr-FR" dirty="0" err="1"/>
              <a:t>permession</a:t>
            </a:r>
            <a:r>
              <a:rPr lang="fr-FR" dirty="0"/>
              <a:t> », « Secret Permission » et « </a:t>
            </a:r>
            <a:r>
              <a:rPr lang="fr-FR" dirty="0" err="1"/>
              <a:t>Certificate</a:t>
            </a:r>
            <a:r>
              <a:rPr lang="fr-FR" dirty="0"/>
              <a:t> Permission ».</a:t>
            </a:r>
          </a:p>
        </p:txBody>
      </p:sp>
      <p:pic>
        <p:nvPicPr>
          <p:cNvPr id="6" name="Image 5">
            <a:extLst>
              <a:ext uri="{FF2B5EF4-FFF2-40B4-BE49-F238E27FC236}">
                <a16:creationId xmlns:a16="http://schemas.microsoft.com/office/drawing/2014/main" id="{2F445AEE-3494-49E6-B451-3C0233ECE29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892888" y="2247183"/>
            <a:ext cx="6400800" cy="2129883"/>
          </a:xfrm>
          <a:prstGeom prst="rect">
            <a:avLst/>
          </a:prstGeom>
        </p:spPr>
      </p:pic>
      <p:pic>
        <p:nvPicPr>
          <p:cNvPr id="8" name="Image 7">
            <a:extLst>
              <a:ext uri="{FF2B5EF4-FFF2-40B4-BE49-F238E27FC236}">
                <a16:creationId xmlns:a16="http://schemas.microsoft.com/office/drawing/2014/main" id="{B32C7D09-CCC6-44B8-8699-A75C9787D2EF}"/>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1396998" y="5219339"/>
            <a:ext cx="9392579" cy="1115950"/>
          </a:xfrm>
          <a:prstGeom prst="rect">
            <a:avLst/>
          </a:prstGeom>
        </p:spPr>
      </p:pic>
    </p:spTree>
    <p:extLst>
      <p:ext uri="{BB962C8B-B14F-4D97-AF65-F5344CB8AC3E}">
        <p14:creationId xmlns:p14="http://schemas.microsoft.com/office/powerpoint/2010/main" val="42287916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Chiffrement de disque d’une VM avec l’utilisation d’Azure Key Vault</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7. Cliquez sur « </a:t>
            </a:r>
            <a:r>
              <a:rPr lang="fr-FR" dirty="0" err="1"/>
              <a:t>Review</a:t>
            </a:r>
            <a:r>
              <a:rPr lang="fr-FR" dirty="0"/>
              <a:t> + </a:t>
            </a:r>
            <a:r>
              <a:rPr lang="fr-FR" dirty="0" err="1"/>
              <a:t>Create</a:t>
            </a:r>
            <a:r>
              <a:rPr lang="fr-FR" dirty="0"/>
              <a:t> » puis sur « </a:t>
            </a:r>
            <a:r>
              <a:rPr lang="fr-FR" dirty="0" err="1"/>
              <a:t>create</a:t>
            </a:r>
            <a:r>
              <a:rPr lang="fr-FR" dirty="0"/>
              <a:t> »</a:t>
            </a:r>
          </a:p>
          <a:p>
            <a:endParaRPr lang="fr-FR" dirty="0"/>
          </a:p>
          <a:p>
            <a:pPr marL="171450" indent="-171450">
              <a:buFont typeface="Wingdings" panose="05000000000000000000" pitchFamily="2" charset="2"/>
              <a:buChar char="à"/>
            </a:pPr>
            <a:r>
              <a:rPr lang="fr-FR" dirty="0">
                <a:sym typeface="Wingdings" panose="05000000000000000000" pitchFamily="2" charset="2"/>
              </a:rPr>
              <a:t>A ce stade, la création du nouveau Key Vault est lancée et doit être prête  quelques second après.</a:t>
            </a:r>
          </a:p>
          <a:p>
            <a:pPr marL="171450" indent="-171450">
              <a:buFont typeface="Wingdings" panose="05000000000000000000" pitchFamily="2" charset="2"/>
              <a:buChar char="à"/>
            </a:pPr>
            <a:endParaRPr lang="fr-FR" dirty="0">
              <a:sym typeface="Wingdings" panose="05000000000000000000" pitchFamily="2" charset="2"/>
            </a:endParaRPr>
          </a:p>
          <a:p>
            <a:r>
              <a:rPr lang="fr-FR" dirty="0"/>
              <a:t>8. Une fois la création du </a:t>
            </a:r>
            <a:r>
              <a:rPr lang="fr-FR" dirty="0" err="1"/>
              <a:t>keyvault</a:t>
            </a:r>
            <a:r>
              <a:rPr lang="fr-FR" dirty="0"/>
              <a:t> terminée, accéder à cette nouvelle ressource. Sur la partie « </a:t>
            </a:r>
            <a:r>
              <a:rPr lang="fr-FR" dirty="0" err="1"/>
              <a:t>Overview</a:t>
            </a:r>
            <a:r>
              <a:rPr lang="fr-FR" dirty="0"/>
              <a:t> », repérez la propriété « Vault URI » et notez la.</a:t>
            </a:r>
          </a:p>
          <a:p>
            <a:endParaRPr lang="fr-FR" dirty="0"/>
          </a:p>
        </p:txBody>
      </p:sp>
    </p:spTree>
    <p:extLst>
      <p:ext uri="{BB962C8B-B14F-4D97-AF65-F5344CB8AC3E}">
        <p14:creationId xmlns:p14="http://schemas.microsoft.com/office/powerpoint/2010/main" val="13541886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Chiffrement de disque d’une VM avec l’utilisation d’Azure Key Vault</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2</a:t>
            </a:r>
            <a:r>
              <a:rPr lang="fr-FR" dirty="0"/>
              <a:t>: En utilisant Cloud Shell sur le portail Azure, vous allez effectuer quelques commandes PowerShell afin de chiffrer un disque sur une VM déjà créée.</a:t>
            </a:r>
          </a:p>
          <a:p>
            <a:endParaRPr lang="fr-FR" dirty="0"/>
          </a:p>
          <a:p>
            <a:pPr marL="228600" indent="-228600">
              <a:buAutoNum type="arabicPeriod"/>
            </a:pPr>
            <a:r>
              <a:rPr lang="fr-FR" dirty="0"/>
              <a:t>Sur la barre en haut du portail Azure, cliquez sur l’option « Cloud Shell »</a:t>
            </a:r>
          </a:p>
          <a:p>
            <a:pPr marL="228600" indent="-228600">
              <a:buAutoNum type="arabicPeriod"/>
            </a:pPr>
            <a:endParaRPr lang="fr-FR" dirty="0"/>
          </a:p>
          <a:p>
            <a:pPr marL="228600" indent="-228600">
              <a:buAutoNum type="arabicPeriod"/>
            </a:pPr>
            <a:endParaRPr lang="fr-FR" dirty="0"/>
          </a:p>
          <a:p>
            <a:pPr marL="228600" indent="-228600">
              <a:buAutoNum type="arabicPeriod"/>
            </a:pPr>
            <a:endParaRPr lang="fr-FR" dirty="0"/>
          </a:p>
          <a:p>
            <a:pPr marL="228600" indent="-228600">
              <a:buAutoNum type="arabicPeriod"/>
            </a:pPr>
            <a:r>
              <a:rPr lang="fr-FR" dirty="0"/>
              <a:t>Tapez la commande ci-dessous:</a:t>
            </a:r>
          </a:p>
          <a:p>
            <a:endParaRPr lang="fr-FR" dirty="0"/>
          </a:p>
          <a:p>
            <a:endParaRPr lang="fr-FR" dirty="0"/>
          </a:p>
          <a:p>
            <a:r>
              <a:rPr lang="fr-FR" dirty="0"/>
              <a:t>Ceci vous permet de stocker la valeur du key </a:t>
            </a:r>
            <a:r>
              <a:rPr lang="fr-FR" dirty="0" err="1"/>
              <a:t>vault</a:t>
            </a:r>
            <a:r>
              <a:rPr lang="fr-FR" dirty="0"/>
              <a:t> sur une variable $</a:t>
            </a:r>
            <a:r>
              <a:rPr lang="fr-FR" dirty="0" err="1"/>
              <a:t>KeyVault</a:t>
            </a:r>
            <a:r>
              <a:rPr lang="fr-FR" dirty="0"/>
              <a:t>.</a:t>
            </a:r>
          </a:p>
          <a:p>
            <a:endParaRPr lang="fr-FR" dirty="0"/>
          </a:p>
          <a:p>
            <a:r>
              <a:rPr lang="fr-FR" dirty="0"/>
              <a:t>3. Tapez la commande ci-dessous:</a:t>
            </a:r>
          </a:p>
          <a:p>
            <a:endParaRPr lang="fr-FR" dirty="0"/>
          </a:p>
          <a:p>
            <a:endParaRPr lang="fr-FR" dirty="0"/>
          </a:p>
          <a:p>
            <a:r>
              <a:rPr lang="fr-FR" dirty="0"/>
              <a:t>La commande ci-dessus, vous permet de chiffrer le disque de la VM01 en utilisant le </a:t>
            </a:r>
            <a:r>
              <a:rPr lang="fr-FR" dirty="0" err="1"/>
              <a:t>kevault</a:t>
            </a:r>
            <a:r>
              <a:rPr lang="fr-FR" dirty="0"/>
              <a:t> que vous avez créé précédemment.</a:t>
            </a:r>
          </a:p>
          <a:p>
            <a:r>
              <a:rPr lang="fr-FR" dirty="0"/>
              <a:t>Si vous exécutez cette commande, vous devrez avoir un message comme celui-ci:</a:t>
            </a:r>
          </a:p>
        </p:txBody>
      </p:sp>
      <p:pic>
        <p:nvPicPr>
          <p:cNvPr id="6" name="Image 5">
            <a:extLst>
              <a:ext uri="{FF2B5EF4-FFF2-40B4-BE49-F238E27FC236}">
                <a16:creationId xmlns:a16="http://schemas.microsoft.com/office/drawing/2014/main" id="{C96382CC-5DDB-402A-9D2F-83035E9AA79C}"/>
              </a:ext>
            </a:extLst>
          </p:cNvPr>
          <p:cNvPicPr>
            <a:picLocks noChangeAspect="1"/>
          </p:cNvPicPr>
          <p:nvPr/>
        </p:nvPicPr>
        <p:blipFill>
          <a:blip r:embed="rId2"/>
          <a:stretch>
            <a:fillRect/>
          </a:stretch>
        </p:blipFill>
        <p:spPr>
          <a:xfrm>
            <a:off x="4974100" y="2868070"/>
            <a:ext cx="2238375" cy="809625"/>
          </a:xfrm>
          <a:prstGeom prst="rect">
            <a:avLst/>
          </a:prstGeom>
        </p:spPr>
      </p:pic>
      <p:pic>
        <p:nvPicPr>
          <p:cNvPr id="7" name="Image 6">
            <a:extLst>
              <a:ext uri="{FF2B5EF4-FFF2-40B4-BE49-F238E27FC236}">
                <a16:creationId xmlns:a16="http://schemas.microsoft.com/office/drawing/2014/main" id="{F8535A76-A95E-40BA-8B2B-65EAB6F9DDD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234141" y="3966328"/>
            <a:ext cx="9718291" cy="234175"/>
          </a:xfrm>
          <a:prstGeom prst="rect">
            <a:avLst/>
          </a:prstGeom>
        </p:spPr>
      </p:pic>
      <p:pic>
        <p:nvPicPr>
          <p:cNvPr id="9" name="Image 8">
            <a:extLst>
              <a:ext uri="{FF2B5EF4-FFF2-40B4-BE49-F238E27FC236}">
                <a16:creationId xmlns:a16="http://schemas.microsoft.com/office/drawing/2014/main" id="{70A20642-6C19-4383-847D-5F94B5ABBF29}"/>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541256" y="5360920"/>
            <a:ext cx="11104059" cy="479375"/>
          </a:xfrm>
          <a:prstGeom prst="rect">
            <a:avLst/>
          </a:prstGeom>
        </p:spPr>
      </p:pic>
    </p:spTree>
    <p:extLst>
      <p:ext uri="{BB962C8B-B14F-4D97-AF65-F5344CB8AC3E}">
        <p14:creationId xmlns:p14="http://schemas.microsoft.com/office/powerpoint/2010/main" val="11625657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Chiffrement de disque d’une VM avec l’utilisation d’Azure Key Vault</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r>
              <a:rPr lang="fr-FR" dirty="0"/>
              <a:t>4. Assurez-vous d’avoir sauvegardé vos travaux sur cette machine avant de procéder à la confirmation.</a:t>
            </a:r>
          </a:p>
          <a:p>
            <a:r>
              <a:rPr lang="fr-FR" dirty="0"/>
              <a:t>5. Tapez « Y » pour confirmer.</a:t>
            </a:r>
          </a:p>
          <a:p>
            <a:r>
              <a:rPr lang="fr-FR" dirty="0"/>
              <a:t>Si tout est OK, vous devez avoir le message ci-dessous:</a:t>
            </a:r>
          </a:p>
          <a:p>
            <a:endParaRPr lang="fr-FR" dirty="0"/>
          </a:p>
          <a:p>
            <a:endParaRPr lang="fr-FR" dirty="0"/>
          </a:p>
          <a:p>
            <a:endParaRPr lang="fr-FR" dirty="0"/>
          </a:p>
          <a:p>
            <a:r>
              <a:rPr lang="fr-FR" dirty="0"/>
              <a:t>Afin de vérifier si le disque sur cette machine est chiffré, déplacez vous vers la VM concernée, puis cliquez sur « </a:t>
            </a:r>
            <a:r>
              <a:rPr lang="fr-FR" dirty="0" err="1"/>
              <a:t>Disks</a:t>
            </a:r>
            <a:r>
              <a:rPr lang="fr-FR" dirty="0"/>
              <a:t> ». Normalement, vous devez observer que le disque est chiffré avec une clé de chiffrage grâce au key </a:t>
            </a:r>
            <a:r>
              <a:rPr lang="fr-FR" dirty="0" err="1"/>
              <a:t>vault</a:t>
            </a:r>
            <a:r>
              <a:rPr lang="fr-FR" dirty="0"/>
              <a:t> créé précédemment:</a:t>
            </a:r>
          </a:p>
          <a:p>
            <a:endParaRPr lang="fr-FR" dirty="0"/>
          </a:p>
          <a:p>
            <a:endParaRPr lang="fr-FR" dirty="0"/>
          </a:p>
          <a:p>
            <a:endParaRPr lang="fr-FR" dirty="0"/>
          </a:p>
        </p:txBody>
      </p:sp>
      <p:pic>
        <p:nvPicPr>
          <p:cNvPr id="11" name="Image 10">
            <a:extLst>
              <a:ext uri="{FF2B5EF4-FFF2-40B4-BE49-F238E27FC236}">
                <a16:creationId xmlns:a16="http://schemas.microsoft.com/office/drawing/2014/main" id="{CA51A44C-4E70-4873-B025-2825EEE5BE8D}"/>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802034" y="2011823"/>
            <a:ext cx="10582507" cy="741072"/>
          </a:xfrm>
          <a:prstGeom prst="rect">
            <a:avLst/>
          </a:prstGeom>
        </p:spPr>
      </p:pic>
      <p:pic>
        <p:nvPicPr>
          <p:cNvPr id="8" name="Image 7">
            <a:extLst>
              <a:ext uri="{FF2B5EF4-FFF2-40B4-BE49-F238E27FC236}">
                <a16:creationId xmlns:a16="http://schemas.microsoft.com/office/drawing/2014/main" id="{C6E6CFC1-AEB5-48C5-8717-A2FE3642B05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2257267" y="3899420"/>
            <a:ext cx="7672039" cy="602165"/>
          </a:xfrm>
          <a:prstGeom prst="rect">
            <a:avLst/>
          </a:prstGeom>
        </p:spPr>
      </p:pic>
      <p:pic>
        <p:nvPicPr>
          <p:cNvPr id="13" name="Image 12">
            <a:extLst>
              <a:ext uri="{FF2B5EF4-FFF2-40B4-BE49-F238E27FC236}">
                <a16:creationId xmlns:a16="http://schemas.microsoft.com/office/drawing/2014/main" id="{63C6725B-116E-4874-9D75-3A82E6946E4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1253657" y="5469691"/>
            <a:ext cx="9679258" cy="735982"/>
          </a:xfrm>
          <a:prstGeom prst="rect">
            <a:avLst/>
          </a:prstGeom>
        </p:spPr>
      </p:pic>
    </p:spTree>
    <p:extLst>
      <p:ext uri="{BB962C8B-B14F-4D97-AF65-F5344CB8AC3E}">
        <p14:creationId xmlns:p14="http://schemas.microsoft.com/office/powerpoint/2010/main" val="11060440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4F0170-35CA-475E-8BD2-676B8CBCBDF1}"/>
              </a:ext>
            </a:extLst>
          </p:cNvPr>
          <p:cNvSpPr>
            <a:spLocks noGrp="1"/>
          </p:cNvSpPr>
          <p:nvPr>
            <p:ph type="body" sz="quarter" idx="13"/>
          </p:nvPr>
        </p:nvSpPr>
        <p:spPr/>
        <p:txBody>
          <a:bodyPr/>
          <a:lstStyle/>
          <a:p>
            <a:r>
              <a:rPr lang="fr-FR" dirty="0"/>
              <a:t>Superviser les ressources Cloud</a:t>
            </a:r>
          </a:p>
        </p:txBody>
      </p:sp>
      <p:sp>
        <p:nvSpPr>
          <p:cNvPr id="4" name="Espace réservé du texte 3">
            <a:extLst>
              <a:ext uri="{FF2B5EF4-FFF2-40B4-BE49-F238E27FC236}">
                <a16:creationId xmlns:a16="http://schemas.microsoft.com/office/drawing/2014/main" id="{91DE94E5-528B-4F3A-AD51-F9988369CF6F}"/>
              </a:ext>
            </a:extLst>
          </p:cNvPr>
          <p:cNvSpPr>
            <a:spLocks noGrp="1"/>
          </p:cNvSpPr>
          <p:nvPr>
            <p:ph type="body" sz="quarter" idx="14"/>
          </p:nvPr>
        </p:nvSpPr>
        <p:spPr/>
        <p:txBody>
          <a:bodyPr/>
          <a:lstStyle/>
          <a:p>
            <a:r>
              <a:rPr lang="fr-FR" dirty="0"/>
              <a:t>Découvrir la journalisation des événements dans un espace centralisé</a:t>
            </a:r>
          </a:p>
        </p:txBody>
      </p:sp>
      <p:sp>
        <p:nvSpPr>
          <p:cNvPr id="2" name="Espace réservé du texte 1">
            <a:extLst>
              <a:ext uri="{FF2B5EF4-FFF2-40B4-BE49-F238E27FC236}">
                <a16:creationId xmlns:a16="http://schemas.microsoft.com/office/drawing/2014/main" id="{E012F272-D94F-4B58-9EC4-0990BDF334A4}"/>
              </a:ext>
            </a:extLst>
          </p:cNvPr>
          <p:cNvSpPr>
            <a:spLocks noGrp="1"/>
          </p:cNvSpPr>
          <p:nvPr>
            <p:ph type="body" sz="quarter" idx="10"/>
          </p:nvPr>
        </p:nvSpPr>
        <p:spPr/>
        <p:txBody>
          <a:bodyPr/>
          <a:lstStyle/>
          <a:p>
            <a:r>
              <a:rPr lang="fr-FR" dirty="0"/>
              <a:t>9 heures</a:t>
            </a:r>
          </a:p>
        </p:txBody>
      </p:sp>
    </p:spTree>
    <p:extLst>
      <p:ext uri="{BB962C8B-B14F-4D97-AF65-F5344CB8AC3E}">
        <p14:creationId xmlns:p14="http://schemas.microsoft.com/office/powerpoint/2010/main" val="23275707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90D293-98FF-463C-A595-67B1F8FA0E91}"/>
              </a:ext>
            </a:extLst>
          </p:cNvPr>
          <p:cNvSpPr>
            <a:spLocks noGrp="1"/>
          </p:cNvSpPr>
          <p:nvPr>
            <p:ph type="body" sz="quarter" idx="12"/>
          </p:nvPr>
        </p:nvSpPr>
        <p:spPr/>
        <p:txBody>
          <a:bodyPr/>
          <a:lstStyle/>
          <a:p>
            <a:r>
              <a:rPr lang="fr-FR" dirty="0"/>
              <a:t>ACTIVITE n°1</a:t>
            </a:r>
          </a:p>
        </p:txBody>
      </p:sp>
      <p:sp>
        <p:nvSpPr>
          <p:cNvPr id="3" name="Espace réservé du texte 2">
            <a:extLst>
              <a:ext uri="{FF2B5EF4-FFF2-40B4-BE49-F238E27FC236}">
                <a16:creationId xmlns:a16="http://schemas.microsoft.com/office/drawing/2014/main" id="{569B5EBE-0473-4810-B7D1-557B907C988E}"/>
              </a:ext>
            </a:extLst>
          </p:cNvPr>
          <p:cNvSpPr>
            <a:spLocks noGrp="1"/>
          </p:cNvSpPr>
          <p:nvPr>
            <p:ph type="body" sz="quarter" idx="13"/>
          </p:nvPr>
        </p:nvSpPr>
        <p:spPr/>
        <p:txBody>
          <a:bodyPr/>
          <a:lstStyle/>
          <a:p>
            <a:r>
              <a:rPr lang="fr-FR" dirty="0"/>
              <a:t>Utiliser les outils natifs de journalisation des évènements dans le Cloud</a:t>
            </a:r>
          </a:p>
        </p:txBody>
      </p:sp>
      <p:sp>
        <p:nvSpPr>
          <p:cNvPr id="4" name="Espace réservé du texte 3">
            <a:extLst>
              <a:ext uri="{FF2B5EF4-FFF2-40B4-BE49-F238E27FC236}">
                <a16:creationId xmlns:a16="http://schemas.microsoft.com/office/drawing/2014/main" id="{CFF18F80-0353-4BF7-AFD3-F8E09DB386EF}"/>
              </a:ext>
            </a:extLst>
          </p:cNvPr>
          <p:cNvSpPr>
            <a:spLocks noGrp="1"/>
          </p:cNvSpPr>
          <p:nvPr>
            <p:ph type="body" sz="quarter" idx="14"/>
          </p:nvPr>
        </p:nvSpPr>
        <p:spPr/>
        <p:txBody>
          <a:bodyPr/>
          <a:lstStyle/>
          <a:p>
            <a:r>
              <a:rPr lang="fr-FR" dirty="0"/>
              <a:t>Déployer les mécanismes de journalisation des événements dans le Cloud</a:t>
            </a:r>
          </a:p>
        </p:txBody>
      </p:sp>
      <p:sp>
        <p:nvSpPr>
          <p:cNvPr id="5" name="Espace réservé du texte 4">
            <a:extLst>
              <a:ext uri="{FF2B5EF4-FFF2-40B4-BE49-F238E27FC236}">
                <a16:creationId xmlns:a16="http://schemas.microsoft.com/office/drawing/2014/main" id="{BF70F74A-0687-4EB6-AEC5-68DAF4E6F3EC}"/>
              </a:ext>
            </a:extLst>
          </p:cNvPr>
          <p:cNvSpPr>
            <a:spLocks noGrp="1"/>
          </p:cNvSpPr>
          <p:nvPr>
            <p:ph type="body" sz="quarter" idx="15"/>
          </p:nvPr>
        </p:nvSpPr>
        <p:spPr/>
        <p:txBody>
          <a:bodyPr/>
          <a:lstStyle/>
          <a:p>
            <a:r>
              <a:rPr lang="fr-FR" dirty="0"/>
              <a:t>4 heures</a:t>
            </a:r>
          </a:p>
        </p:txBody>
      </p:sp>
      <p:sp>
        <p:nvSpPr>
          <p:cNvPr id="11" name="Espace réservé du texte 10">
            <a:extLst>
              <a:ext uri="{FF2B5EF4-FFF2-40B4-BE49-F238E27FC236}">
                <a16:creationId xmlns:a16="http://schemas.microsoft.com/office/drawing/2014/main" id="{BB5F3DDB-D7B1-42BE-B01F-10C31FF78636}"/>
              </a:ext>
            </a:extLst>
          </p:cNvPr>
          <p:cNvSpPr>
            <a:spLocks noGrp="1"/>
          </p:cNvSpPr>
          <p:nvPr>
            <p:ph type="body" sz="quarter" idx="16"/>
          </p:nvPr>
        </p:nvSpPr>
        <p:spPr/>
        <p:txBody>
          <a:bodyPr/>
          <a:lstStyle/>
          <a:p>
            <a:r>
              <a:rPr lang="fr-FR" dirty="0"/>
              <a:t>Se référer au cours</a:t>
            </a:r>
          </a:p>
          <a:p>
            <a:r>
              <a:rPr lang="fr-FR" dirty="0"/>
              <a:t>Discuter en groupe les nouveaux termes liés au Cloud</a:t>
            </a:r>
          </a:p>
        </p:txBody>
      </p:sp>
    </p:spTree>
    <p:extLst>
      <p:ext uri="{BB962C8B-B14F-4D97-AF65-F5344CB8AC3E}">
        <p14:creationId xmlns:p14="http://schemas.microsoft.com/office/powerpoint/2010/main" val="32203118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58C4E75-EFE5-458B-B7ED-65C0ACFBED09}"/>
              </a:ext>
            </a:extLst>
          </p:cNvPr>
          <p:cNvSpPr>
            <a:spLocks noGrp="1"/>
          </p:cNvSpPr>
          <p:nvPr>
            <p:ph type="body" sz="quarter" idx="14"/>
          </p:nvPr>
        </p:nvSpPr>
        <p:spPr/>
        <p:txBody>
          <a:bodyPr/>
          <a:lstStyle/>
          <a:p>
            <a:r>
              <a:rPr lang="fr-FR" dirty="0"/>
              <a:t>Permettre au stagiaire de bien lire et comprendre seul les études de cas</a:t>
            </a:r>
          </a:p>
          <a:p>
            <a:r>
              <a:rPr lang="fr-FR" dirty="0"/>
              <a:t>S’assurer de la bonne compréhension des cas d’étude</a:t>
            </a:r>
          </a:p>
          <a:p>
            <a:r>
              <a:rPr lang="fr-FR" dirty="0"/>
              <a:t>Discuter les réponses des stagiaires avant de donner la solution</a:t>
            </a:r>
          </a:p>
          <a:p>
            <a:r>
              <a:rPr lang="fr-FR" dirty="0"/>
              <a:t>Favoriser le travail en groupe concernant les activités de recherche sur internet</a:t>
            </a:r>
          </a:p>
          <a:p>
            <a:pPr marL="0" indent="0">
              <a:buNone/>
            </a:pPr>
            <a:endParaRPr lang="fr-FR" dirty="0"/>
          </a:p>
        </p:txBody>
      </p:sp>
      <p:sp>
        <p:nvSpPr>
          <p:cNvPr id="8" name="Espace réservé du texte 7">
            <a:extLst>
              <a:ext uri="{FF2B5EF4-FFF2-40B4-BE49-F238E27FC236}">
                <a16:creationId xmlns:a16="http://schemas.microsoft.com/office/drawing/2014/main" id="{7641088B-F244-40F6-95F0-502F5BB26755}"/>
              </a:ext>
            </a:extLst>
          </p:cNvPr>
          <p:cNvSpPr>
            <a:spLocks noGrp="1"/>
          </p:cNvSpPr>
          <p:nvPr>
            <p:ph type="body" sz="quarter" idx="15"/>
          </p:nvPr>
        </p:nvSpPr>
        <p:spPr/>
        <p:txBody>
          <a:bodyPr/>
          <a:lstStyle/>
          <a:p>
            <a:r>
              <a:rPr lang="fr-FR" dirty="0"/>
              <a:t>Lire et bien comprendre les études de cas avant de passer aux questions</a:t>
            </a:r>
          </a:p>
          <a:p>
            <a:r>
              <a:rPr lang="fr-FR" dirty="0"/>
              <a:t>Lire et bien comprendre les questions</a:t>
            </a:r>
          </a:p>
        </p:txBody>
      </p:sp>
      <p:sp>
        <p:nvSpPr>
          <p:cNvPr id="9" name="Espace réservé du texte 8">
            <a:extLst>
              <a:ext uri="{FF2B5EF4-FFF2-40B4-BE49-F238E27FC236}">
                <a16:creationId xmlns:a16="http://schemas.microsoft.com/office/drawing/2014/main" id="{CDB781EB-3B34-476C-8114-87B30AD008DF}"/>
              </a:ext>
            </a:extLst>
          </p:cNvPr>
          <p:cNvSpPr>
            <a:spLocks noGrp="1"/>
          </p:cNvSpPr>
          <p:nvPr>
            <p:ph type="body" sz="quarter" idx="16"/>
          </p:nvPr>
        </p:nvSpPr>
        <p:spPr/>
        <p:txBody>
          <a:bodyPr/>
          <a:lstStyle/>
          <a:p>
            <a:r>
              <a:rPr lang="fr-FR" dirty="0"/>
              <a:t>Individuel ou par groupes (2 ou 3 maximum)</a:t>
            </a:r>
          </a:p>
          <a:p>
            <a:r>
              <a:rPr lang="fr-FR" dirty="0"/>
              <a:t>Support de résumé théorique accompagnant</a:t>
            </a:r>
          </a:p>
          <a:p>
            <a:r>
              <a:rPr lang="fr-FR" dirty="0"/>
              <a:t>Ordinateur portable avec un abonnement Azure payant ou gratuit actif</a:t>
            </a:r>
          </a:p>
        </p:txBody>
      </p:sp>
      <p:sp>
        <p:nvSpPr>
          <p:cNvPr id="10" name="Espace réservé du texte 9">
            <a:extLst>
              <a:ext uri="{FF2B5EF4-FFF2-40B4-BE49-F238E27FC236}">
                <a16:creationId xmlns:a16="http://schemas.microsoft.com/office/drawing/2014/main" id="{064E9B47-5DD4-4F27-8DD9-D29EB1815D89}"/>
              </a:ext>
            </a:extLst>
          </p:cNvPr>
          <p:cNvSpPr>
            <a:spLocks noGrp="1"/>
          </p:cNvSpPr>
          <p:nvPr>
            <p:ph type="body" sz="quarter" idx="17"/>
          </p:nvPr>
        </p:nvSpPr>
        <p:spPr/>
        <p:txBody>
          <a:bodyPr/>
          <a:lstStyle/>
          <a:p>
            <a:r>
              <a:rPr lang="fr-FR" dirty="0"/>
              <a:t>Répondre aux différentes questions soulevées au niveau de l’énoncé</a:t>
            </a:r>
          </a:p>
          <a:p>
            <a:r>
              <a:rPr lang="fr-FR" dirty="0"/>
              <a:t>Travail en groupe</a:t>
            </a:r>
          </a:p>
          <a:p>
            <a:r>
              <a:rPr lang="fr-FR" dirty="0"/>
              <a:t>Travaux pratiques opérationnels</a:t>
            </a:r>
          </a:p>
          <a:p>
            <a:endParaRPr lang="fr-FR" dirty="0"/>
          </a:p>
        </p:txBody>
      </p:sp>
      <p:sp>
        <p:nvSpPr>
          <p:cNvPr id="6" name="Espace réservé du texte 5">
            <a:extLst>
              <a:ext uri="{FF2B5EF4-FFF2-40B4-BE49-F238E27FC236}">
                <a16:creationId xmlns:a16="http://schemas.microsoft.com/office/drawing/2014/main" id="{2ABDCA10-DA83-4B9B-A505-0E6BECC6EC1A}"/>
              </a:ext>
            </a:extLst>
          </p:cNvPr>
          <p:cNvSpPr>
            <a:spLocks noGrp="1"/>
          </p:cNvSpPr>
          <p:nvPr>
            <p:ph type="body" sz="quarter" idx="13"/>
          </p:nvPr>
        </p:nvSpPr>
        <p:spPr/>
        <p:txBody>
          <a:bodyPr/>
          <a:lstStyle/>
          <a:p>
            <a:pPr marL="342900" indent="-342900">
              <a:buFont typeface="+mj-lt"/>
              <a:buAutoNum type="arabicPeriod"/>
            </a:pPr>
            <a:r>
              <a:rPr lang="fr-FR" dirty="0"/>
              <a:t>Pour le formateur</a:t>
            </a:r>
          </a:p>
          <a:p>
            <a:endParaRPr lang="fr-FR" dirty="0"/>
          </a:p>
        </p:txBody>
      </p:sp>
      <p:sp>
        <p:nvSpPr>
          <p:cNvPr id="11" name="Espace réservé du texte 10">
            <a:extLst>
              <a:ext uri="{FF2B5EF4-FFF2-40B4-BE49-F238E27FC236}">
                <a16:creationId xmlns:a16="http://schemas.microsoft.com/office/drawing/2014/main" id="{5FD7074C-6CB4-48EE-80B1-27D1CBCA1F61}"/>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12" name="Espace réservé du texte 11">
            <a:extLst>
              <a:ext uri="{FF2B5EF4-FFF2-40B4-BE49-F238E27FC236}">
                <a16:creationId xmlns:a16="http://schemas.microsoft.com/office/drawing/2014/main" id="{F1D8B9C0-7BC8-4EE9-B1A5-DFF4436B8083}"/>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13" name="Espace réservé du texte 12">
            <a:extLst>
              <a:ext uri="{FF2B5EF4-FFF2-40B4-BE49-F238E27FC236}">
                <a16:creationId xmlns:a16="http://schemas.microsoft.com/office/drawing/2014/main" id="{534CB656-326C-41A7-BABB-5E65B20CA9D4}"/>
              </a:ext>
            </a:extLst>
          </p:cNvPr>
          <p:cNvSpPr>
            <a:spLocks noGrp="1"/>
          </p:cNvSpPr>
          <p:nvPr>
            <p:ph type="body" sz="quarter" idx="20"/>
          </p:nvPr>
        </p:nvSpPr>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167527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enjeux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b="1" dirty="0"/>
              <a:t>Tâche 3 </a:t>
            </a:r>
            <a:r>
              <a:rPr lang="fr-FR" dirty="0"/>
              <a:t>: Normes et standards de sécurité au niveau du Cloud Amazon AWS (</a:t>
            </a:r>
            <a:r>
              <a:rPr lang="fr-FR" dirty="0">
                <a:hlinkClick r:id="rId2"/>
              </a:rPr>
              <a:t>https://aws.amazon.com/fr/compliance/programs/</a:t>
            </a:r>
            <a:r>
              <a:rPr lang="fr-FR" dirty="0"/>
              <a:t> )</a:t>
            </a:r>
          </a:p>
          <a:p>
            <a:pPr lvl="1"/>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668458746"/>
              </p:ext>
            </p:extLst>
          </p:nvPr>
        </p:nvGraphicFramePr>
        <p:xfrm>
          <a:off x="569371" y="2212550"/>
          <a:ext cx="11086104" cy="4307226"/>
        </p:xfrm>
        <a:graphic>
          <a:graphicData uri="http://schemas.openxmlformats.org/drawingml/2006/table">
            <a:tbl>
              <a:tblPr firstRow="1" bandRow="1">
                <a:tableStyleId>{5C22544A-7EE6-4342-B048-85BDC9FD1C3A}</a:tableStyleId>
              </a:tblPr>
              <a:tblGrid>
                <a:gridCol w="3433152">
                  <a:extLst>
                    <a:ext uri="{9D8B030D-6E8A-4147-A177-3AD203B41FA5}">
                      <a16:colId xmlns:a16="http://schemas.microsoft.com/office/drawing/2014/main" val="20000"/>
                    </a:ext>
                  </a:extLst>
                </a:gridCol>
                <a:gridCol w="3361038">
                  <a:extLst>
                    <a:ext uri="{9D8B030D-6E8A-4147-A177-3AD203B41FA5}">
                      <a16:colId xmlns:a16="http://schemas.microsoft.com/office/drawing/2014/main" val="20001"/>
                    </a:ext>
                  </a:extLst>
                </a:gridCol>
                <a:gridCol w="2406515">
                  <a:extLst>
                    <a:ext uri="{9D8B030D-6E8A-4147-A177-3AD203B41FA5}">
                      <a16:colId xmlns:a16="http://schemas.microsoft.com/office/drawing/2014/main" val="20002"/>
                    </a:ext>
                  </a:extLst>
                </a:gridCol>
                <a:gridCol w="1885399">
                  <a:extLst>
                    <a:ext uri="{9D8B030D-6E8A-4147-A177-3AD203B41FA5}">
                      <a16:colId xmlns:a16="http://schemas.microsoft.com/office/drawing/2014/main" val="20003"/>
                    </a:ext>
                  </a:extLst>
                </a:gridCol>
              </a:tblGrid>
              <a:tr h="342991">
                <a:tc>
                  <a:txBody>
                    <a:bodyPr/>
                    <a:lstStyle/>
                    <a:p>
                      <a:pPr algn="ctr"/>
                      <a:r>
                        <a:rPr lang="fr-FR" sz="1400" dirty="0"/>
                        <a:t>Monde</a:t>
                      </a:r>
                    </a:p>
                  </a:txBody>
                  <a:tcPr>
                    <a:solidFill>
                      <a:srgbClr val="007842"/>
                    </a:solidFill>
                  </a:tcPr>
                </a:tc>
                <a:tc>
                  <a:txBody>
                    <a:bodyPr/>
                    <a:lstStyle/>
                    <a:p>
                      <a:pPr algn="ctr"/>
                      <a:r>
                        <a:rPr lang="fr-FR" sz="1400" dirty="0"/>
                        <a:t>Amérique</a:t>
                      </a:r>
                    </a:p>
                  </a:txBody>
                  <a:tcPr>
                    <a:solidFill>
                      <a:srgbClr val="007842"/>
                    </a:solidFill>
                  </a:tcPr>
                </a:tc>
                <a:tc>
                  <a:txBody>
                    <a:bodyPr/>
                    <a:lstStyle/>
                    <a:p>
                      <a:pPr algn="ctr"/>
                      <a:r>
                        <a:rPr lang="fr-FR" sz="1400" dirty="0"/>
                        <a:t>ASIE</a:t>
                      </a:r>
                    </a:p>
                  </a:txBody>
                  <a:tcPr>
                    <a:solidFill>
                      <a:srgbClr val="007842"/>
                    </a:solidFill>
                  </a:tcPr>
                </a:tc>
                <a:tc>
                  <a:txBody>
                    <a:bodyPr/>
                    <a:lstStyle/>
                    <a:p>
                      <a:pPr algn="ctr"/>
                      <a:r>
                        <a:rPr lang="fr-FR" sz="1400" dirty="0"/>
                        <a:t>Europe e</a:t>
                      </a:r>
                      <a:r>
                        <a:rPr lang="fr-FR" sz="1400" baseline="0" dirty="0"/>
                        <a:t>t</a:t>
                      </a:r>
                      <a:r>
                        <a:rPr lang="fr-FR" sz="1400" dirty="0"/>
                        <a:t> Afrique</a:t>
                      </a:r>
                    </a:p>
                  </a:txBody>
                  <a:tcPr>
                    <a:solidFill>
                      <a:srgbClr val="007842"/>
                    </a:solidFill>
                  </a:tcPr>
                </a:tc>
                <a:extLst>
                  <a:ext uri="{0D108BD9-81ED-4DB2-BD59-A6C34878D82A}">
                    <a16:rowId xmlns:a16="http://schemas.microsoft.com/office/drawing/2014/main" val="10000"/>
                  </a:ext>
                </a:extLst>
              </a:tr>
              <a:tr h="3964235">
                <a:tc>
                  <a:txBody>
                    <a:bodyPr/>
                    <a:lstStyle/>
                    <a:p>
                      <a:endParaRPr lang="fr-FR" dirty="0"/>
                    </a:p>
                  </a:txBody>
                  <a:tcPr>
                    <a:solidFill>
                      <a:srgbClr val="F4F8F2"/>
                    </a:solidFill>
                  </a:tcPr>
                </a:tc>
                <a:tc>
                  <a:txBody>
                    <a:bodyPr/>
                    <a:lstStyle/>
                    <a:p>
                      <a:endParaRPr lang="fr-FR" dirty="0"/>
                    </a:p>
                  </a:txBody>
                  <a:tcPr>
                    <a:solidFill>
                      <a:srgbClr val="F4F8F2"/>
                    </a:solidFill>
                  </a:tcPr>
                </a:tc>
                <a:tc>
                  <a:txBody>
                    <a:bodyPr/>
                    <a:lstStyle/>
                    <a:p>
                      <a:endParaRPr lang="fr-FR" dirty="0"/>
                    </a:p>
                  </a:txBody>
                  <a:tcPr>
                    <a:solidFill>
                      <a:srgbClr val="F4F8F2"/>
                    </a:solidFill>
                  </a:tcPr>
                </a:tc>
                <a:tc>
                  <a:txBody>
                    <a:bodyPr/>
                    <a:lstStyle/>
                    <a:p>
                      <a:endParaRPr lang="fr-FR" dirty="0"/>
                    </a:p>
                  </a:txBody>
                  <a:tcPr>
                    <a:solidFill>
                      <a:srgbClr val="F4F8F2"/>
                    </a:solidFill>
                  </a:tcPr>
                </a:tc>
                <a:extLst>
                  <a:ext uri="{0D108BD9-81ED-4DB2-BD59-A6C34878D82A}">
                    <a16:rowId xmlns:a16="http://schemas.microsoft.com/office/drawing/2014/main" val="10001"/>
                  </a:ext>
                </a:extLst>
              </a:tr>
            </a:tbl>
          </a:graphicData>
        </a:graphic>
      </p:graphicFrame>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192" y="2784207"/>
            <a:ext cx="3393579" cy="2600839"/>
          </a:xfrm>
          <a:prstGeom prst="rect">
            <a:avLst/>
          </a:prstGeom>
        </p:spPr>
      </p:pic>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1771" y="2561782"/>
            <a:ext cx="3356893" cy="2147202"/>
          </a:xfrm>
          <a:prstGeom prst="rect">
            <a:avLst/>
          </a:prstGeom>
        </p:spPr>
      </p:pic>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4855" y="4811131"/>
            <a:ext cx="2790724" cy="1486695"/>
          </a:xfrm>
          <a:prstGeom prst="rect">
            <a:avLst/>
          </a:prstGeom>
        </p:spPr>
      </p:pic>
      <p:pic>
        <p:nvPicPr>
          <p:cNvPr id="17" name="Imag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53455" y="2561782"/>
            <a:ext cx="1779989" cy="2338950"/>
          </a:xfrm>
          <a:prstGeom prst="rect">
            <a:avLst/>
          </a:prstGeom>
        </p:spPr>
      </p:pic>
      <p:pic>
        <p:nvPicPr>
          <p:cNvPr id="18" name="Imag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1051" y="4610091"/>
            <a:ext cx="1013418" cy="1846566"/>
          </a:xfrm>
          <a:prstGeom prst="rect">
            <a:avLst/>
          </a:prstGeom>
        </p:spPr>
      </p:pic>
      <p:pic>
        <p:nvPicPr>
          <p:cNvPr id="19" name="Imag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6557" y="2561782"/>
            <a:ext cx="2354418" cy="2462090"/>
          </a:xfrm>
          <a:prstGeom prst="rect">
            <a:avLst/>
          </a:prstGeom>
        </p:spPr>
      </p:pic>
      <p:pic>
        <p:nvPicPr>
          <p:cNvPr id="20" name="Imag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68528" y="4887904"/>
            <a:ext cx="1174086" cy="1631872"/>
          </a:xfrm>
          <a:prstGeom prst="rect">
            <a:avLst/>
          </a:prstGeom>
        </p:spPr>
      </p:pic>
    </p:spTree>
    <p:extLst>
      <p:ext uri="{BB962C8B-B14F-4D97-AF65-F5344CB8AC3E}">
        <p14:creationId xmlns:p14="http://schemas.microsoft.com/office/powerpoint/2010/main" val="38750269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Etude de cas n°1 : Journalisation des évènements dans le Cloud</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Utiliser les outils natifs de journalisation des évènements dans le Cloud</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a:xfrm>
            <a:off x="720000" y="1943056"/>
            <a:ext cx="10746576" cy="4514894"/>
          </a:xfrm>
        </p:spPr>
        <p:txBody>
          <a:bodyPr/>
          <a:lstStyle/>
          <a:p>
            <a:r>
              <a:rPr lang="fr-FR" dirty="0"/>
              <a:t>Les journaux de ressources fournissent des insights sur le fonctionnement détaillé des ressources Azure, et sont utiles pour superviser leur intégrité et leur disponibilité. Les ressources Azure génèrent automatiquement des journaux de ressource, mais vous devez créer un paramètre de diagnostic pour les collecter. Dans ce TP vous êtes amené à créer un paramètre de diagnostic pour envoyer des journaux de ressource à un espace de travail Log Analytics dans lequel vous pouvez les analyser avec des requêtes de journal.</a:t>
            </a:r>
          </a:p>
          <a:p>
            <a:r>
              <a:rPr lang="fr-FR" b="1" u="sng" dirty="0"/>
              <a:t>Tâche 1 : </a:t>
            </a:r>
            <a:r>
              <a:rPr lang="fr-FR" dirty="0"/>
              <a:t>Créer un espace de travail Log Analytics dans Azure Monitor pour une machine virtuelle.</a:t>
            </a:r>
          </a:p>
          <a:p>
            <a:r>
              <a:rPr lang="fr-FR" b="1" u="sng" dirty="0"/>
              <a:t>Tâche 2 : </a:t>
            </a:r>
            <a:r>
              <a:rPr lang="fr-FR" dirty="0"/>
              <a:t>Créer un paramètre pour collecter les logs des ressources.</a:t>
            </a:r>
          </a:p>
          <a:p>
            <a:r>
              <a:rPr lang="fr-FR" b="1" u="sng" dirty="0"/>
              <a:t>Tâche 3 : </a:t>
            </a:r>
            <a:r>
              <a:rPr lang="fr-FR" dirty="0"/>
              <a:t>Créer une requête de journal simple pour analyser les journaux collectés</a:t>
            </a:r>
          </a:p>
          <a:p>
            <a:r>
              <a:rPr lang="fr-FR" b="1" u="sng" dirty="0"/>
              <a:t>Tâche 4 : </a:t>
            </a:r>
            <a:r>
              <a:rPr lang="fr-FR" dirty="0"/>
              <a:t>Créer une règle d’alerte de requête de journal.</a:t>
            </a:r>
          </a:p>
          <a:p>
            <a:r>
              <a:rPr lang="fr-FR" b="1" u="sng" dirty="0"/>
              <a:t>Tâche 5 : </a:t>
            </a:r>
            <a:r>
              <a:rPr lang="fr-FR" dirty="0"/>
              <a:t>Créer un groupe d’actions pour définir les détails de la notification.</a:t>
            </a:r>
          </a:p>
          <a:p>
            <a:endParaRPr lang="fr-FR" dirty="0"/>
          </a:p>
        </p:txBody>
      </p:sp>
    </p:spTree>
    <p:extLst>
      <p:ext uri="{BB962C8B-B14F-4D97-AF65-F5344CB8AC3E}">
        <p14:creationId xmlns:p14="http://schemas.microsoft.com/office/powerpoint/2010/main" val="20172304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1 : </a:t>
            </a:r>
            <a:r>
              <a:rPr lang="fr-FR" dirty="0"/>
              <a:t>Créer un espace de travail Log Analytics dans Azure Monitor pour une machine virtuelle.</a:t>
            </a:r>
          </a:p>
          <a:p>
            <a:r>
              <a:rPr lang="fr-FR" dirty="0"/>
              <a:t>À partir de </a:t>
            </a:r>
            <a:r>
              <a:rPr lang="fr-FR" b="1" dirty="0"/>
              <a:t>Tous les services</a:t>
            </a:r>
            <a:r>
              <a:rPr lang="fr-FR" dirty="0"/>
              <a:t> dans le portail Azure, sélectionnez </a:t>
            </a:r>
            <a:r>
              <a:rPr lang="fr-FR" b="1" dirty="0"/>
              <a:t>Espaces de travail Log Analytics</a:t>
            </a:r>
            <a:r>
              <a:rPr lang="fr-FR" dirty="0"/>
              <a:t>.</a:t>
            </a:r>
          </a:p>
          <a:p>
            <a:endParaRPr lang="fr-FR" dirty="0"/>
          </a:p>
          <a:p>
            <a:endParaRPr lang="fr-FR" dirty="0"/>
          </a:p>
          <a:p>
            <a:endParaRPr lang="fr-FR" dirty="0"/>
          </a:p>
          <a:p>
            <a:endParaRPr lang="fr-FR" dirty="0"/>
          </a:p>
          <a:p>
            <a:endParaRPr lang="fr-FR" dirty="0"/>
          </a:p>
          <a:p>
            <a:r>
              <a:rPr lang="fr-FR" dirty="0"/>
              <a:t>Cliquez sur </a:t>
            </a:r>
            <a:r>
              <a:rPr lang="fr-FR" b="1" dirty="0"/>
              <a:t>Créer</a:t>
            </a:r>
            <a:r>
              <a:rPr lang="fr-FR" dirty="0"/>
              <a:t> pour créer un espace de travail.</a:t>
            </a:r>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DDB8F3D3-12EB-499D-97A7-49E8349DE0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2535" y="2553969"/>
            <a:ext cx="5969479" cy="1392211"/>
          </a:xfrm>
          <a:prstGeom prst="rect">
            <a:avLst/>
          </a:prstGeom>
        </p:spPr>
      </p:pic>
      <p:pic>
        <p:nvPicPr>
          <p:cNvPr id="7" name="Image 6">
            <a:extLst>
              <a:ext uri="{FF2B5EF4-FFF2-40B4-BE49-F238E27FC236}">
                <a16:creationId xmlns:a16="http://schemas.microsoft.com/office/drawing/2014/main" id="{24A858D8-5E1E-49DC-8888-9C27E3D634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5502" y="4188913"/>
            <a:ext cx="7914826" cy="998445"/>
          </a:xfrm>
          <a:prstGeom prst="rect">
            <a:avLst/>
          </a:prstGeom>
        </p:spPr>
      </p:pic>
    </p:spTree>
    <p:extLst>
      <p:ext uri="{BB962C8B-B14F-4D97-AF65-F5344CB8AC3E}">
        <p14:creationId xmlns:p14="http://schemas.microsoft.com/office/powerpoint/2010/main" val="15510891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Sous l’onglet </a:t>
            </a:r>
            <a:r>
              <a:rPr lang="fr-FR" b="1" dirty="0"/>
              <a:t>Informations de base</a:t>
            </a:r>
            <a:r>
              <a:rPr lang="fr-FR" dirty="0"/>
              <a:t>, sélectionnez un </a:t>
            </a:r>
            <a:r>
              <a:rPr lang="fr-FR" b="1" dirty="0"/>
              <a:t>abonnement</a:t>
            </a:r>
            <a:r>
              <a:rPr lang="fr-FR" dirty="0"/>
              <a:t>, un </a:t>
            </a:r>
            <a:r>
              <a:rPr lang="fr-FR" b="1" dirty="0"/>
              <a:t>groupe de ressources</a:t>
            </a:r>
            <a:r>
              <a:rPr lang="fr-FR" dirty="0"/>
              <a:t> et une </a:t>
            </a:r>
            <a:r>
              <a:rPr lang="fr-FR" b="1" dirty="0"/>
              <a:t>région</a:t>
            </a:r>
            <a:r>
              <a:rPr lang="fr-FR" dirty="0"/>
              <a:t> pour l’espace de travail. Ces derniers n’ont pas besoin d’être identiques à ceux de la ressource supervisée. Indiquez un </a:t>
            </a:r>
            <a:r>
              <a:rPr lang="fr-FR" b="1" dirty="0"/>
              <a:t>nom</a:t>
            </a:r>
            <a:r>
              <a:rPr lang="fr-FR" dirty="0"/>
              <a:t> globalement unique sur l’ensemble des abonnements Azure Monitor.</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Cliquez sur </a:t>
            </a:r>
            <a:r>
              <a:rPr lang="fr-FR" b="1" dirty="0"/>
              <a:t>Vérifier + créer</a:t>
            </a:r>
            <a:r>
              <a:rPr lang="fr-FR" dirty="0"/>
              <a:t> pour créer l’espace de travail.</a:t>
            </a:r>
          </a:p>
          <a:p>
            <a:endParaRPr lang="fr-FR" dirty="0"/>
          </a:p>
          <a:p>
            <a:endParaRPr lang="fr-FR" dirty="0"/>
          </a:p>
        </p:txBody>
      </p:sp>
      <p:pic>
        <p:nvPicPr>
          <p:cNvPr id="8" name="Image 7">
            <a:extLst>
              <a:ext uri="{FF2B5EF4-FFF2-40B4-BE49-F238E27FC236}">
                <a16:creationId xmlns:a16="http://schemas.microsoft.com/office/drawing/2014/main" id="{70139A45-5FCC-4DBB-918E-F1E0FEE068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3743" y="2443346"/>
            <a:ext cx="3247395" cy="2797996"/>
          </a:xfrm>
          <a:prstGeom prst="rect">
            <a:avLst/>
          </a:prstGeom>
        </p:spPr>
      </p:pic>
    </p:spTree>
    <p:extLst>
      <p:ext uri="{BB962C8B-B14F-4D97-AF65-F5344CB8AC3E}">
        <p14:creationId xmlns:p14="http://schemas.microsoft.com/office/powerpoint/2010/main" val="34252719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2 : </a:t>
            </a:r>
            <a:r>
              <a:rPr lang="fr-FR" dirty="0"/>
              <a:t>Créer un paramètre de diagnostic pour collecter des journaux de ressources.</a:t>
            </a:r>
          </a:p>
          <a:p>
            <a:r>
              <a:rPr lang="fr-FR" dirty="0"/>
              <a:t>Les paramètres de diagnostic définissent où les journaux de ressources doivent être envoyés pour une ressource particulière. Un même paramètre de diagnostic peut avoir plusieurs destinations, mais nous n’utiliserons qu’un espace de travail Log Analytics dans ce tutoriel.</a:t>
            </a:r>
          </a:p>
          <a:p>
            <a:r>
              <a:rPr lang="fr-FR" dirty="0"/>
              <a:t>Sous la section </a:t>
            </a:r>
            <a:r>
              <a:rPr lang="fr-FR" b="1" dirty="0"/>
              <a:t>Monitoring</a:t>
            </a:r>
            <a:r>
              <a:rPr lang="fr-FR" dirty="0"/>
              <a:t> du menu de votre ressource, sélectionnez </a:t>
            </a:r>
            <a:r>
              <a:rPr lang="fr-FR" b="1" dirty="0"/>
              <a:t>Logs</a:t>
            </a:r>
            <a:r>
              <a:rPr lang="fr-FR" dirty="0"/>
              <a:t> et cliquez sur </a:t>
            </a:r>
            <a:r>
              <a:rPr lang="fr-FR" b="1" dirty="0"/>
              <a:t>Activer </a:t>
            </a:r>
            <a:r>
              <a:rPr lang="fr-FR" dirty="0"/>
              <a:t>puis sélectionnez</a:t>
            </a:r>
            <a:r>
              <a:rPr lang="fr-FR" b="1" dirty="0"/>
              <a:t> Log analyse agent </a:t>
            </a:r>
            <a:r>
              <a:rPr lang="fr-FR" dirty="0"/>
              <a:t>et choisissez le nom Log Workspace puis </a:t>
            </a:r>
            <a:r>
              <a:rPr lang="fr-FR" b="1" dirty="0"/>
              <a:t>Configure</a:t>
            </a:r>
            <a:r>
              <a:rPr lang="fr-FR" dirty="0"/>
              <a:t>.</a:t>
            </a:r>
          </a:p>
          <a:p>
            <a:endParaRPr lang="fr-FR" dirty="0"/>
          </a:p>
        </p:txBody>
      </p:sp>
      <p:pic>
        <p:nvPicPr>
          <p:cNvPr id="9" name="Image 8">
            <a:extLst>
              <a:ext uri="{FF2B5EF4-FFF2-40B4-BE49-F238E27FC236}">
                <a16:creationId xmlns:a16="http://schemas.microsoft.com/office/drawing/2014/main" id="{929AA904-CBB2-4CF7-9160-EF29CC5EFB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1777" y="2953504"/>
            <a:ext cx="5822830" cy="3645701"/>
          </a:xfrm>
          <a:prstGeom prst="rect">
            <a:avLst/>
          </a:prstGeom>
        </p:spPr>
      </p:pic>
    </p:spTree>
    <p:extLst>
      <p:ext uri="{BB962C8B-B14F-4D97-AF65-F5344CB8AC3E}">
        <p14:creationId xmlns:p14="http://schemas.microsoft.com/office/powerpoint/2010/main" val="21800567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a:xfrm>
            <a:off x="720000" y="1943056"/>
            <a:ext cx="10746576" cy="1291850"/>
          </a:xfrm>
        </p:spPr>
        <p:txBody>
          <a:bodyPr/>
          <a:lstStyle/>
          <a:p>
            <a:r>
              <a:rPr lang="fr-FR" b="1" u="sng" dirty="0"/>
              <a:t>Tâche 3 : </a:t>
            </a:r>
            <a:r>
              <a:rPr lang="fr-FR" dirty="0"/>
              <a:t>Créer une requête de journal simple pour analyser les journaux collectés.</a:t>
            </a:r>
          </a:p>
          <a:p>
            <a:r>
              <a:rPr lang="fr-FR" dirty="0"/>
              <a:t>Les données sont récupérées à partir d’un espace de travail Log Analytics à l’aide d’une requête de journal écrite en langage KQL (</a:t>
            </a:r>
            <a:r>
              <a:rPr lang="fr-FR" dirty="0" err="1"/>
              <a:t>Kusto</a:t>
            </a:r>
            <a:r>
              <a:rPr lang="fr-FR" dirty="0"/>
              <a:t> </a:t>
            </a:r>
            <a:r>
              <a:rPr lang="fr-FR" dirty="0" err="1"/>
              <a:t>Query</a:t>
            </a:r>
            <a:r>
              <a:rPr lang="fr-FR" dirty="0"/>
              <a:t> </a:t>
            </a:r>
            <a:r>
              <a:rPr lang="fr-FR" dirty="0" err="1"/>
              <a:t>Language</a:t>
            </a:r>
            <a:r>
              <a:rPr lang="fr-FR" dirty="0"/>
              <a:t>). Un ensemble de requêtes précréées est disponible pour de nombreux services Azure. Vous n’avez donc pas besoin de connaître KQL pour commencer.</a:t>
            </a:r>
          </a:p>
          <a:p>
            <a:r>
              <a:rPr lang="fr-FR" dirty="0"/>
              <a:t>Sélectionnez </a:t>
            </a:r>
            <a:r>
              <a:rPr lang="fr-FR" b="1" dirty="0"/>
              <a:t>Journaux</a:t>
            </a:r>
            <a:r>
              <a:rPr lang="fr-FR" dirty="0"/>
              <a:t> dans le menu de votre ressource. Log Analytics s’ouvre avec la fenêtre </a:t>
            </a:r>
            <a:r>
              <a:rPr lang="fr-FR" b="1" dirty="0"/>
              <a:t>Requêtes</a:t>
            </a:r>
            <a:r>
              <a:rPr lang="fr-FR" dirty="0"/>
              <a:t> qui contient des requêtes prégénérées pour votre </a:t>
            </a:r>
            <a:r>
              <a:rPr lang="fr-FR" b="1" dirty="0"/>
              <a:t>Type de ressource</a:t>
            </a:r>
            <a:r>
              <a:rPr lang="fr-FR" dirty="0"/>
              <a:t>.</a:t>
            </a:r>
          </a:p>
        </p:txBody>
      </p:sp>
      <p:pic>
        <p:nvPicPr>
          <p:cNvPr id="6" name="Image 5">
            <a:extLst>
              <a:ext uri="{FF2B5EF4-FFF2-40B4-BE49-F238E27FC236}">
                <a16:creationId xmlns:a16="http://schemas.microsoft.com/office/drawing/2014/main" id="{2CB40A09-D3AD-478E-8C2B-CD163011B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6559" y="2946299"/>
            <a:ext cx="6593457" cy="3653775"/>
          </a:xfrm>
          <a:prstGeom prst="rect">
            <a:avLst/>
          </a:prstGeom>
        </p:spPr>
      </p:pic>
    </p:spTree>
    <p:extLst>
      <p:ext uri="{BB962C8B-B14F-4D97-AF65-F5344CB8AC3E}">
        <p14:creationId xmlns:p14="http://schemas.microsoft.com/office/powerpoint/2010/main" val="35249780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a:xfrm>
            <a:off x="720000" y="1943056"/>
            <a:ext cx="10746576" cy="646331"/>
          </a:xfrm>
        </p:spPr>
        <p:txBody>
          <a:bodyPr/>
          <a:lstStyle/>
          <a:p>
            <a:r>
              <a:rPr lang="fr-FR" b="1" u="sng" dirty="0"/>
              <a:t>Tâche 3 : </a:t>
            </a:r>
            <a:r>
              <a:rPr lang="fr-FR" dirty="0"/>
              <a:t>Créer une requête de journal simple pour analyser les journaux collectés.</a:t>
            </a:r>
          </a:p>
          <a:p>
            <a:r>
              <a:rPr lang="fr-FR" dirty="0"/>
              <a:t>Parcourez les requêtes disponibles. Identifiez-en une à exécuter et cliquez sur </a:t>
            </a:r>
            <a:r>
              <a:rPr lang="fr-FR" b="1" dirty="0"/>
              <a:t>Exécuter</a:t>
            </a:r>
            <a:r>
              <a:rPr lang="fr-FR" dirty="0"/>
              <a:t>. La requête est ajoutée à la fenêtre de requête et les résultats sont retournés.</a:t>
            </a:r>
          </a:p>
        </p:txBody>
      </p:sp>
      <p:sp>
        <p:nvSpPr>
          <p:cNvPr id="7" name="Rectangle 6">
            <a:extLst>
              <a:ext uri="{FF2B5EF4-FFF2-40B4-BE49-F238E27FC236}">
                <a16:creationId xmlns:a16="http://schemas.microsoft.com/office/drawing/2014/main" id="{99EA7D24-9CD6-44AC-A307-5CB8CCA151DD}"/>
              </a:ext>
            </a:extLst>
          </p:cNvPr>
          <p:cNvSpPr/>
          <p:nvPr/>
        </p:nvSpPr>
        <p:spPr>
          <a:xfrm>
            <a:off x="720000" y="3278605"/>
            <a:ext cx="3852000" cy="646331"/>
          </a:xfrm>
          <a:prstGeom prst="rect">
            <a:avLst/>
          </a:prstGeom>
        </p:spPr>
        <p:txBody>
          <a:bodyPr wrap="square">
            <a:spAutoFit/>
          </a:bodyPr>
          <a:lstStyle/>
          <a:p>
            <a:br>
              <a:rPr lang="fr-FR" dirty="0"/>
            </a:br>
            <a:endParaRPr lang="fr-FR" dirty="0"/>
          </a:p>
        </p:txBody>
      </p:sp>
      <p:pic>
        <p:nvPicPr>
          <p:cNvPr id="8" name="Image 7">
            <a:extLst>
              <a:ext uri="{FF2B5EF4-FFF2-40B4-BE49-F238E27FC236}">
                <a16:creationId xmlns:a16="http://schemas.microsoft.com/office/drawing/2014/main" id="{9E6BDBA7-8783-4DB7-B79F-E632C4BF72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336" y="2737837"/>
            <a:ext cx="5209136" cy="3170019"/>
          </a:xfrm>
          <a:prstGeom prst="rect">
            <a:avLst/>
          </a:prstGeom>
        </p:spPr>
      </p:pic>
    </p:spTree>
    <p:extLst>
      <p:ext uri="{BB962C8B-B14F-4D97-AF65-F5344CB8AC3E}">
        <p14:creationId xmlns:p14="http://schemas.microsoft.com/office/powerpoint/2010/main" val="32711435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4 : </a:t>
            </a:r>
            <a:r>
              <a:rPr lang="fr-FR" dirty="0"/>
              <a:t>Créer une règle d’alerte de requête de journal.</a:t>
            </a:r>
          </a:p>
          <a:p>
            <a:r>
              <a:rPr lang="fr-FR" dirty="0"/>
              <a:t>Les données sont récupérées à partir d’un espace de travail Log Analytics à l’aide d’une requête de journal écrite en langage KQL (</a:t>
            </a:r>
            <a:r>
              <a:rPr lang="fr-FR" dirty="0" err="1"/>
              <a:t>Kusto</a:t>
            </a:r>
            <a:r>
              <a:rPr lang="fr-FR" dirty="0"/>
              <a:t> </a:t>
            </a:r>
            <a:r>
              <a:rPr lang="fr-FR" dirty="0" err="1"/>
              <a:t>Query</a:t>
            </a:r>
            <a:r>
              <a:rPr lang="fr-FR" dirty="0"/>
              <a:t> </a:t>
            </a:r>
            <a:r>
              <a:rPr lang="fr-FR" dirty="0" err="1"/>
              <a:t>Language</a:t>
            </a:r>
            <a:r>
              <a:rPr lang="fr-FR" dirty="0"/>
              <a:t>). Les insights et solutions dans Azure Monitor fournissent des requêtes de journal afin de récupérer des données pour un service particulier, mais vous pouvez travailler directement avec des requêtes de journal et leurs résultats dans le portail Azure avec Log Analytics.</a:t>
            </a:r>
          </a:p>
          <a:p>
            <a:r>
              <a:rPr lang="fr-FR" dirty="0"/>
              <a:t>Sélectionnez </a:t>
            </a:r>
            <a:r>
              <a:rPr lang="fr-FR" b="1" dirty="0"/>
              <a:t>Journaux</a:t>
            </a:r>
            <a:r>
              <a:rPr lang="fr-FR" dirty="0"/>
              <a:t> dans le menu de votre ressource. Log Analytics s’ouvre avec la fenêtre </a:t>
            </a:r>
            <a:r>
              <a:rPr lang="fr-FR" b="1" dirty="0"/>
              <a:t>Requêtes</a:t>
            </a:r>
            <a:r>
              <a:rPr lang="fr-FR" dirty="0"/>
              <a:t> qui contient des requêtes prégénérées pour votre </a:t>
            </a:r>
            <a:r>
              <a:rPr lang="fr-FR" b="1" dirty="0"/>
              <a:t>type de ressource</a:t>
            </a:r>
            <a:r>
              <a:rPr lang="fr-FR" dirty="0"/>
              <a:t>. Sélectionnez </a:t>
            </a:r>
            <a:r>
              <a:rPr lang="fr-FR" b="1" dirty="0"/>
              <a:t>Alertes ou Virtual Machine</a:t>
            </a:r>
            <a:r>
              <a:rPr lang="fr-FR" dirty="0"/>
              <a:t> pour voir les requêtes spécifiquement conçues pour les règles d’alerte.</a:t>
            </a:r>
          </a:p>
        </p:txBody>
      </p:sp>
      <p:pic>
        <p:nvPicPr>
          <p:cNvPr id="7" name="Image 6">
            <a:extLst>
              <a:ext uri="{FF2B5EF4-FFF2-40B4-BE49-F238E27FC236}">
                <a16:creationId xmlns:a16="http://schemas.microsoft.com/office/drawing/2014/main" id="{2F58F15D-D5C8-4274-939E-5D28CD0B59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1992" y="3598328"/>
            <a:ext cx="5546695" cy="2981290"/>
          </a:xfrm>
          <a:prstGeom prst="rect">
            <a:avLst/>
          </a:prstGeom>
        </p:spPr>
      </p:pic>
    </p:spTree>
    <p:extLst>
      <p:ext uri="{BB962C8B-B14F-4D97-AF65-F5344CB8AC3E}">
        <p14:creationId xmlns:p14="http://schemas.microsoft.com/office/powerpoint/2010/main" val="1641494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Sélectionnez une requête et cliquez sur </a:t>
            </a:r>
            <a:r>
              <a:rPr lang="fr-FR" b="1" dirty="0"/>
              <a:t>Exécuter</a:t>
            </a:r>
            <a:r>
              <a:rPr lang="fr-FR" dirty="0"/>
              <a:t> pour la charger dans l’éditeur de requête et retourner aux  résultats. Vous pouvez modifier la requête et la réexécuter. Par exemple, la requête </a:t>
            </a:r>
            <a:r>
              <a:rPr lang="fr-FR" b="1" dirty="0"/>
              <a:t>Afficher les demandes anonymes</a:t>
            </a:r>
            <a:r>
              <a:rPr lang="fr-FR" dirty="0"/>
              <a:t> pour les comptes de stockage est indiquée ci-dessous. Vous pouvez modifier la valeur </a:t>
            </a:r>
            <a:r>
              <a:rPr lang="fr-FR" b="1" dirty="0" err="1"/>
              <a:t>AuthenticationType</a:t>
            </a:r>
            <a:r>
              <a:rPr lang="fr-FR" dirty="0"/>
              <a:t> ou filtrer sur une autre colonne.</a:t>
            </a:r>
          </a:p>
          <a:p>
            <a:endParaRPr lang="fr-FR" dirty="0"/>
          </a:p>
          <a:p>
            <a:endParaRPr lang="fr-FR" dirty="0"/>
          </a:p>
        </p:txBody>
      </p:sp>
      <p:pic>
        <p:nvPicPr>
          <p:cNvPr id="6" name="Image 5">
            <a:extLst>
              <a:ext uri="{FF2B5EF4-FFF2-40B4-BE49-F238E27FC236}">
                <a16:creationId xmlns:a16="http://schemas.microsoft.com/office/drawing/2014/main" id="{B0148981-2242-44FF-AE7B-2FEF0E9477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3637" y="2589571"/>
            <a:ext cx="7182749" cy="3875063"/>
          </a:xfrm>
          <a:prstGeom prst="rect">
            <a:avLst/>
          </a:prstGeom>
        </p:spPr>
      </p:pic>
    </p:spTree>
    <p:extLst>
      <p:ext uri="{BB962C8B-B14F-4D97-AF65-F5344CB8AC3E}">
        <p14:creationId xmlns:p14="http://schemas.microsoft.com/office/powerpoint/2010/main" val="40950534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dirty="0"/>
              <a:t>Créer une règle d’alerte</a:t>
            </a:r>
          </a:p>
          <a:p>
            <a:r>
              <a:rPr lang="fr-FR" dirty="0"/>
              <a:t>Une fois que vous avez vérifié votre requête, vous pouvez créer la règle d’alerte. Sélectionnez </a:t>
            </a:r>
            <a:r>
              <a:rPr lang="fr-FR" b="1" dirty="0"/>
              <a:t>Nouvelle règle d’alerte</a:t>
            </a:r>
            <a:r>
              <a:rPr lang="fr-FR" dirty="0"/>
              <a:t> pour créer une règle d’alerte basée sur la requête de journal actuelle. L’</a:t>
            </a:r>
            <a:r>
              <a:rPr lang="fr-FR" b="1" dirty="0"/>
              <a:t>étendue</a:t>
            </a:r>
            <a:r>
              <a:rPr lang="fr-FR" dirty="0"/>
              <a:t> est déjà définie sur la ressource actuelle. Vous n’avez pas besoin de changer cette variable.</a:t>
            </a:r>
          </a:p>
          <a:p>
            <a:endParaRPr lang="fr-FR" dirty="0"/>
          </a:p>
          <a:p>
            <a:endParaRPr lang="fr-FR" dirty="0"/>
          </a:p>
        </p:txBody>
      </p:sp>
      <p:pic>
        <p:nvPicPr>
          <p:cNvPr id="7" name="Image 6">
            <a:extLst>
              <a:ext uri="{FF2B5EF4-FFF2-40B4-BE49-F238E27FC236}">
                <a16:creationId xmlns:a16="http://schemas.microsoft.com/office/drawing/2014/main" id="{626CC6A3-BD8B-4E87-AF36-B36B4FE58A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134" y="2681765"/>
            <a:ext cx="9768983" cy="1917277"/>
          </a:xfrm>
          <a:prstGeom prst="rect">
            <a:avLst/>
          </a:prstGeom>
        </p:spPr>
      </p:pic>
    </p:spTree>
    <p:extLst>
      <p:ext uri="{BB962C8B-B14F-4D97-AF65-F5344CB8AC3E}">
        <p14:creationId xmlns:p14="http://schemas.microsoft.com/office/powerpoint/2010/main" val="12074455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dirty="0"/>
              <a:t>Configurer une condition</a:t>
            </a:r>
          </a:p>
          <a:p>
            <a:r>
              <a:rPr lang="fr-FR" dirty="0"/>
              <a:t>Sous l’onglet </a:t>
            </a:r>
            <a:r>
              <a:rPr lang="fr-FR" b="1" dirty="0"/>
              <a:t>Condition</a:t>
            </a:r>
            <a:r>
              <a:rPr lang="fr-FR" dirty="0"/>
              <a:t>, la </a:t>
            </a:r>
            <a:r>
              <a:rPr lang="fr-FR" b="1" dirty="0"/>
              <a:t>Requête de journal</a:t>
            </a:r>
            <a:r>
              <a:rPr lang="fr-FR" dirty="0"/>
              <a:t> est déjà renseignée. La section </a:t>
            </a:r>
            <a:r>
              <a:rPr lang="fr-FR" b="1" dirty="0"/>
              <a:t>Mesure</a:t>
            </a:r>
            <a:r>
              <a:rPr lang="fr-FR" dirty="0"/>
              <a:t> définit la manière dont les enregistrements de la requête de journal sont mesurés. Si la requête ne calcule pas le total, la seule option est de </a:t>
            </a:r>
            <a:r>
              <a:rPr lang="fr-FR" b="1" dirty="0"/>
              <a:t>Compter</a:t>
            </a:r>
            <a:r>
              <a:rPr lang="fr-FR" dirty="0"/>
              <a:t> le nombre de </a:t>
            </a:r>
            <a:r>
              <a:rPr lang="fr-FR" b="1" dirty="0"/>
              <a:t>Lignes de table</a:t>
            </a:r>
            <a:r>
              <a:rPr lang="fr-FR" dirty="0"/>
              <a:t>. Si la requête comprend une ou plusieurs colonnes totalisées, vous pouvez utiliser le nombre de </a:t>
            </a:r>
            <a:r>
              <a:rPr lang="fr-FR" b="1" dirty="0"/>
              <a:t>Lignes de table</a:t>
            </a:r>
            <a:r>
              <a:rPr lang="fr-FR" dirty="0"/>
              <a:t> ou un calcul basé sur l’une des colonnes totalisées. La </a:t>
            </a:r>
            <a:r>
              <a:rPr lang="fr-FR" b="1" dirty="0"/>
              <a:t>Granularité d’agrégation</a:t>
            </a:r>
            <a:r>
              <a:rPr lang="fr-FR" dirty="0"/>
              <a:t> définit l’intervalle de temps sur lequel les valeurs collectées sont agrégées.</a:t>
            </a:r>
          </a:p>
          <a:p>
            <a:endParaRPr lang="fr-FR" dirty="0"/>
          </a:p>
          <a:p>
            <a:endParaRPr lang="fr-FR" dirty="0"/>
          </a:p>
        </p:txBody>
      </p:sp>
      <p:pic>
        <p:nvPicPr>
          <p:cNvPr id="6" name="Image 5">
            <a:extLst>
              <a:ext uri="{FF2B5EF4-FFF2-40B4-BE49-F238E27FC236}">
                <a16:creationId xmlns:a16="http://schemas.microsoft.com/office/drawing/2014/main" id="{C231E94D-4704-4E00-BF37-9BF40932F4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6996" y="2980521"/>
            <a:ext cx="4180936" cy="3484113"/>
          </a:xfrm>
          <a:prstGeom prst="rect">
            <a:avLst/>
          </a:prstGeom>
        </p:spPr>
      </p:pic>
    </p:spTree>
    <p:extLst>
      <p:ext uri="{BB962C8B-B14F-4D97-AF65-F5344CB8AC3E}">
        <p14:creationId xmlns:p14="http://schemas.microsoft.com/office/powerpoint/2010/main" val="350278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enjeux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b="1" dirty="0"/>
              <a:t>Tâche 3 </a:t>
            </a:r>
            <a:r>
              <a:rPr lang="fr-FR" dirty="0"/>
              <a:t>: Réaliser une recherche internet sur les normes et standards de sécurité adoptés par le top 4 des fournisseurs Cloud. Chaque groupe doit choisir un fournisseur à traiter :</a:t>
            </a:r>
          </a:p>
          <a:p>
            <a:pPr marL="628650" lvl="1" indent="-171450">
              <a:buFont typeface="Arial" panose="020B0604020202020204" pitchFamily="34" charset="0"/>
              <a:buChar char="•"/>
            </a:pPr>
            <a:r>
              <a:rPr lang="fr-FR" dirty="0"/>
              <a:t>Normes et standards de sécurité au niveau du Cloud Google (</a:t>
            </a:r>
            <a:r>
              <a:rPr lang="fr-FR" dirty="0">
                <a:hlinkClick r:id="rId2"/>
              </a:rPr>
              <a:t>https://cloud.google.com/security/compliance/offerings#/regions=Global</a:t>
            </a:r>
            <a:r>
              <a:rPr lang="fr-FR" dirty="0"/>
              <a:t> )</a:t>
            </a:r>
          </a:p>
          <a:p>
            <a:pPr lvl="1"/>
            <a:r>
              <a:rPr lang="fr-FR" dirty="0"/>
              <a:t>Google Cloud offre une gamme très large de normes et standards (148) de conformité de sécurité répartis par région et industrie : </a:t>
            </a:r>
          </a:p>
          <a:p>
            <a:pPr marL="1085850" lvl="2" indent="-171450">
              <a:buFont typeface="Wingdings" panose="05000000000000000000" pitchFamily="2" charset="2"/>
              <a:buChar char="Ø"/>
            </a:pPr>
            <a:r>
              <a:rPr lang="fr-FR" dirty="0"/>
              <a:t>Global</a:t>
            </a:r>
          </a:p>
          <a:p>
            <a:pPr marL="1085850" lvl="2" indent="-171450">
              <a:buFont typeface="Wingdings" panose="05000000000000000000" pitchFamily="2" charset="2"/>
              <a:buChar char="Ø"/>
            </a:pPr>
            <a:r>
              <a:rPr lang="fr-FR" dirty="0"/>
              <a:t>Asie </a:t>
            </a:r>
          </a:p>
          <a:p>
            <a:pPr marL="1085850" lvl="2" indent="-171450">
              <a:buFont typeface="Wingdings" panose="05000000000000000000" pitchFamily="2" charset="2"/>
              <a:buChar char="Ø"/>
            </a:pPr>
            <a:r>
              <a:rPr lang="fr-FR" dirty="0"/>
              <a:t>Canada</a:t>
            </a:r>
          </a:p>
          <a:p>
            <a:pPr marL="1085850" lvl="2" indent="-171450">
              <a:buFont typeface="Wingdings" panose="05000000000000000000" pitchFamily="2" charset="2"/>
              <a:buChar char="Ø"/>
            </a:pPr>
            <a:r>
              <a:rPr lang="fr-FR" dirty="0"/>
              <a:t>EMEA</a:t>
            </a:r>
          </a:p>
          <a:p>
            <a:pPr marL="1085850" lvl="2" indent="-171450">
              <a:buFont typeface="Wingdings" panose="05000000000000000000" pitchFamily="2" charset="2"/>
              <a:buChar char="Ø"/>
            </a:pPr>
            <a:r>
              <a:rPr lang="fr-FR" dirty="0"/>
              <a:t>Amérique Latine</a:t>
            </a:r>
          </a:p>
          <a:p>
            <a:pPr marL="1085850" lvl="2" indent="-171450">
              <a:buFont typeface="Wingdings" panose="05000000000000000000" pitchFamily="2" charset="2"/>
              <a:buChar char="Ø"/>
            </a:pPr>
            <a:r>
              <a:rPr lang="fr-FR" dirty="0"/>
              <a:t>USA</a:t>
            </a:r>
          </a:p>
          <a:p>
            <a:pPr lvl="1"/>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Tree>
    <p:extLst>
      <p:ext uri="{BB962C8B-B14F-4D97-AF65-F5344CB8AC3E}">
        <p14:creationId xmlns:p14="http://schemas.microsoft.com/office/powerpoint/2010/main" val="2876215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 </a:t>
            </a:r>
            <a:r>
              <a:rPr lang="fr-FR" dirty="0"/>
              <a:t>Créer un groupe d’actions pour définir les détails de la notification.</a:t>
            </a:r>
          </a:p>
          <a:p>
            <a:r>
              <a:rPr lang="fr-FR" b="1" dirty="0"/>
              <a:t>Configurer une logique d’alerte</a:t>
            </a:r>
          </a:p>
          <a:p>
            <a:r>
              <a:rPr lang="fr-FR" dirty="0"/>
              <a:t>Dans la logique d’alerte, configurez l’</a:t>
            </a:r>
            <a:r>
              <a:rPr lang="fr-FR" b="1" dirty="0"/>
              <a:t>Opérateur</a:t>
            </a:r>
            <a:r>
              <a:rPr lang="fr-FR" dirty="0"/>
              <a:t> et la </a:t>
            </a:r>
            <a:r>
              <a:rPr lang="fr-FR" b="1" dirty="0"/>
              <a:t>Valeur de seuil</a:t>
            </a:r>
            <a:r>
              <a:rPr lang="fr-FR" dirty="0"/>
              <a:t> à comparer à la valeur retournée par la mesure. Une alerte est créée quand cette valeur est </a:t>
            </a:r>
            <a:r>
              <a:rPr lang="fr-FR" dirty="0" err="1"/>
              <a:t>True</a:t>
            </a:r>
            <a:r>
              <a:rPr lang="fr-FR" dirty="0"/>
              <a:t>. Sélectionnez une valeur pour la </a:t>
            </a:r>
            <a:r>
              <a:rPr lang="fr-FR" b="1" dirty="0"/>
              <a:t>Fréquence d’évaluation</a:t>
            </a:r>
            <a:r>
              <a:rPr lang="fr-FR" dirty="0"/>
              <a:t> qui définit la fréquence d’exécution et d’évaluation de la requête de journal. Le coût de la règle d’alerte augmente quand la fréquence est basse. Quand vous sélectionnez une fréquence, le coût mensuel estimé s’affiche en plus d’un aperçu des résultats de la requête sur une période donnée.</a:t>
            </a:r>
          </a:p>
          <a:p>
            <a:r>
              <a:rPr lang="fr-FR" dirty="0"/>
              <a:t>Par exemple, si la mesure est </a:t>
            </a:r>
            <a:r>
              <a:rPr lang="fr-FR" b="1" dirty="0"/>
              <a:t>Lignes de table</a:t>
            </a:r>
            <a:r>
              <a:rPr lang="fr-FR" dirty="0"/>
              <a:t>, la logique d’alerte peut être </a:t>
            </a:r>
            <a:r>
              <a:rPr lang="fr-FR" b="1" dirty="0"/>
              <a:t>Supérieure à 0</a:t>
            </a:r>
            <a:r>
              <a:rPr lang="fr-FR" dirty="0"/>
              <a:t>, ce qui indique qu’au moins un enregistrement a été retourné. Si la mesure est une valeur de colonnes, la logique doit peut-être être supérieure ou inférieure à une valeur de seuil en particulier. Dans l’exemple ci-dessous, la requête de journal recherche des demandes anonymes dans un compte de stockage. Si une demande anonyme a été effectuée, nous devons déclencher une alerte. Dans ce cas, une seule ligne retournée déclenche l’alerte et la logique d’alerte doit être </a:t>
            </a:r>
            <a:r>
              <a:rPr lang="fr-FR" b="1" dirty="0"/>
              <a:t>Supérieure à 0</a:t>
            </a:r>
            <a:r>
              <a:rPr lang="fr-FR" dirty="0"/>
              <a:t>.</a:t>
            </a:r>
          </a:p>
          <a:p>
            <a:endParaRPr lang="fr-FR" dirty="0"/>
          </a:p>
        </p:txBody>
      </p:sp>
      <p:pic>
        <p:nvPicPr>
          <p:cNvPr id="6" name="Image 5">
            <a:extLst>
              <a:ext uri="{FF2B5EF4-FFF2-40B4-BE49-F238E27FC236}">
                <a16:creationId xmlns:a16="http://schemas.microsoft.com/office/drawing/2014/main" id="{86446F0B-151A-460A-B1E9-275DD09B09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4316" y="4068666"/>
            <a:ext cx="3157269" cy="2503769"/>
          </a:xfrm>
          <a:prstGeom prst="rect">
            <a:avLst/>
          </a:prstGeom>
        </p:spPr>
      </p:pic>
    </p:spTree>
    <p:extLst>
      <p:ext uri="{BB962C8B-B14F-4D97-AF65-F5344CB8AC3E}">
        <p14:creationId xmlns:p14="http://schemas.microsoft.com/office/powerpoint/2010/main" val="28339589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dirty="0"/>
              <a:t>Configurer les actions</a:t>
            </a:r>
          </a:p>
          <a:p>
            <a:r>
              <a:rPr lang="fr-FR" dirty="0"/>
              <a:t>Les groupes d’actions définissent un ensemble d’actions à entreprendre lorsqu’une alerte est déclenchée, par exemple l’envoi d’un e-mail ou d’un SMS.</a:t>
            </a:r>
          </a:p>
          <a:p>
            <a:r>
              <a:rPr lang="fr-FR" dirty="0"/>
              <a:t>Cliquez sur </a:t>
            </a:r>
            <a:r>
              <a:rPr lang="fr-FR" b="1" dirty="0"/>
              <a:t>Ajouter des groupes d’actions</a:t>
            </a:r>
            <a:r>
              <a:rPr lang="fr-FR" dirty="0"/>
              <a:t> pour en ajouter un à la règle d’alerte.</a:t>
            </a:r>
          </a:p>
          <a:p>
            <a:endParaRPr lang="fr-FR" dirty="0"/>
          </a:p>
          <a:p>
            <a:endParaRPr lang="fr-FR" dirty="0"/>
          </a:p>
          <a:p>
            <a:endParaRPr lang="fr-FR" dirty="0"/>
          </a:p>
          <a:p>
            <a:endParaRPr lang="fr-FR" dirty="0"/>
          </a:p>
          <a:p>
            <a:endParaRPr lang="fr-FR" dirty="0"/>
          </a:p>
          <a:p>
            <a:endParaRPr lang="fr-FR" dirty="0"/>
          </a:p>
          <a:p>
            <a:endParaRPr lang="fr-FR" dirty="0"/>
          </a:p>
          <a:p>
            <a:r>
              <a:rPr lang="fr-FR" dirty="0"/>
              <a:t>Si vous ne possédez pas encore de groupe d’actions dans votre abonnement, cliquez sur </a:t>
            </a:r>
            <a:r>
              <a:rPr lang="fr-FR" b="1" dirty="0"/>
              <a:t>Créer un groupe d’actions</a:t>
            </a:r>
            <a:r>
              <a:rPr lang="fr-FR" dirty="0"/>
              <a:t> pour en créer un.</a:t>
            </a:r>
          </a:p>
          <a:p>
            <a:endParaRPr lang="fr-FR" dirty="0"/>
          </a:p>
          <a:p>
            <a:br>
              <a:rPr lang="fr-FR" dirty="0"/>
            </a:br>
            <a:endParaRPr lang="fr-FR" dirty="0"/>
          </a:p>
          <a:p>
            <a:endParaRPr lang="fr-FR" dirty="0"/>
          </a:p>
          <a:p>
            <a:br>
              <a:rPr lang="fr-FR" dirty="0"/>
            </a:br>
            <a:endParaRPr lang="fr-FR" dirty="0"/>
          </a:p>
        </p:txBody>
      </p:sp>
      <p:pic>
        <p:nvPicPr>
          <p:cNvPr id="7" name="Image 6">
            <a:extLst>
              <a:ext uri="{FF2B5EF4-FFF2-40B4-BE49-F238E27FC236}">
                <a16:creationId xmlns:a16="http://schemas.microsoft.com/office/drawing/2014/main" id="{FFD0F5F7-0E36-4B07-A691-84220C8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3757" y="2737837"/>
            <a:ext cx="4700587" cy="2033587"/>
          </a:xfrm>
          <a:prstGeom prst="rect">
            <a:avLst/>
          </a:prstGeom>
        </p:spPr>
      </p:pic>
      <p:pic>
        <p:nvPicPr>
          <p:cNvPr id="8" name="Image 7">
            <a:extLst>
              <a:ext uri="{FF2B5EF4-FFF2-40B4-BE49-F238E27FC236}">
                <a16:creationId xmlns:a16="http://schemas.microsoft.com/office/drawing/2014/main" id="{FBE6F404-3537-48F8-8F06-7F09AD4AEE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9299" y="5080958"/>
            <a:ext cx="6626009" cy="1531669"/>
          </a:xfrm>
          <a:prstGeom prst="rect">
            <a:avLst/>
          </a:prstGeom>
        </p:spPr>
      </p:pic>
    </p:spTree>
    <p:extLst>
      <p:ext uri="{BB962C8B-B14F-4D97-AF65-F5344CB8AC3E}">
        <p14:creationId xmlns:p14="http://schemas.microsoft.com/office/powerpoint/2010/main" val="5357508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Sélectionnez un </a:t>
            </a:r>
            <a:r>
              <a:rPr lang="fr-FR" b="1" dirty="0"/>
              <a:t>Abonnement</a:t>
            </a:r>
            <a:r>
              <a:rPr lang="fr-FR" dirty="0"/>
              <a:t> et un </a:t>
            </a:r>
            <a:r>
              <a:rPr lang="fr-FR" b="1" dirty="0"/>
              <a:t>Groupe de ressources</a:t>
            </a:r>
            <a:r>
              <a:rPr lang="fr-FR" dirty="0"/>
              <a:t> pour le groupe d’actions. Ensuite, donnez-lui un </a:t>
            </a:r>
            <a:r>
              <a:rPr lang="fr-FR" b="1" dirty="0"/>
              <a:t>Nom de groupe d'actions</a:t>
            </a:r>
            <a:r>
              <a:rPr lang="fr-FR" dirty="0"/>
              <a:t> qui s’affichera sur le portail et un </a:t>
            </a:r>
            <a:r>
              <a:rPr lang="fr-FR" b="1" dirty="0"/>
              <a:t>Nom d'affichage</a:t>
            </a:r>
            <a:r>
              <a:rPr lang="fr-FR" dirty="0"/>
              <a:t> qui apparaîtra dans les notifications par e-mail.</a:t>
            </a:r>
          </a:p>
          <a:p>
            <a:endParaRPr lang="fr-FR" dirty="0"/>
          </a:p>
          <a:p>
            <a:endParaRPr lang="fr-FR" dirty="0"/>
          </a:p>
          <a:p>
            <a:endParaRPr lang="fr-FR" dirty="0"/>
          </a:p>
          <a:p>
            <a:endParaRPr lang="fr-FR" dirty="0"/>
          </a:p>
          <a:p>
            <a:endParaRPr lang="fr-FR" dirty="0"/>
          </a:p>
          <a:p>
            <a:endParaRPr lang="fr-FR" dirty="0"/>
          </a:p>
          <a:p>
            <a:r>
              <a:rPr lang="fr-FR" dirty="0"/>
              <a:t>Sélectionnez l’onglet </a:t>
            </a:r>
            <a:r>
              <a:rPr lang="fr-FR" b="1" dirty="0"/>
              <a:t>Notifications</a:t>
            </a:r>
            <a:r>
              <a:rPr lang="fr-FR" dirty="0"/>
              <a:t> et ajoutez une ou plusieurs méthodes de notification des personnes concernées lorsque l’alerte est déclenchée.</a:t>
            </a:r>
          </a:p>
          <a:p>
            <a:br>
              <a:rPr lang="fr-FR" dirty="0"/>
            </a:br>
            <a:endParaRPr lang="fr-FR" dirty="0"/>
          </a:p>
          <a:p>
            <a:br>
              <a:rPr lang="fr-FR" dirty="0"/>
            </a:br>
            <a:br>
              <a:rPr lang="fr-FR" dirty="0"/>
            </a:br>
            <a:endParaRPr lang="fr-FR" dirty="0"/>
          </a:p>
          <a:p>
            <a:endParaRPr lang="fr-FR" dirty="0"/>
          </a:p>
          <a:p>
            <a:br>
              <a:rPr lang="fr-FR" dirty="0"/>
            </a:br>
            <a:endParaRPr lang="fr-FR" dirty="0"/>
          </a:p>
        </p:txBody>
      </p:sp>
      <p:pic>
        <p:nvPicPr>
          <p:cNvPr id="9" name="Image 8">
            <a:extLst>
              <a:ext uri="{FF2B5EF4-FFF2-40B4-BE49-F238E27FC236}">
                <a16:creationId xmlns:a16="http://schemas.microsoft.com/office/drawing/2014/main" id="{3422C971-91C8-4F21-9014-95FEE383E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4176" y="2249009"/>
            <a:ext cx="3454986" cy="1897939"/>
          </a:xfrm>
          <a:prstGeom prst="rect">
            <a:avLst/>
          </a:prstGeom>
        </p:spPr>
      </p:pic>
      <p:pic>
        <p:nvPicPr>
          <p:cNvPr id="10" name="Image 9">
            <a:extLst>
              <a:ext uri="{FF2B5EF4-FFF2-40B4-BE49-F238E27FC236}">
                <a16:creationId xmlns:a16="http://schemas.microsoft.com/office/drawing/2014/main" id="{635047A2-7D66-4582-966A-6809F4B5D5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0425" y="4373593"/>
            <a:ext cx="4082268" cy="2189042"/>
          </a:xfrm>
          <a:prstGeom prst="rect">
            <a:avLst/>
          </a:prstGeom>
        </p:spPr>
      </p:pic>
    </p:spTree>
    <p:extLst>
      <p:ext uri="{BB962C8B-B14F-4D97-AF65-F5344CB8AC3E}">
        <p14:creationId xmlns:p14="http://schemas.microsoft.com/office/powerpoint/2010/main" val="11645726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dirty="0"/>
              <a:t>Configuration des détails</a:t>
            </a:r>
          </a:p>
          <a:p>
            <a:r>
              <a:rPr lang="fr-FR" dirty="0"/>
              <a:t>Configurez des paramètres différents pour la règle d’alerte dans la section </a:t>
            </a:r>
            <a:r>
              <a:rPr lang="fr-FR" b="1" dirty="0"/>
              <a:t>Détails de la règle d’alerte</a:t>
            </a:r>
            <a:r>
              <a:rPr lang="fr-FR" dirty="0"/>
              <a:t>.</a:t>
            </a:r>
          </a:p>
          <a:p>
            <a:r>
              <a:rPr lang="fr-FR" b="1" dirty="0"/>
              <a:t>Nom de la règle d’alerte</a:t>
            </a:r>
            <a:r>
              <a:rPr lang="fr-FR" dirty="0"/>
              <a:t> qui doit être descriptif, car il s’affiche lorsque l’alerte est déclenchée.</a:t>
            </a:r>
          </a:p>
          <a:p>
            <a:r>
              <a:rPr lang="fr-FR" dirty="0"/>
              <a:t>Vous pouvez également fournir une </a:t>
            </a:r>
            <a:r>
              <a:rPr lang="fr-FR" b="1" dirty="0"/>
              <a:t>description</a:t>
            </a:r>
            <a:r>
              <a:rPr lang="fr-FR" dirty="0"/>
              <a:t> qui est incluse dans les détails de l’alerte.</a:t>
            </a:r>
          </a:p>
          <a:p>
            <a:r>
              <a:rPr lang="fr-FR" b="1" dirty="0"/>
              <a:t>Abonnement</a:t>
            </a:r>
            <a:r>
              <a:rPr lang="fr-FR" dirty="0"/>
              <a:t> et </a:t>
            </a:r>
            <a:r>
              <a:rPr lang="fr-FR" b="1" dirty="0"/>
              <a:t>groupe de ressources</a:t>
            </a:r>
            <a:r>
              <a:rPr lang="fr-FR" dirty="0"/>
              <a:t> dans lesquels la règle d’alerte sera stockée. Il ne doit pas nécessairement s’agir du même groupe de ressources que celui de la ressource en cours de monitoring.</a:t>
            </a:r>
          </a:p>
          <a:p>
            <a:r>
              <a:rPr lang="fr-FR" dirty="0"/>
              <a:t>Configurez la </a:t>
            </a:r>
            <a:r>
              <a:rPr lang="fr-FR" b="1" dirty="0"/>
              <a:t>Gravité</a:t>
            </a:r>
            <a:r>
              <a:rPr lang="fr-FR" dirty="0"/>
              <a:t> de l’alerte. Elle permet de regrouper les alertes présentant une importance </a:t>
            </a:r>
          </a:p>
          <a:p>
            <a:r>
              <a:rPr lang="fr-FR" dirty="0"/>
              <a:t>relative similaire. Une gravité de niveau </a:t>
            </a:r>
            <a:r>
              <a:rPr lang="fr-FR" b="1" dirty="0"/>
              <a:t>Erreur</a:t>
            </a:r>
            <a:r>
              <a:rPr lang="fr-FR" dirty="0"/>
              <a:t> est appropriée pour une machine virtuelle qui ne répond pas.</a:t>
            </a:r>
          </a:p>
          <a:p>
            <a:r>
              <a:rPr lang="fr-FR" dirty="0"/>
              <a:t>Maintenez la case </a:t>
            </a:r>
            <a:r>
              <a:rPr lang="fr-FR" b="1" dirty="0"/>
              <a:t>Activer l’alerte dès la création</a:t>
            </a:r>
            <a:r>
              <a:rPr lang="fr-FR" dirty="0"/>
              <a:t> cochée.</a:t>
            </a:r>
          </a:p>
          <a:p>
            <a:r>
              <a:rPr lang="fr-FR" dirty="0"/>
              <a:t>Maintenez la case </a:t>
            </a:r>
            <a:r>
              <a:rPr lang="fr-FR" b="1" dirty="0"/>
              <a:t>Résoudre automatiquement les alertes</a:t>
            </a:r>
            <a:r>
              <a:rPr lang="fr-FR" dirty="0"/>
              <a:t> cochée. Cela change l’alerte en </a:t>
            </a:r>
          </a:p>
          <a:p>
            <a:r>
              <a:rPr lang="fr-FR" dirty="0"/>
              <a:t>alerte avec état, ce qui signifie que l’alerte est résolue lorsque la condition n’est plus remplie.</a:t>
            </a:r>
          </a:p>
          <a:p>
            <a:r>
              <a:rPr lang="fr-FR" dirty="0"/>
              <a:t>Cliquez sur </a:t>
            </a:r>
            <a:r>
              <a:rPr lang="fr-FR" b="1" dirty="0"/>
              <a:t>Créer une règle d’alerte</a:t>
            </a:r>
            <a:r>
              <a:rPr lang="fr-FR" dirty="0"/>
              <a:t> pour créer la règle d’alerte.</a:t>
            </a:r>
          </a:p>
          <a:p>
            <a:endParaRPr lang="fr-FR" dirty="0"/>
          </a:p>
          <a:p>
            <a:endParaRPr lang="fr-FR" dirty="0"/>
          </a:p>
          <a:p>
            <a:endParaRPr lang="fr-FR" dirty="0"/>
          </a:p>
          <a:p>
            <a:endParaRPr lang="fr-FR" dirty="0"/>
          </a:p>
          <a:p>
            <a:endParaRPr lang="fr-FR" dirty="0"/>
          </a:p>
          <a:p>
            <a:endParaRPr lang="fr-FR" dirty="0"/>
          </a:p>
          <a:p>
            <a:br>
              <a:rPr lang="fr-FR" dirty="0"/>
            </a:br>
            <a:endParaRPr lang="fr-FR" dirty="0"/>
          </a:p>
          <a:p>
            <a:br>
              <a:rPr lang="fr-FR" dirty="0"/>
            </a:br>
            <a:br>
              <a:rPr lang="fr-FR" dirty="0"/>
            </a:br>
            <a:endParaRPr lang="fr-FR" dirty="0"/>
          </a:p>
          <a:p>
            <a:endParaRPr lang="fr-FR" dirty="0"/>
          </a:p>
          <a:p>
            <a:br>
              <a:rPr lang="fr-FR" dirty="0"/>
            </a:br>
            <a:endParaRPr lang="fr-FR" dirty="0"/>
          </a:p>
        </p:txBody>
      </p:sp>
      <p:pic>
        <p:nvPicPr>
          <p:cNvPr id="6" name="Image 5">
            <a:extLst>
              <a:ext uri="{FF2B5EF4-FFF2-40B4-BE49-F238E27FC236}">
                <a16:creationId xmlns:a16="http://schemas.microsoft.com/office/drawing/2014/main" id="{BB325D82-22C7-41F0-A9C8-9CE8CB0067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5373" y="3283744"/>
            <a:ext cx="3955782" cy="3293033"/>
          </a:xfrm>
          <a:prstGeom prst="rect">
            <a:avLst/>
          </a:prstGeom>
        </p:spPr>
      </p:pic>
    </p:spTree>
    <p:extLst>
      <p:ext uri="{BB962C8B-B14F-4D97-AF65-F5344CB8AC3E}">
        <p14:creationId xmlns:p14="http://schemas.microsoft.com/office/powerpoint/2010/main" val="12380299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dirty="0"/>
              <a:t>Voir l’alerte</a:t>
            </a:r>
          </a:p>
          <a:p>
            <a:r>
              <a:rPr lang="fr-FR" dirty="0"/>
              <a:t>Quand une alerte se déclenche, elle envoie des notifications dans ses groupes d’actions. Vous pouvez également afficher l’alerte dans le portail Azure.</a:t>
            </a:r>
          </a:p>
          <a:p>
            <a:r>
              <a:rPr lang="fr-FR" dirty="0"/>
              <a:t>Sélectionnez </a:t>
            </a:r>
            <a:r>
              <a:rPr lang="fr-FR" b="1" dirty="0"/>
              <a:t>Alertes</a:t>
            </a:r>
            <a:r>
              <a:rPr lang="fr-FR" dirty="0"/>
              <a:t> dans le menu de la ressource. S’il existe des alertes ouvertes pour les ressources, elles sont incluses dans l’affichage.</a:t>
            </a:r>
          </a:p>
          <a:p>
            <a:endParaRPr lang="fr-FR" dirty="0"/>
          </a:p>
          <a:p>
            <a:endParaRPr lang="fr-FR" dirty="0"/>
          </a:p>
          <a:p>
            <a:endParaRPr lang="fr-FR" dirty="0"/>
          </a:p>
          <a:p>
            <a:endParaRPr lang="fr-FR" dirty="0"/>
          </a:p>
          <a:p>
            <a:endParaRPr lang="fr-FR" dirty="0"/>
          </a:p>
          <a:p>
            <a:endParaRPr lang="fr-FR" dirty="0"/>
          </a:p>
          <a:p>
            <a:r>
              <a:rPr lang="fr-FR" dirty="0"/>
              <a:t>Cliquez sur une gravité pour voir les alertes correspondantes. Cochez </a:t>
            </a:r>
            <a:r>
              <a:rPr lang="fr-FR" b="1" dirty="0"/>
              <a:t>État de l’alerte</a:t>
            </a:r>
            <a:r>
              <a:rPr lang="fr-FR" dirty="0"/>
              <a:t> et décochez </a:t>
            </a:r>
            <a:r>
              <a:rPr lang="fr-FR" b="1" dirty="0"/>
              <a:t>Fermé</a:t>
            </a:r>
            <a:r>
              <a:rPr lang="fr-FR" dirty="0"/>
              <a:t> pour afficher uniquement les alertes ouvertes.</a:t>
            </a:r>
          </a:p>
          <a:p>
            <a:endParaRPr lang="fr-FR" dirty="0"/>
          </a:p>
          <a:p>
            <a:br>
              <a:rPr lang="fr-FR" dirty="0"/>
            </a:br>
            <a:endParaRPr lang="fr-FR" dirty="0"/>
          </a:p>
          <a:p>
            <a:endParaRPr lang="fr-FR" dirty="0"/>
          </a:p>
        </p:txBody>
      </p:sp>
      <p:pic>
        <p:nvPicPr>
          <p:cNvPr id="7" name="Image 6">
            <a:extLst>
              <a:ext uri="{FF2B5EF4-FFF2-40B4-BE49-F238E27FC236}">
                <a16:creationId xmlns:a16="http://schemas.microsoft.com/office/drawing/2014/main" id="{26B27061-CB62-42E5-AD20-BA9A0B2E6C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4474" y="2832727"/>
            <a:ext cx="4471110" cy="1572258"/>
          </a:xfrm>
          <a:prstGeom prst="rect">
            <a:avLst/>
          </a:prstGeom>
        </p:spPr>
      </p:pic>
      <p:pic>
        <p:nvPicPr>
          <p:cNvPr id="8" name="Image 7">
            <a:extLst>
              <a:ext uri="{FF2B5EF4-FFF2-40B4-BE49-F238E27FC236}">
                <a16:creationId xmlns:a16="http://schemas.microsoft.com/office/drawing/2014/main" id="{0E6C4FB1-5381-4056-AB0C-9C04BD6F3A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8518" y="4709461"/>
            <a:ext cx="7137790" cy="1882827"/>
          </a:xfrm>
          <a:prstGeom prst="rect">
            <a:avLst/>
          </a:prstGeom>
        </p:spPr>
      </p:pic>
    </p:spTree>
    <p:extLst>
      <p:ext uri="{BB962C8B-B14F-4D97-AF65-F5344CB8AC3E}">
        <p14:creationId xmlns:p14="http://schemas.microsoft.com/office/powerpoint/2010/main" val="39808181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Analyse de l’impact de l’utilisation du Cloud par une entreprise réelle</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Cliquez sur le nom d’une alerte pour voir ses détails.</a:t>
            </a:r>
          </a:p>
          <a:p>
            <a:endParaRPr lang="fr-FR" dirty="0"/>
          </a:p>
          <a:p>
            <a:br>
              <a:rPr lang="fr-FR" dirty="0"/>
            </a:br>
            <a:endParaRPr lang="fr-FR" dirty="0"/>
          </a:p>
          <a:p>
            <a:endParaRPr lang="fr-FR" dirty="0"/>
          </a:p>
        </p:txBody>
      </p:sp>
      <p:pic>
        <p:nvPicPr>
          <p:cNvPr id="6" name="Image 5">
            <a:extLst>
              <a:ext uri="{FF2B5EF4-FFF2-40B4-BE49-F238E27FC236}">
                <a16:creationId xmlns:a16="http://schemas.microsoft.com/office/drawing/2014/main" id="{57928559-3DCD-4BAE-8601-61ED2C7067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950" y="2438307"/>
            <a:ext cx="6479628" cy="3524392"/>
          </a:xfrm>
          <a:prstGeom prst="rect">
            <a:avLst/>
          </a:prstGeom>
        </p:spPr>
      </p:pic>
    </p:spTree>
    <p:extLst>
      <p:ext uri="{BB962C8B-B14F-4D97-AF65-F5344CB8AC3E}">
        <p14:creationId xmlns:p14="http://schemas.microsoft.com/office/powerpoint/2010/main" val="40580609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90D293-98FF-463C-A595-67B1F8FA0E91}"/>
              </a:ext>
            </a:extLst>
          </p:cNvPr>
          <p:cNvSpPr>
            <a:spLocks noGrp="1"/>
          </p:cNvSpPr>
          <p:nvPr>
            <p:ph type="body" sz="quarter" idx="12"/>
          </p:nvPr>
        </p:nvSpPr>
        <p:spPr/>
        <p:txBody>
          <a:bodyPr/>
          <a:lstStyle/>
          <a:p>
            <a:r>
              <a:rPr lang="fr-FR" dirty="0"/>
              <a:t>ACTIVITE n°2</a:t>
            </a:r>
          </a:p>
        </p:txBody>
      </p:sp>
      <p:sp>
        <p:nvSpPr>
          <p:cNvPr id="3" name="Espace réservé du texte 2">
            <a:extLst>
              <a:ext uri="{FF2B5EF4-FFF2-40B4-BE49-F238E27FC236}">
                <a16:creationId xmlns:a16="http://schemas.microsoft.com/office/drawing/2014/main" id="{569B5EBE-0473-4810-B7D1-557B907C988E}"/>
              </a:ext>
            </a:extLst>
          </p:cNvPr>
          <p:cNvSpPr>
            <a:spLocks noGrp="1"/>
          </p:cNvSpPr>
          <p:nvPr>
            <p:ph type="body" sz="quarter" idx="13"/>
          </p:nvPr>
        </p:nvSpPr>
        <p:spPr/>
        <p:txBody>
          <a:bodyPr/>
          <a:lstStyle/>
          <a:p>
            <a:r>
              <a:rPr lang="fr-FR" dirty="0"/>
              <a:t>Configuration automatique des remontées d’incident via email sur Microsoft Sentinel</a:t>
            </a:r>
          </a:p>
        </p:txBody>
      </p:sp>
      <p:sp>
        <p:nvSpPr>
          <p:cNvPr id="4" name="Espace réservé du texte 3">
            <a:extLst>
              <a:ext uri="{FF2B5EF4-FFF2-40B4-BE49-F238E27FC236}">
                <a16:creationId xmlns:a16="http://schemas.microsoft.com/office/drawing/2014/main" id="{CFF18F80-0353-4BF7-AFD3-F8E09DB386EF}"/>
              </a:ext>
            </a:extLst>
          </p:cNvPr>
          <p:cNvSpPr>
            <a:spLocks noGrp="1"/>
          </p:cNvSpPr>
          <p:nvPr>
            <p:ph type="body" sz="quarter" idx="14"/>
          </p:nvPr>
        </p:nvSpPr>
        <p:spPr/>
        <p:txBody>
          <a:bodyPr/>
          <a:lstStyle/>
          <a:p>
            <a:r>
              <a:rPr lang="fr-FR" dirty="0"/>
              <a:t>Automatiser à l’aide des </a:t>
            </a:r>
            <a:r>
              <a:rPr lang="en-GB" dirty="0"/>
              <a:t>playbooks </a:t>
            </a:r>
            <a:r>
              <a:rPr lang="fr-FR" dirty="0"/>
              <a:t>la remontée des notifications d’incident par email depuis Microsoft Sentinel</a:t>
            </a:r>
          </a:p>
          <a:p>
            <a:endParaRPr lang="fr-FR" dirty="0"/>
          </a:p>
        </p:txBody>
      </p:sp>
      <p:sp>
        <p:nvSpPr>
          <p:cNvPr id="5" name="Espace réservé du texte 4">
            <a:extLst>
              <a:ext uri="{FF2B5EF4-FFF2-40B4-BE49-F238E27FC236}">
                <a16:creationId xmlns:a16="http://schemas.microsoft.com/office/drawing/2014/main" id="{BF70F74A-0687-4EB6-AEC5-68DAF4E6F3EC}"/>
              </a:ext>
            </a:extLst>
          </p:cNvPr>
          <p:cNvSpPr>
            <a:spLocks noGrp="1"/>
          </p:cNvSpPr>
          <p:nvPr>
            <p:ph type="body" sz="quarter" idx="15"/>
          </p:nvPr>
        </p:nvSpPr>
        <p:spPr/>
        <p:txBody>
          <a:bodyPr/>
          <a:lstStyle/>
          <a:p>
            <a:r>
              <a:rPr lang="fr-FR" dirty="0"/>
              <a:t>5 heures</a:t>
            </a:r>
          </a:p>
        </p:txBody>
      </p:sp>
      <p:sp>
        <p:nvSpPr>
          <p:cNvPr id="11" name="Espace réservé du texte 10">
            <a:extLst>
              <a:ext uri="{FF2B5EF4-FFF2-40B4-BE49-F238E27FC236}">
                <a16:creationId xmlns:a16="http://schemas.microsoft.com/office/drawing/2014/main" id="{BB5F3DDB-D7B1-42BE-B01F-10C31FF78636}"/>
              </a:ext>
            </a:extLst>
          </p:cNvPr>
          <p:cNvSpPr>
            <a:spLocks noGrp="1"/>
          </p:cNvSpPr>
          <p:nvPr>
            <p:ph type="body" sz="quarter" idx="16"/>
          </p:nvPr>
        </p:nvSpPr>
        <p:spPr/>
        <p:txBody>
          <a:bodyPr/>
          <a:lstStyle/>
          <a:p>
            <a:r>
              <a:rPr lang="fr-FR" dirty="0"/>
              <a:t>Se référer au cours ainsi qu’à la documentation officielle Microsoft Sentinel</a:t>
            </a:r>
          </a:p>
          <a:p>
            <a:r>
              <a:rPr lang="fr-FR" dirty="0"/>
              <a:t>Discuter en groupe les nouveaux termes liés au Cloud</a:t>
            </a:r>
          </a:p>
        </p:txBody>
      </p:sp>
    </p:spTree>
    <p:extLst>
      <p:ext uri="{BB962C8B-B14F-4D97-AF65-F5344CB8AC3E}">
        <p14:creationId xmlns:p14="http://schemas.microsoft.com/office/powerpoint/2010/main" val="38129230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58C4E75-EFE5-458B-B7ED-65C0ACFBED09}"/>
              </a:ext>
            </a:extLst>
          </p:cNvPr>
          <p:cNvSpPr>
            <a:spLocks noGrp="1"/>
          </p:cNvSpPr>
          <p:nvPr>
            <p:ph type="body" sz="quarter" idx="14"/>
          </p:nvPr>
        </p:nvSpPr>
        <p:spPr/>
        <p:txBody>
          <a:bodyPr/>
          <a:lstStyle/>
          <a:p>
            <a:r>
              <a:rPr lang="fr-FR" dirty="0"/>
              <a:t>Permettre au stagiaire de se familiariser avec les fonctionnalités avancées Microsoft Sentinel</a:t>
            </a:r>
          </a:p>
          <a:p>
            <a:r>
              <a:rPr lang="fr-FR" dirty="0"/>
              <a:t>S’assurer de la bonne compréhension des travaux</a:t>
            </a:r>
          </a:p>
          <a:p>
            <a:r>
              <a:rPr lang="fr-FR" dirty="0"/>
              <a:t>Discuter les réponses des stagiaires avant de donner la solution</a:t>
            </a:r>
          </a:p>
          <a:p>
            <a:r>
              <a:rPr lang="fr-FR" dirty="0"/>
              <a:t>Favoriser le travail en groupe</a:t>
            </a:r>
          </a:p>
          <a:p>
            <a:pPr marL="0" indent="0">
              <a:buNone/>
            </a:pPr>
            <a:endParaRPr lang="fr-FR" dirty="0"/>
          </a:p>
        </p:txBody>
      </p:sp>
      <p:sp>
        <p:nvSpPr>
          <p:cNvPr id="8" name="Espace réservé du texte 7">
            <a:extLst>
              <a:ext uri="{FF2B5EF4-FFF2-40B4-BE49-F238E27FC236}">
                <a16:creationId xmlns:a16="http://schemas.microsoft.com/office/drawing/2014/main" id="{7641088B-F244-40F6-95F0-502F5BB26755}"/>
              </a:ext>
            </a:extLst>
          </p:cNvPr>
          <p:cNvSpPr>
            <a:spLocks noGrp="1"/>
          </p:cNvSpPr>
          <p:nvPr>
            <p:ph type="body" sz="quarter" idx="15"/>
          </p:nvPr>
        </p:nvSpPr>
        <p:spPr/>
        <p:txBody>
          <a:bodyPr/>
          <a:lstStyle/>
          <a:p>
            <a:r>
              <a:rPr lang="fr-FR" dirty="0"/>
              <a:t>Lire et bien comprendre les études de cas avant de passer aux questions</a:t>
            </a:r>
          </a:p>
          <a:p>
            <a:r>
              <a:rPr lang="fr-FR" dirty="0"/>
              <a:t>Lire et bien comprendre les questions</a:t>
            </a:r>
          </a:p>
        </p:txBody>
      </p:sp>
      <p:sp>
        <p:nvSpPr>
          <p:cNvPr id="9" name="Espace réservé du texte 8">
            <a:extLst>
              <a:ext uri="{FF2B5EF4-FFF2-40B4-BE49-F238E27FC236}">
                <a16:creationId xmlns:a16="http://schemas.microsoft.com/office/drawing/2014/main" id="{CDB781EB-3B34-476C-8114-87B30AD008DF}"/>
              </a:ext>
            </a:extLst>
          </p:cNvPr>
          <p:cNvSpPr>
            <a:spLocks noGrp="1"/>
          </p:cNvSpPr>
          <p:nvPr>
            <p:ph type="body" sz="quarter" idx="16"/>
          </p:nvPr>
        </p:nvSpPr>
        <p:spPr/>
        <p:txBody>
          <a:bodyPr/>
          <a:lstStyle/>
          <a:p>
            <a:r>
              <a:rPr lang="fr-FR" dirty="0"/>
              <a:t>Par groupes (2 ou 3 maximum)</a:t>
            </a:r>
          </a:p>
          <a:p>
            <a:r>
              <a:rPr lang="fr-FR" dirty="0"/>
              <a:t>Ordinateur portable avec un abonnement Azure payant ou gratuit actif</a:t>
            </a:r>
          </a:p>
          <a:p>
            <a:r>
              <a:rPr lang="fr-FR" dirty="0"/>
              <a:t>Recherche sur Internet</a:t>
            </a:r>
          </a:p>
        </p:txBody>
      </p:sp>
      <p:sp>
        <p:nvSpPr>
          <p:cNvPr id="10" name="Espace réservé du texte 9">
            <a:extLst>
              <a:ext uri="{FF2B5EF4-FFF2-40B4-BE49-F238E27FC236}">
                <a16:creationId xmlns:a16="http://schemas.microsoft.com/office/drawing/2014/main" id="{064E9B47-5DD4-4F27-8DD9-D29EB1815D89}"/>
              </a:ext>
            </a:extLst>
          </p:cNvPr>
          <p:cNvSpPr>
            <a:spLocks noGrp="1"/>
          </p:cNvSpPr>
          <p:nvPr>
            <p:ph type="body" sz="quarter" idx="17"/>
          </p:nvPr>
        </p:nvSpPr>
        <p:spPr/>
        <p:txBody>
          <a:bodyPr/>
          <a:lstStyle/>
          <a:p>
            <a:r>
              <a:rPr lang="fr-FR" dirty="0"/>
              <a:t>Travail en groupe</a:t>
            </a:r>
          </a:p>
          <a:p>
            <a:r>
              <a:rPr lang="fr-FR" dirty="0"/>
              <a:t>Travaux pratiques opérationnels</a:t>
            </a:r>
          </a:p>
          <a:p>
            <a:endParaRPr lang="fr-FR" dirty="0"/>
          </a:p>
        </p:txBody>
      </p:sp>
      <p:sp>
        <p:nvSpPr>
          <p:cNvPr id="6" name="Espace réservé du texte 5">
            <a:extLst>
              <a:ext uri="{FF2B5EF4-FFF2-40B4-BE49-F238E27FC236}">
                <a16:creationId xmlns:a16="http://schemas.microsoft.com/office/drawing/2014/main" id="{2ABDCA10-DA83-4B9B-A505-0E6BECC6EC1A}"/>
              </a:ext>
            </a:extLst>
          </p:cNvPr>
          <p:cNvSpPr>
            <a:spLocks noGrp="1"/>
          </p:cNvSpPr>
          <p:nvPr>
            <p:ph type="body" sz="quarter" idx="13"/>
          </p:nvPr>
        </p:nvSpPr>
        <p:spPr/>
        <p:txBody>
          <a:bodyPr/>
          <a:lstStyle/>
          <a:p>
            <a:pPr marL="342900" indent="-342900">
              <a:buFont typeface="+mj-lt"/>
              <a:buAutoNum type="arabicPeriod"/>
            </a:pPr>
            <a:r>
              <a:rPr lang="fr-FR" dirty="0"/>
              <a:t>Pour le formateur</a:t>
            </a:r>
          </a:p>
          <a:p>
            <a:endParaRPr lang="fr-FR" dirty="0"/>
          </a:p>
        </p:txBody>
      </p:sp>
      <p:sp>
        <p:nvSpPr>
          <p:cNvPr id="11" name="Espace réservé du texte 10">
            <a:extLst>
              <a:ext uri="{FF2B5EF4-FFF2-40B4-BE49-F238E27FC236}">
                <a16:creationId xmlns:a16="http://schemas.microsoft.com/office/drawing/2014/main" id="{5FD7074C-6CB4-48EE-80B1-27D1CBCA1F61}"/>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12" name="Espace réservé du texte 11">
            <a:extLst>
              <a:ext uri="{FF2B5EF4-FFF2-40B4-BE49-F238E27FC236}">
                <a16:creationId xmlns:a16="http://schemas.microsoft.com/office/drawing/2014/main" id="{F1D8B9C0-7BC8-4EE9-B1A5-DFF4436B8083}"/>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13" name="Espace réservé du texte 12">
            <a:extLst>
              <a:ext uri="{FF2B5EF4-FFF2-40B4-BE49-F238E27FC236}">
                <a16:creationId xmlns:a16="http://schemas.microsoft.com/office/drawing/2014/main" id="{534CB656-326C-41A7-BABB-5E65B20CA9D4}"/>
              </a:ext>
            </a:extLst>
          </p:cNvPr>
          <p:cNvSpPr>
            <a:spLocks noGrp="1"/>
          </p:cNvSpPr>
          <p:nvPr>
            <p:ph type="body" sz="quarter" idx="20"/>
          </p:nvPr>
        </p:nvSpPr>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9038821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Etude de cas n°1 : Utiliser des playbooks pour notification par email des incidents au niveau Microsoft Sentinel</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a:xfrm>
            <a:off x="720000" y="1943056"/>
            <a:ext cx="10746576" cy="4514894"/>
          </a:xfrm>
        </p:spPr>
        <p:txBody>
          <a:bodyPr/>
          <a:lstStyle/>
          <a:p>
            <a:r>
              <a:rPr lang="fr-FR" dirty="0"/>
              <a:t>Microsoft Sentinel est un outil natif du Cloud Azure qui permet une analyse de sécurité intelligente et permet de remonter des renseignements sur les menaces à l’échelle de l’entreprise. Avec Microsoft Sentinel, vous disposez d’une solution unique pour la détection des attaques, la visibilité des menaces, la chasse proactive et la réponse aux menaces. Dans ce sens, à travers ce TP vous allez utiliser des playbooks avec des règles d’automatisation pour automatiser votre réponse aux incidents et corriger les menaces de sécurité détectées par ladite solution.</a:t>
            </a:r>
          </a:p>
          <a:p>
            <a:r>
              <a:rPr lang="fr-FR" b="1" u="sng" dirty="0"/>
              <a:t>Tâche 1 : </a:t>
            </a:r>
            <a:r>
              <a:rPr lang="fr-FR" dirty="0"/>
              <a:t>Fournir une définition des règles d’automatisation et playbook pour Microsoft Sentinel</a:t>
            </a:r>
          </a:p>
          <a:p>
            <a:r>
              <a:rPr lang="fr-FR" b="1" u="sng" dirty="0"/>
              <a:t>Tâche 2 : </a:t>
            </a:r>
            <a:r>
              <a:rPr lang="fr-FR" dirty="0"/>
              <a:t>Créer un playbook avec un déclencheur d’incident</a:t>
            </a:r>
          </a:p>
          <a:p>
            <a:r>
              <a:rPr lang="fr-FR" b="1" u="sng" dirty="0"/>
              <a:t>Tâche 3 : </a:t>
            </a:r>
            <a:r>
              <a:rPr lang="fr-FR" dirty="0"/>
              <a:t>Activer l'identité attribuée par système et attribuer le rôle de contributeur Microsoft Sentinel à la ressource</a:t>
            </a:r>
          </a:p>
          <a:p>
            <a:r>
              <a:rPr lang="fr-FR" b="1" u="sng" dirty="0"/>
              <a:t>Tâche 4 : </a:t>
            </a:r>
            <a:r>
              <a:rPr lang="fr-FR" dirty="0"/>
              <a:t>Modifier le playbook créé précédemment pour permettre l’envoi des emails</a:t>
            </a:r>
          </a:p>
          <a:p>
            <a:r>
              <a:rPr lang="fr-FR" b="1" u="sng" dirty="0"/>
              <a:t>Tâche 5 : </a:t>
            </a:r>
            <a:r>
              <a:rPr lang="fr-FR" dirty="0"/>
              <a:t>Linker le playbook avec les alertes</a:t>
            </a:r>
          </a:p>
          <a:p>
            <a:r>
              <a:rPr lang="fr-FR" b="1" u="sng" dirty="0"/>
              <a:t>Tâche 6 : </a:t>
            </a:r>
            <a:r>
              <a:rPr lang="fr-FR" dirty="0"/>
              <a:t>Vérifier la réception d’alerte par email et au niveau Microsoft Sentinel</a:t>
            </a:r>
          </a:p>
        </p:txBody>
      </p:sp>
    </p:spTree>
    <p:extLst>
      <p:ext uri="{BB962C8B-B14F-4D97-AF65-F5344CB8AC3E}">
        <p14:creationId xmlns:p14="http://schemas.microsoft.com/office/powerpoint/2010/main" val="16501728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1 : </a:t>
            </a:r>
            <a:r>
              <a:rPr lang="fr-FR" dirty="0"/>
              <a:t>Fournir une définition des règles d’automatisation et playbook pour Microsoft Sentinel</a:t>
            </a:r>
          </a:p>
          <a:p>
            <a:endParaRPr lang="fr-FR" dirty="0"/>
          </a:p>
          <a:p>
            <a:r>
              <a:rPr lang="fr-FR" dirty="0"/>
              <a:t>Les règles d’automatisation vous aident à trier les incidents dans Microsoft Sentinel. Vous pouvez les utiliser pour attribuer automatiquement des incidents aux personnes appropriées, fermer des incidents indésirables ou des faux positifs connus, modifier leur gravité et ajouter des balises. Ils sont également le mécanisme par lequel vous pouvez exécuter des règles en réponse aux incidents.</a:t>
            </a:r>
          </a:p>
          <a:p>
            <a:endParaRPr lang="fr-FR" dirty="0"/>
          </a:p>
          <a:p>
            <a:r>
              <a:rPr lang="fr-FR" dirty="0"/>
              <a:t>Un playbook est une collection de procédures qui peut être exécutée à partir de Microsoft Sentinel en réponse à une alerte ou à un incident. Un playbook peut vous aider à automatiser et à orchestrer votre réponse, et peut être configuré pour s’exécuter automatiquement lorsque des alertes ou des incidents spécifiques sont générés, en les joignant à une règle d’analyse ou à une règle d’automatisation. Il peut également être exécuté manuellement à la demande.</a:t>
            </a:r>
          </a:p>
          <a:p>
            <a:r>
              <a:rPr lang="fr-FR" dirty="0"/>
              <a:t>Les playbooks dans Microsoft Sentinel reposent sur des </a:t>
            </a:r>
            <a:r>
              <a:rPr lang="fr-FR" dirty="0" err="1"/>
              <a:t>workflows</a:t>
            </a:r>
            <a:r>
              <a:rPr lang="fr-FR" dirty="0"/>
              <a:t> conçus dans Azure </a:t>
            </a:r>
            <a:r>
              <a:rPr lang="fr-FR" dirty="0" err="1"/>
              <a:t>Logic</a:t>
            </a:r>
            <a:r>
              <a:rPr lang="fr-FR" dirty="0"/>
              <a:t> Apps. Cela signifie que vous bénéficiez de la puissance, des possibilités de personnalisation et des modèles intégrés de </a:t>
            </a:r>
            <a:r>
              <a:rPr lang="fr-FR" dirty="0" err="1"/>
              <a:t>Logic</a:t>
            </a:r>
            <a:r>
              <a:rPr lang="fr-FR" dirty="0"/>
              <a:t> Apps. Chaque playbook est créé pour l’abonnement spécifique auquel il appartient, mais l’affichage des </a:t>
            </a:r>
            <a:r>
              <a:rPr lang="fr-FR" b="1" dirty="0"/>
              <a:t>règles</a:t>
            </a:r>
            <a:r>
              <a:rPr lang="fr-FR" dirty="0"/>
              <a:t> reprend toutes les règles disponibles dans les abonnements sélectionnés.</a:t>
            </a:r>
          </a:p>
        </p:txBody>
      </p:sp>
    </p:spTree>
    <p:extLst>
      <p:ext uri="{BB962C8B-B14F-4D97-AF65-F5344CB8AC3E}">
        <p14:creationId xmlns:p14="http://schemas.microsoft.com/office/powerpoint/2010/main" val="326538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enjeux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pPr algn="l"/>
            <a:r>
              <a:rPr lang="fr-FR" b="1" dirty="0"/>
              <a:t>Tâche 3 </a:t>
            </a:r>
            <a:r>
              <a:rPr lang="fr-FR" dirty="0"/>
              <a:t>: Normes et standards de sécurité au niveau du Cloud Alibaba (</a:t>
            </a:r>
            <a:r>
              <a:rPr lang="fr-FR" sz="1000" dirty="0">
                <a:hlinkClick r:id="rId2"/>
              </a:rPr>
              <a:t>https://www.alibabacloud.com/fr/trust-center/compliance?spm=a2c6w.11657460.4547953020.1.5f87e561oxIAWW</a:t>
            </a:r>
            <a:r>
              <a:rPr lang="fr-FR" sz="1000" dirty="0"/>
              <a:t> </a:t>
            </a:r>
            <a:r>
              <a:rPr lang="fr-FR" dirty="0"/>
              <a:t>)</a:t>
            </a:r>
          </a:p>
          <a:p>
            <a:pPr lvl="1"/>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805783564"/>
              </p:ext>
            </p:extLst>
          </p:nvPr>
        </p:nvGraphicFramePr>
        <p:xfrm>
          <a:off x="645855" y="2212550"/>
          <a:ext cx="11002448" cy="4307226"/>
        </p:xfrm>
        <a:graphic>
          <a:graphicData uri="http://schemas.openxmlformats.org/drawingml/2006/table">
            <a:tbl>
              <a:tblPr firstRow="1" bandRow="1">
                <a:tableStyleId>{5C22544A-7EE6-4342-B048-85BDC9FD1C3A}</a:tableStyleId>
              </a:tblPr>
              <a:tblGrid>
                <a:gridCol w="4294643">
                  <a:extLst>
                    <a:ext uri="{9D8B030D-6E8A-4147-A177-3AD203B41FA5}">
                      <a16:colId xmlns:a16="http://schemas.microsoft.com/office/drawing/2014/main" val="20000"/>
                    </a:ext>
                  </a:extLst>
                </a:gridCol>
                <a:gridCol w="3834215">
                  <a:extLst>
                    <a:ext uri="{9D8B030D-6E8A-4147-A177-3AD203B41FA5}">
                      <a16:colId xmlns:a16="http://schemas.microsoft.com/office/drawing/2014/main" val="20001"/>
                    </a:ext>
                  </a:extLst>
                </a:gridCol>
                <a:gridCol w="2873590">
                  <a:extLst>
                    <a:ext uri="{9D8B030D-6E8A-4147-A177-3AD203B41FA5}">
                      <a16:colId xmlns:a16="http://schemas.microsoft.com/office/drawing/2014/main" val="20002"/>
                    </a:ext>
                  </a:extLst>
                </a:gridCol>
              </a:tblGrid>
              <a:tr h="342991">
                <a:tc>
                  <a:txBody>
                    <a:bodyPr/>
                    <a:lstStyle/>
                    <a:p>
                      <a:pPr algn="ctr"/>
                      <a:r>
                        <a:rPr lang="fr-FR" sz="1400" dirty="0"/>
                        <a:t>Monde</a:t>
                      </a:r>
                    </a:p>
                  </a:txBody>
                  <a:tcPr>
                    <a:solidFill>
                      <a:srgbClr val="007842"/>
                    </a:solidFill>
                  </a:tcPr>
                </a:tc>
                <a:tc>
                  <a:txBody>
                    <a:bodyPr/>
                    <a:lstStyle/>
                    <a:p>
                      <a:pPr algn="ctr"/>
                      <a:r>
                        <a:rPr lang="fr-FR" sz="1400" dirty="0"/>
                        <a:t>Régional</a:t>
                      </a:r>
                    </a:p>
                  </a:txBody>
                  <a:tcPr>
                    <a:solidFill>
                      <a:srgbClr val="007842"/>
                    </a:solidFill>
                  </a:tcPr>
                </a:tc>
                <a:tc>
                  <a:txBody>
                    <a:bodyPr/>
                    <a:lstStyle/>
                    <a:p>
                      <a:pPr algn="ctr"/>
                      <a:r>
                        <a:rPr lang="fr-FR" sz="1400" dirty="0"/>
                        <a:t>Europe e</a:t>
                      </a:r>
                      <a:r>
                        <a:rPr lang="fr-FR" sz="1400" baseline="0" dirty="0"/>
                        <a:t>t</a:t>
                      </a:r>
                      <a:r>
                        <a:rPr lang="fr-FR" sz="1400" dirty="0"/>
                        <a:t> Afrique</a:t>
                      </a:r>
                    </a:p>
                  </a:txBody>
                  <a:tcPr>
                    <a:solidFill>
                      <a:srgbClr val="007842"/>
                    </a:solidFill>
                  </a:tcPr>
                </a:tc>
                <a:extLst>
                  <a:ext uri="{0D108BD9-81ED-4DB2-BD59-A6C34878D82A}">
                    <a16:rowId xmlns:a16="http://schemas.microsoft.com/office/drawing/2014/main" val="10000"/>
                  </a:ext>
                </a:extLst>
              </a:tr>
              <a:tr h="3964235">
                <a:tc>
                  <a:txBody>
                    <a:bodyPr/>
                    <a:lstStyle/>
                    <a:p>
                      <a:endParaRPr lang="fr-FR" dirty="0"/>
                    </a:p>
                  </a:txBody>
                  <a:tcPr>
                    <a:solidFill>
                      <a:srgbClr val="F4F8F2"/>
                    </a:solidFill>
                  </a:tcPr>
                </a:tc>
                <a:tc>
                  <a:txBody>
                    <a:bodyPr/>
                    <a:lstStyle/>
                    <a:p>
                      <a:endParaRPr lang="fr-FR" dirty="0"/>
                    </a:p>
                  </a:txBody>
                  <a:tcPr>
                    <a:solidFill>
                      <a:srgbClr val="F4F8F2"/>
                    </a:solidFill>
                  </a:tcPr>
                </a:tc>
                <a:tc>
                  <a:txBody>
                    <a:bodyPr/>
                    <a:lstStyle/>
                    <a:p>
                      <a:endParaRPr lang="fr-FR" dirty="0"/>
                    </a:p>
                  </a:txBody>
                  <a:tcPr>
                    <a:solidFill>
                      <a:srgbClr val="F4F8F2"/>
                    </a:solidFill>
                  </a:tcPr>
                </a:tc>
                <a:extLst>
                  <a:ext uri="{0D108BD9-81ED-4DB2-BD59-A6C34878D82A}">
                    <a16:rowId xmlns:a16="http://schemas.microsoft.com/office/drawing/2014/main" val="10001"/>
                  </a:ext>
                </a:extLst>
              </a:tr>
            </a:tbl>
          </a:graphicData>
        </a:graphic>
      </p:graphicFrame>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0" y="2596192"/>
            <a:ext cx="4162168" cy="3795855"/>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9832" y="3044761"/>
            <a:ext cx="3808751" cy="2695648"/>
          </a:xfrm>
          <a:prstGeom prst="rect">
            <a:avLst/>
          </a:prstGeom>
        </p:spPr>
      </p:pic>
      <p:pic>
        <p:nvPicPr>
          <p:cNvPr id="11" name="Imag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74123" y="2596192"/>
            <a:ext cx="2424282" cy="2652724"/>
          </a:xfrm>
          <a:prstGeom prst="rect">
            <a:avLst/>
          </a:prstGeom>
        </p:spPr>
      </p:pic>
      <p:pic>
        <p:nvPicPr>
          <p:cNvPr id="12" name="Imag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37041" y="5248916"/>
            <a:ext cx="2395450" cy="1336204"/>
          </a:xfrm>
          <a:prstGeom prst="rect">
            <a:avLst/>
          </a:prstGeom>
        </p:spPr>
      </p:pic>
    </p:spTree>
    <p:extLst>
      <p:ext uri="{BB962C8B-B14F-4D97-AF65-F5344CB8AC3E}">
        <p14:creationId xmlns:p14="http://schemas.microsoft.com/office/powerpoint/2010/main" val="27744199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2 : </a:t>
            </a:r>
            <a:r>
              <a:rPr lang="fr-FR" dirty="0"/>
              <a:t>Créer un playbook avec un déclencheur d’incident</a:t>
            </a:r>
          </a:p>
          <a:p>
            <a:pPr marL="171450" indent="-171450">
              <a:buFontTx/>
              <a:buChar char="-"/>
            </a:pPr>
            <a:r>
              <a:rPr lang="fr-FR" dirty="0"/>
              <a:t>Se connecter au </a:t>
            </a:r>
            <a:r>
              <a:rPr lang="fr-FR" b="1" dirty="0"/>
              <a:t>Portail Azure (</a:t>
            </a:r>
            <a:r>
              <a:rPr lang="fr-FR" b="1" dirty="0">
                <a:hlinkClick r:id="rId2"/>
              </a:rPr>
              <a:t>https://portal.azure.com</a:t>
            </a:r>
            <a:r>
              <a:rPr lang="fr-FR" b="1" dirty="0"/>
              <a:t>) </a:t>
            </a:r>
          </a:p>
          <a:p>
            <a:pPr marL="171450" indent="-171450">
              <a:buFontTx/>
              <a:buChar char="-"/>
            </a:pPr>
            <a:r>
              <a:rPr lang="fr-FR" dirty="0"/>
              <a:t>Sélectionner dans la barre de recherche </a:t>
            </a:r>
            <a:r>
              <a:rPr lang="fr-FR" b="1" dirty="0"/>
              <a:t>Microsoft Sentinel</a:t>
            </a:r>
          </a:p>
          <a:p>
            <a:pPr marL="171450" indent="-171450">
              <a:buFontTx/>
              <a:buChar char="-"/>
            </a:pPr>
            <a:r>
              <a:rPr lang="fr-FR" dirty="0"/>
              <a:t>Puis procéder à la création d’un espace de travail (Workspace) au niveau Microsoft Sentinel qu’on va nommer « </a:t>
            </a:r>
            <a:r>
              <a:rPr lang="fr-FR" b="1" dirty="0" err="1"/>
              <a:t>allinoneworkspace</a:t>
            </a:r>
            <a:r>
              <a:rPr lang="fr-FR" dirty="0"/>
              <a:t> »</a:t>
            </a:r>
          </a:p>
          <a:p>
            <a:pPr marL="171450" indent="-171450">
              <a:buFontTx/>
              <a:buChar char="-"/>
            </a:pPr>
            <a:r>
              <a:rPr lang="fr-FR" dirty="0"/>
              <a:t>Sélectionner le workspace créé « </a:t>
            </a:r>
            <a:r>
              <a:rPr lang="fr-FR" b="1" dirty="0" err="1"/>
              <a:t>allinoneworkspace</a:t>
            </a:r>
            <a:r>
              <a:rPr lang="fr-FR" dirty="0"/>
              <a:t> » puis dans le menu vertical à gauche choisir </a:t>
            </a:r>
            <a:r>
              <a:rPr lang="fr-FR" b="1" dirty="0"/>
              <a:t>Automatisation ou (Automation)</a:t>
            </a:r>
          </a:p>
          <a:p>
            <a:pPr marL="171450" indent="-171450">
              <a:buFontTx/>
              <a:buChar char="-"/>
            </a:pPr>
            <a:r>
              <a:rPr lang="fr-FR" dirty="0"/>
              <a:t>Au niveau du Menu horizontal choisir « </a:t>
            </a:r>
            <a:r>
              <a:rPr lang="fr-FR" b="1" dirty="0"/>
              <a:t>créer (</a:t>
            </a:r>
            <a:r>
              <a:rPr lang="fr-FR" b="1" dirty="0" err="1"/>
              <a:t>Create</a:t>
            </a:r>
            <a:r>
              <a:rPr lang="fr-FR" b="1" dirty="0"/>
              <a:t>) » </a:t>
            </a:r>
            <a:r>
              <a:rPr lang="fr-FR" dirty="0"/>
              <a:t>puis cliquer sur </a:t>
            </a:r>
            <a:r>
              <a:rPr lang="fr-FR" b="1" dirty="0"/>
              <a:t>« </a:t>
            </a:r>
            <a:r>
              <a:rPr lang="fr-FR" dirty="0" err="1"/>
              <a:t>playbook</a:t>
            </a:r>
            <a:r>
              <a:rPr lang="fr-FR" dirty="0"/>
              <a:t> avec un déclencheur d’incident (Playbook </a:t>
            </a:r>
            <a:r>
              <a:rPr lang="fr-FR" dirty="0" err="1"/>
              <a:t>with</a:t>
            </a:r>
            <a:r>
              <a:rPr lang="fr-FR" dirty="0"/>
              <a:t> incident trigger) »</a:t>
            </a:r>
            <a:endParaRPr lang="fr-FR" b="1" dirty="0"/>
          </a:p>
          <a:p>
            <a:pPr marL="171450" indent="-171450">
              <a:buFontTx/>
              <a:buChar char="-"/>
            </a:pPr>
            <a:endParaRPr lang="fr-FR" b="1"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8444" y="3626798"/>
            <a:ext cx="6301945" cy="2976601"/>
          </a:xfrm>
          <a:prstGeom prst="rect">
            <a:avLst/>
          </a:prstGeom>
        </p:spPr>
      </p:pic>
    </p:spTree>
    <p:extLst>
      <p:ext uri="{BB962C8B-B14F-4D97-AF65-F5344CB8AC3E}">
        <p14:creationId xmlns:p14="http://schemas.microsoft.com/office/powerpoint/2010/main" val="23702626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2 : </a:t>
            </a:r>
            <a:r>
              <a:rPr lang="fr-FR" dirty="0"/>
              <a:t>Créer un playbook avec un déclencheur d’incident</a:t>
            </a:r>
          </a:p>
          <a:p>
            <a:pPr marL="171450" indent="-171450">
              <a:buFontTx/>
              <a:buChar char="-"/>
            </a:pPr>
            <a:r>
              <a:rPr lang="fr-FR" dirty="0"/>
              <a:t>Renseigner le nom du playbook « </a:t>
            </a:r>
            <a:r>
              <a:rPr lang="fr-FR" b="1" dirty="0" err="1"/>
              <a:t>DemoincidentPlaybookNew</a:t>
            </a:r>
            <a:r>
              <a:rPr lang="fr-FR" dirty="0"/>
              <a:t> » et choisir « </a:t>
            </a:r>
            <a:r>
              <a:rPr lang="fr-FR" b="1" dirty="0"/>
              <a:t>suivant</a:t>
            </a:r>
            <a:r>
              <a:rPr lang="fr-FR" dirty="0"/>
              <a:t> »</a:t>
            </a:r>
            <a:endParaRPr lang="fr-FR" b="1" dirty="0"/>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3167" y="2776803"/>
            <a:ext cx="6269255" cy="3495151"/>
          </a:xfrm>
          <a:prstGeom prst="rect">
            <a:avLst/>
          </a:prstGeom>
        </p:spPr>
      </p:pic>
    </p:spTree>
    <p:extLst>
      <p:ext uri="{BB962C8B-B14F-4D97-AF65-F5344CB8AC3E}">
        <p14:creationId xmlns:p14="http://schemas.microsoft.com/office/powerpoint/2010/main" val="40828448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pPr marL="171450" indent="-171450">
              <a:buFontTx/>
              <a:buChar char="-"/>
            </a:pPr>
            <a:r>
              <a:rPr lang="fr-FR" dirty="0"/>
              <a:t>Au niveau de l’onglet « </a:t>
            </a:r>
            <a:r>
              <a:rPr lang="fr-FR" b="1" dirty="0"/>
              <a:t>Connexions</a:t>
            </a:r>
            <a:r>
              <a:rPr lang="fr-FR" dirty="0"/>
              <a:t> » sélectionner « </a:t>
            </a:r>
            <a:r>
              <a:rPr lang="fr-FR" b="1" dirty="0"/>
              <a:t>Azure Sentinel</a:t>
            </a:r>
            <a:r>
              <a:rPr lang="fr-FR" dirty="0"/>
              <a:t> » pour lui attribuer les droits de connexion avec les entités managées.</a:t>
            </a:r>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r>
              <a:rPr lang="fr-FR" dirty="0"/>
              <a:t>Choisir créer pour démarrer la phase de désigne du workflow. Et attendre la fin de la création du playbook</a:t>
            </a:r>
          </a:p>
          <a:p>
            <a:pPr marL="171450" indent="-171450">
              <a:buFontTx/>
              <a:buChar char="-"/>
            </a:pP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3595" y="2446304"/>
            <a:ext cx="4547086" cy="2334470"/>
          </a:xfrm>
          <a:prstGeom prst="rect">
            <a:avLst/>
          </a:prstGeom>
        </p:spPr>
      </p:pic>
      <p:pic>
        <p:nvPicPr>
          <p:cNvPr id="8" name="Image 7"/>
          <p:cNvPicPr>
            <a:picLocks noChangeAspect="1"/>
          </p:cNvPicPr>
          <p:nvPr/>
        </p:nvPicPr>
        <p:blipFill>
          <a:blip r:embed="rId3"/>
          <a:stretch>
            <a:fillRect/>
          </a:stretch>
        </p:blipFill>
        <p:spPr>
          <a:xfrm>
            <a:off x="3566082" y="5721684"/>
            <a:ext cx="3000375" cy="742950"/>
          </a:xfrm>
          <a:prstGeom prst="rect">
            <a:avLst/>
          </a:prstGeom>
        </p:spPr>
      </p:pic>
    </p:spTree>
    <p:extLst>
      <p:ext uri="{BB962C8B-B14F-4D97-AF65-F5344CB8AC3E}">
        <p14:creationId xmlns:p14="http://schemas.microsoft.com/office/powerpoint/2010/main" val="15560827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3 : </a:t>
            </a:r>
            <a:r>
              <a:rPr lang="fr-FR" dirty="0"/>
              <a:t>Activer l'identité attribuée par le système et attribuer le rôle de contributeur Microsoft Sentinel à la ressource</a:t>
            </a:r>
          </a:p>
          <a:p>
            <a:pPr marL="171450" indent="-171450">
              <a:buFontTx/>
              <a:buChar char="-"/>
            </a:pPr>
            <a:r>
              <a:rPr lang="fr-FR" dirty="0"/>
              <a:t>Sélectionner le playbook « </a:t>
            </a:r>
            <a:r>
              <a:rPr lang="fr-FR" b="1" dirty="0" err="1"/>
              <a:t>DemoincidentPlaybookNew</a:t>
            </a:r>
            <a:r>
              <a:rPr lang="fr-FR" dirty="0"/>
              <a:t> » puis au niveau du menu vertical choisir « </a:t>
            </a:r>
            <a:r>
              <a:rPr lang="fr-FR" b="1" dirty="0"/>
              <a:t>Logic App designer</a:t>
            </a:r>
            <a:r>
              <a:rPr lang="fr-FR" dirty="0"/>
              <a:t> ». Vous remarquerez qu’un trigger par défaut est déjà créé.</a:t>
            </a:r>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dirty="0"/>
          </a:p>
          <a:p>
            <a:pPr marL="171450" indent="-171450">
              <a:buFontTx/>
              <a:buChar char="-"/>
            </a:pPr>
            <a:r>
              <a:rPr lang="fr-FR" dirty="0"/>
              <a:t>Au niveau du menu vertical choisir « </a:t>
            </a:r>
            <a:r>
              <a:rPr lang="fr-FR" b="1" dirty="0"/>
              <a:t>Identity</a:t>
            </a:r>
            <a:r>
              <a:rPr lang="fr-FR" dirty="0"/>
              <a:t> » pour gérer l’identité. Ceci va nous permettre d’éviter d’utiliser le login/</a:t>
            </a:r>
            <a:r>
              <a:rPr lang="fr-FR" dirty="0" err="1"/>
              <a:t>password</a:t>
            </a:r>
            <a:r>
              <a:rPr lang="fr-FR" dirty="0"/>
              <a:t> à chaque fois que le déclencheur playbook est activé.</a:t>
            </a:r>
          </a:p>
          <a:p>
            <a:pPr marL="171450" indent="-171450">
              <a:buFontTx/>
              <a:buChar char="-"/>
            </a:pPr>
            <a:r>
              <a:rPr lang="fr-FR" dirty="0"/>
              <a:t>Puis choisir « </a:t>
            </a:r>
            <a:r>
              <a:rPr lang="fr-FR" b="1" dirty="0"/>
              <a:t>Azure role assignements</a:t>
            </a:r>
            <a:r>
              <a:rPr lang="fr-FR" dirty="0"/>
              <a:t> » puis choisir « </a:t>
            </a:r>
            <a:r>
              <a:rPr lang="fr-FR" b="1" dirty="0" err="1"/>
              <a:t>add</a:t>
            </a:r>
            <a:r>
              <a:rPr lang="fr-FR" b="1" dirty="0"/>
              <a:t> role assignement</a:t>
            </a:r>
            <a:r>
              <a:rPr lang="fr-FR" dirty="0"/>
              <a:t> » puis renseigner </a:t>
            </a:r>
            <a:r>
              <a:rPr lang="fr-FR" b="1" dirty="0"/>
              <a:t>« scope = </a:t>
            </a:r>
            <a:r>
              <a:rPr lang="fr-FR" b="1" dirty="0" err="1"/>
              <a:t>Ressouce</a:t>
            </a:r>
            <a:r>
              <a:rPr lang="fr-FR" b="1" dirty="0"/>
              <a:t> groupe » et « Role=Azure Sentinel Automation </a:t>
            </a:r>
            <a:r>
              <a:rPr lang="fr-FR" b="1" dirty="0" err="1"/>
              <a:t>Contributor</a:t>
            </a:r>
            <a:r>
              <a:rPr lang="fr-FR" b="1" dirty="0"/>
              <a:t> »</a:t>
            </a:r>
            <a:r>
              <a:rPr lang="fr-FR" dirty="0"/>
              <a:t>  et valider la création.</a:t>
            </a:r>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dirty="0"/>
          </a:p>
        </p:txBody>
      </p:sp>
      <p:pic>
        <p:nvPicPr>
          <p:cNvPr id="7" name="Imag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98357" y="2648494"/>
            <a:ext cx="5703029" cy="1042060"/>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544" y="4835612"/>
            <a:ext cx="2121973" cy="1717589"/>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2443" y="4773492"/>
            <a:ext cx="6645103" cy="1808875"/>
          </a:xfrm>
          <a:prstGeom prst="rect">
            <a:avLst/>
          </a:prstGeom>
        </p:spPr>
      </p:pic>
    </p:spTree>
    <p:extLst>
      <p:ext uri="{BB962C8B-B14F-4D97-AF65-F5344CB8AC3E}">
        <p14:creationId xmlns:p14="http://schemas.microsoft.com/office/powerpoint/2010/main" val="34878733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3 : </a:t>
            </a:r>
            <a:r>
              <a:rPr lang="fr-FR" dirty="0"/>
              <a:t>Activer l'identité attribuée par le système et attribuer le rôle de contributeur Microsoft Sentinel à la ressource</a:t>
            </a:r>
          </a:p>
          <a:p>
            <a:pPr marL="171450" indent="-171450">
              <a:buFontTx/>
              <a:buChar char="-"/>
            </a:pPr>
            <a:r>
              <a:rPr lang="fr-FR" dirty="0"/>
              <a:t>Au niveau du menu vertical choisir « </a:t>
            </a:r>
            <a:r>
              <a:rPr lang="fr-FR" b="1" dirty="0" err="1"/>
              <a:t>Logic</a:t>
            </a:r>
            <a:r>
              <a:rPr lang="fr-FR" b="1" dirty="0"/>
              <a:t> App designer</a:t>
            </a:r>
            <a:r>
              <a:rPr lang="fr-FR" dirty="0"/>
              <a:t> ». Sélectionner le déclencheur (Trigger) puis choisir « </a:t>
            </a:r>
            <a:r>
              <a:rPr lang="fr-FR" b="1" dirty="0"/>
              <a:t>Change </a:t>
            </a:r>
            <a:r>
              <a:rPr lang="fr-FR" b="1" dirty="0" err="1"/>
              <a:t>Connection</a:t>
            </a:r>
            <a:r>
              <a:rPr lang="fr-FR" dirty="0"/>
              <a:t> »</a:t>
            </a: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r>
              <a:rPr lang="fr-FR" dirty="0"/>
              <a:t>Puis choisir « </a:t>
            </a:r>
            <a:r>
              <a:rPr lang="fr-FR" b="1" dirty="0"/>
              <a:t>ajouter nouveau</a:t>
            </a:r>
            <a:r>
              <a:rPr lang="fr-FR" dirty="0"/>
              <a:t> »  :</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r>
              <a:rPr lang="fr-FR" dirty="0"/>
              <a:t>Sélectionner</a:t>
            </a:r>
            <a:r>
              <a:rPr lang="fr-FR" b="1" dirty="0"/>
              <a:t> « Connect </a:t>
            </a:r>
            <a:r>
              <a:rPr lang="fr-FR" b="1" dirty="0" err="1"/>
              <a:t>with</a:t>
            </a:r>
            <a:r>
              <a:rPr lang="fr-FR" b="1" dirty="0"/>
              <a:t> </a:t>
            </a:r>
            <a:r>
              <a:rPr lang="fr-FR" b="1" dirty="0" err="1"/>
              <a:t>managed</a:t>
            </a:r>
            <a:r>
              <a:rPr lang="fr-FR" b="1" dirty="0"/>
              <a:t> </a:t>
            </a:r>
            <a:r>
              <a:rPr lang="fr-FR" b="1" dirty="0" err="1"/>
              <a:t>identity</a:t>
            </a:r>
            <a:r>
              <a:rPr lang="fr-FR" b="1" dirty="0"/>
              <a:t> » </a:t>
            </a:r>
            <a:r>
              <a:rPr lang="fr-FR" dirty="0"/>
              <a:t>et renseigner le nom de</a:t>
            </a:r>
          </a:p>
          <a:p>
            <a:r>
              <a:rPr lang="fr-FR" dirty="0"/>
              <a:t> la connexion </a:t>
            </a:r>
            <a:r>
              <a:rPr lang="fr-FR" b="1" dirty="0"/>
              <a:t>« </a:t>
            </a:r>
            <a:r>
              <a:rPr lang="fr-FR" b="1" dirty="0" err="1"/>
              <a:t>DemoincidentManagedIdentity</a:t>
            </a:r>
            <a:r>
              <a:rPr lang="fr-FR" b="1" dirty="0"/>
              <a:t> » </a:t>
            </a:r>
            <a:r>
              <a:rPr lang="fr-FR" dirty="0"/>
              <a:t>puis sélectionner </a:t>
            </a:r>
            <a:r>
              <a:rPr lang="fr-FR" b="1" dirty="0"/>
              <a:t>« créer »</a:t>
            </a:r>
          </a:p>
          <a:p>
            <a:pPr marL="171450" indent="-171450">
              <a:buFontTx/>
              <a:buChar char="-"/>
            </a:pPr>
            <a:endParaRPr lang="fr-FR" dirty="0"/>
          </a:p>
          <a:p>
            <a:pPr marL="171450" indent="-171450">
              <a:buFontTx/>
              <a:buChar char="-"/>
            </a:pP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9892" y="2546265"/>
            <a:ext cx="5395912" cy="1479432"/>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5103" y="4262851"/>
            <a:ext cx="3172404" cy="1342677"/>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4280" y="5272898"/>
            <a:ext cx="3053015" cy="1185052"/>
          </a:xfrm>
          <a:prstGeom prst="rect">
            <a:avLst/>
          </a:prstGeom>
        </p:spPr>
      </p:pic>
    </p:spTree>
    <p:extLst>
      <p:ext uri="{BB962C8B-B14F-4D97-AF65-F5344CB8AC3E}">
        <p14:creationId xmlns:p14="http://schemas.microsoft.com/office/powerpoint/2010/main" val="17034648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4 : </a:t>
            </a:r>
            <a:r>
              <a:rPr lang="fr-FR" dirty="0"/>
              <a:t>Modifier le playbook créé précédemment pour permettre l’envoi des emails</a:t>
            </a:r>
          </a:p>
          <a:p>
            <a:pPr marL="171450" indent="-171450">
              <a:buFontTx/>
              <a:buChar char="-"/>
            </a:pPr>
            <a:r>
              <a:rPr lang="fr-FR" dirty="0"/>
              <a:t>Au niveau du menu vertical choisir « </a:t>
            </a:r>
            <a:r>
              <a:rPr lang="fr-FR" b="1" dirty="0" err="1"/>
              <a:t>Logic</a:t>
            </a:r>
            <a:r>
              <a:rPr lang="fr-FR" b="1" dirty="0"/>
              <a:t> App designer</a:t>
            </a:r>
            <a:r>
              <a:rPr lang="fr-FR" dirty="0"/>
              <a:t> ». Sélectionner « </a:t>
            </a:r>
            <a:r>
              <a:rPr lang="fr-FR" b="1" dirty="0" err="1"/>
              <a:t>Next</a:t>
            </a:r>
            <a:r>
              <a:rPr lang="fr-FR" b="1" dirty="0"/>
              <a:t> </a:t>
            </a:r>
            <a:r>
              <a:rPr lang="fr-FR" b="1" dirty="0" err="1"/>
              <a:t>Step</a:t>
            </a:r>
            <a:r>
              <a:rPr lang="fr-FR" dirty="0"/>
              <a:t> » sous le trigger afin d’ajouter une variable pour le formatage du contenu de l’email en HTML.</a:t>
            </a:r>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r>
              <a:rPr lang="fr-FR" dirty="0"/>
              <a:t>Choisir</a:t>
            </a:r>
            <a:r>
              <a:rPr lang="fr-FR" b="1" dirty="0"/>
              <a:t> « Variable », </a:t>
            </a:r>
            <a:r>
              <a:rPr lang="fr-FR" dirty="0"/>
              <a:t>puis choisir le type de variable </a:t>
            </a:r>
            <a:r>
              <a:rPr lang="fr-FR" b="1" dirty="0"/>
              <a:t>« Initialisation de variable » </a:t>
            </a:r>
            <a:r>
              <a:rPr lang="fr-FR" dirty="0"/>
              <a:t>et renseigner le nom </a:t>
            </a:r>
            <a:r>
              <a:rPr lang="fr-FR" b="1" dirty="0"/>
              <a:t>« </a:t>
            </a:r>
            <a:r>
              <a:rPr lang="fr-FR" b="1" dirty="0" err="1"/>
              <a:t>EmailBody</a:t>
            </a:r>
            <a:r>
              <a:rPr lang="fr-FR" b="1" dirty="0"/>
              <a:t> » </a:t>
            </a:r>
            <a:r>
              <a:rPr lang="fr-FR" dirty="0"/>
              <a:t>et le</a:t>
            </a:r>
            <a:r>
              <a:rPr lang="fr-FR" b="1" dirty="0"/>
              <a:t> « type =String »:</a:t>
            </a:r>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b="1" dirty="0"/>
          </a:p>
          <a:p>
            <a:pPr marL="171450" indent="-171450">
              <a:buFontTx/>
              <a:buChar char="-"/>
            </a:pPr>
            <a:endParaRPr lang="fr-FR" dirty="0"/>
          </a:p>
          <a:p>
            <a:pPr marL="171450" indent="-171450">
              <a:buFontTx/>
              <a:buChar char="-"/>
            </a:pP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9762" y="2694549"/>
            <a:ext cx="5073736" cy="1391099"/>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8626" y="4507621"/>
            <a:ext cx="1707164" cy="1943478"/>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4453" y="4332715"/>
            <a:ext cx="2904353" cy="2293289"/>
          </a:xfrm>
          <a:prstGeom prst="rect">
            <a:avLst/>
          </a:prstGeom>
        </p:spPr>
      </p:pic>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4140" y="4693414"/>
            <a:ext cx="3311353" cy="1757685"/>
          </a:xfrm>
          <a:prstGeom prst="rect">
            <a:avLst/>
          </a:prstGeom>
        </p:spPr>
      </p:pic>
    </p:spTree>
    <p:extLst>
      <p:ext uri="{BB962C8B-B14F-4D97-AF65-F5344CB8AC3E}">
        <p14:creationId xmlns:p14="http://schemas.microsoft.com/office/powerpoint/2010/main" val="41287607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4 : </a:t>
            </a:r>
            <a:r>
              <a:rPr lang="fr-FR" dirty="0"/>
              <a:t>Modifier le playbook créé précédemment pour permettre l’envoi des emails</a:t>
            </a:r>
          </a:p>
          <a:p>
            <a:pPr marL="171450" indent="-171450">
              <a:buFontTx/>
              <a:buChar char="-"/>
            </a:pPr>
            <a:r>
              <a:rPr lang="fr-FR" dirty="0"/>
              <a:t>Sélectionner à nouveau « </a:t>
            </a:r>
            <a:r>
              <a:rPr lang="fr-FR" b="1" dirty="0" err="1"/>
              <a:t>Next</a:t>
            </a:r>
            <a:r>
              <a:rPr lang="fr-FR" b="1" dirty="0"/>
              <a:t> </a:t>
            </a:r>
            <a:r>
              <a:rPr lang="fr-FR" b="1" dirty="0" err="1"/>
              <a:t>Step</a:t>
            </a:r>
            <a:r>
              <a:rPr lang="fr-FR" dirty="0"/>
              <a:t> » sous l’étape « initialisation de variable » puis choisir « </a:t>
            </a:r>
            <a:r>
              <a:rPr lang="fr-FR" b="1" dirty="0"/>
              <a:t>Set variable</a:t>
            </a:r>
            <a:r>
              <a:rPr lang="fr-FR" dirty="0"/>
              <a:t> » et choisir au niveau du nom = </a:t>
            </a:r>
            <a:r>
              <a:rPr lang="fr-FR" b="1" dirty="0" err="1"/>
              <a:t>EmailBody</a:t>
            </a:r>
            <a:r>
              <a:rPr lang="fr-FR" b="1" dirty="0"/>
              <a:t> (créer </a:t>
            </a:r>
            <a:r>
              <a:rPr lang="fr-FR" b="1" dirty="0" err="1"/>
              <a:t>precedemment</a:t>
            </a:r>
            <a:r>
              <a:rPr lang="fr-FR" b="1" dirty="0"/>
              <a:t>) </a:t>
            </a:r>
            <a:r>
              <a:rPr lang="fr-FR" dirty="0"/>
              <a:t>puis dans valeur coller le contenu de l’alerte sous format HTML.</a:t>
            </a:r>
          </a:p>
          <a:p>
            <a:pPr marL="171450" indent="-171450">
              <a:buFontTx/>
              <a:buChar char="-"/>
            </a:pPr>
            <a:r>
              <a:rPr lang="fr-FR" dirty="0"/>
              <a:t>Vous pouvez ajouter des variables dynamiques à base du trigger en choisissant en bas </a:t>
            </a:r>
            <a:r>
              <a:rPr lang="fr-FR" b="1" dirty="0"/>
              <a:t>« ajouter contenu dynamique ». </a:t>
            </a:r>
            <a:r>
              <a:rPr lang="fr-FR" b="1" dirty="0">
                <a:solidFill>
                  <a:srgbClr val="FF0000"/>
                </a:solidFill>
              </a:rPr>
              <a:t>Les champs en rouge </a:t>
            </a:r>
            <a:r>
              <a:rPr lang="fr-FR" dirty="0"/>
              <a:t>doivent être modifiés comme indiqué ci-dessous :</a:t>
            </a:r>
          </a:p>
          <a:p>
            <a:pPr marL="171450" indent="-171450">
              <a:buFontTx/>
              <a:buChar char="-"/>
            </a:pPr>
            <a:endParaRPr lang="fr-FR" b="1" dirty="0"/>
          </a:p>
          <a:p>
            <a:pPr marL="171450" indent="-171450">
              <a:buFontTx/>
              <a:buChar char="-"/>
            </a:pPr>
            <a:endParaRPr lang="fr-FR" b="1" dirty="0"/>
          </a:p>
          <a:p>
            <a:pPr marL="171450" indent="-171450">
              <a:buFontTx/>
              <a:buChar char="-"/>
            </a:pPr>
            <a:endParaRPr lang="fr-FR" dirty="0"/>
          </a:p>
          <a:p>
            <a:pPr marL="171450" indent="-171450">
              <a:buFontTx/>
              <a:buChar char="-"/>
            </a:pPr>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585192019"/>
              </p:ext>
            </p:extLst>
          </p:nvPr>
        </p:nvGraphicFramePr>
        <p:xfrm>
          <a:off x="720000" y="3445530"/>
          <a:ext cx="4879546" cy="2113953"/>
        </p:xfrm>
        <a:graphic>
          <a:graphicData uri="http://schemas.openxmlformats.org/drawingml/2006/table">
            <a:tbl>
              <a:tblPr firstRow="1" bandRow="1">
                <a:tableStyleId>{5940675A-B579-460E-94D1-54222C63F5DA}</a:tableStyleId>
              </a:tblPr>
              <a:tblGrid>
                <a:gridCol w="4879546">
                  <a:extLst>
                    <a:ext uri="{9D8B030D-6E8A-4147-A177-3AD203B41FA5}">
                      <a16:colId xmlns:a16="http://schemas.microsoft.com/office/drawing/2014/main" val="20000"/>
                    </a:ext>
                  </a:extLst>
                </a:gridCol>
              </a:tblGrid>
              <a:tr h="2113953">
                <a:tc>
                  <a:txBody>
                    <a:bodyPr/>
                    <a:lstStyle/>
                    <a:p>
                      <a:r>
                        <a:rPr lang="en-GB" sz="1050" b="0" i="0" kern="1200" dirty="0">
                          <a:solidFill>
                            <a:schemeClr val="tx1"/>
                          </a:solidFill>
                          <a:effectLst/>
                          <a:latin typeface="+mn-lt"/>
                          <a:ea typeface="+mn-ea"/>
                          <a:cs typeface="+mn-cs"/>
                        </a:rPr>
                        <a:t>&lt;p&gt;Bonjour Equipe de sécurité &lt;/p&gt; </a:t>
                      </a:r>
                    </a:p>
                    <a:p>
                      <a:r>
                        <a:rPr lang="en-GB" sz="1050" b="0" i="0" kern="1200" dirty="0">
                          <a:solidFill>
                            <a:schemeClr val="tx1"/>
                          </a:solidFill>
                          <a:effectLst/>
                          <a:latin typeface="+mn-lt"/>
                          <a:ea typeface="+mn-ea"/>
                          <a:cs typeface="+mn-cs"/>
                        </a:rPr>
                        <a:t>&lt;p&gt;</a:t>
                      </a:r>
                      <a:r>
                        <a:rPr lang="en-GB" sz="1050" b="0" i="0" kern="1200" dirty="0" err="1">
                          <a:solidFill>
                            <a:schemeClr val="tx1"/>
                          </a:solidFill>
                          <a:effectLst/>
                          <a:latin typeface="+mn-lt"/>
                          <a:ea typeface="+mn-ea"/>
                          <a:cs typeface="+mn-cs"/>
                        </a:rPr>
                        <a:t>Vous</a:t>
                      </a:r>
                      <a:r>
                        <a:rPr lang="en-GB" sz="1050" b="0" i="0" kern="1200" dirty="0">
                          <a:solidFill>
                            <a:schemeClr val="tx1"/>
                          </a:solidFill>
                          <a:effectLst/>
                          <a:latin typeface="+mn-lt"/>
                          <a:ea typeface="+mn-ea"/>
                          <a:cs typeface="+mn-cs"/>
                        </a:rPr>
                        <a:t> </a:t>
                      </a:r>
                      <a:r>
                        <a:rPr lang="en-GB" sz="1050" b="0" i="0" kern="1200" dirty="0" err="1">
                          <a:solidFill>
                            <a:schemeClr val="tx1"/>
                          </a:solidFill>
                          <a:effectLst/>
                          <a:latin typeface="+mn-lt"/>
                          <a:ea typeface="+mn-ea"/>
                          <a:cs typeface="+mn-cs"/>
                        </a:rPr>
                        <a:t>avez</a:t>
                      </a:r>
                      <a:r>
                        <a:rPr lang="en-GB" sz="1050" b="0" i="0" kern="1200" dirty="0">
                          <a:solidFill>
                            <a:schemeClr val="tx1"/>
                          </a:solidFill>
                          <a:effectLst/>
                          <a:latin typeface="+mn-lt"/>
                          <a:ea typeface="+mn-ea"/>
                          <a:cs typeface="+mn-cs"/>
                        </a:rPr>
                        <a:t> un incident </a:t>
                      </a:r>
                      <a:r>
                        <a:rPr lang="en-GB" sz="1050" b="0" i="0" kern="1200" dirty="0" err="1">
                          <a:solidFill>
                            <a:schemeClr val="tx1"/>
                          </a:solidFill>
                          <a:effectLst/>
                          <a:latin typeface="+mn-lt"/>
                          <a:ea typeface="+mn-ea"/>
                          <a:cs typeface="+mn-cs"/>
                        </a:rPr>
                        <a:t>depuis</a:t>
                      </a:r>
                      <a:r>
                        <a:rPr lang="en-GB" sz="1050" b="0" i="0" kern="1200" dirty="0">
                          <a:solidFill>
                            <a:schemeClr val="tx1"/>
                          </a:solidFill>
                          <a:effectLst/>
                          <a:latin typeface="+mn-lt"/>
                          <a:ea typeface="+mn-ea"/>
                          <a:cs typeface="+mn-cs"/>
                        </a:rPr>
                        <a:t> Azure Sentinel. Ci-dessous le detail :&lt;/p&gt;</a:t>
                      </a:r>
                    </a:p>
                    <a:p>
                      <a:r>
                        <a:rPr lang="en-GB" sz="1050" b="0" i="0" kern="1200" dirty="0">
                          <a:solidFill>
                            <a:schemeClr val="tx1"/>
                          </a:solidFill>
                          <a:effectLst/>
                          <a:latin typeface="+mn-lt"/>
                          <a:ea typeface="+mn-ea"/>
                          <a:cs typeface="+mn-cs"/>
                        </a:rPr>
                        <a:t> &lt;</a:t>
                      </a:r>
                      <a:r>
                        <a:rPr lang="en-GB" sz="1050" b="0" i="0" kern="1200" dirty="0" err="1">
                          <a:solidFill>
                            <a:schemeClr val="tx1"/>
                          </a:solidFill>
                          <a:effectLst/>
                          <a:latin typeface="+mn-lt"/>
                          <a:ea typeface="+mn-ea"/>
                          <a:cs typeface="+mn-cs"/>
                        </a:rPr>
                        <a:t>ul</a:t>
                      </a:r>
                      <a:r>
                        <a:rPr lang="en-GB" sz="1050" b="0" i="0" kern="1200" dirty="0">
                          <a:solidFill>
                            <a:schemeClr val="tx1"/>
                          </a:solidFill>
                          <a:effectLst/>
                          <a:latin typeface="+mn-lt"/>
                          <a:ea typeface="+mn-ea"/>
                          <a:cs typeface="+mn-cs"/>
                        </a:rPr>
                        <a:t>&gt;</a:t>
                      </a:r>
                    </a:p>
                    <a:p>
                      <a:r>
                        <a:rPr lang="en-GB" sz="1050" b="0" i="0" kern="1200" dirty="0">
                          <a:solidFill>
                            <a:schemeClr val="tx1"/>
                          </a:solidFill>
                          <a:effectLst/>
                          <a:latin typeface="+mn-lt"/>
                          <a:ea typeface="+mn-ea"/>
                          <a:cs typeface="+mn-cs"/>
                        </a:rPr>
                        <a:t> &lt;li&gt;&lt;strong&gt;Nom </a:t>
                      </a:r>
                      <a:r>
                        <a:rPr lang="en-GB" sz="1050" b="0" i="0" kern="1200" dirty="0" err="1">
                          <a:solidFill>
                            <a:schemeClr val="tx1"/>
                          </a:solidFill>
                          <a:effectLst/>
                          <a:latin typeface="+mn-lt"/>
                          <a:ea typeface="+mn-ea"/>
                          <a:cs typeface="+mn-cs"/>
                        </a:rPr>
                        <a:t>Alerte</a:t>
                      </a:r>
                      <a:r>
                        <a:rPr lang="en-GB" sz="1050" b="0" i="0" kern="1200" dirty="0">
                          <a:solidFill>
                            <a:schemeClr val="tx1"/>
                          </a:solidFill>
                          <a:effectLst/>
                          <a:latin typeface="+mn-lt"/>
                          <a:ea typeface="+mn-ea"/>
                          <a:cs typeface="+mn-cs"/>
                        </a:rPr>
                        <a:t> :&amp;</a:t>
                      </a:r>
                      <a:r>
                        <a:rPr lang="en-GB" sz="1050" b="0" i="0" kern="1200" dirty="0" err="1">
                          <a:solidFill>
                            <a:schemeClr val="tx1"/>
                          </a:solidFill>
                          <a:effectLst/>
                          <a:latin typeface="+mn-lt"/>
                          <a:ea typeface="+mn-ea"/>
                          <a:cs typeface="+mn-cs"/>
                        </a:rPr>
                        <a:t>nbsp</a:t>
                      </a:r>
                      <a:r>
                        <a:rPr lang="en-GB" sz="1050" b="0" i="0" kern="1200" dirty="0">
                          <a:solidFill>
                            <a:schemeClr val="tx1"/>
                          </a:solidFill>
                          <a:effectLst/>
                          <a:latin typeface="+mn-lt"/>
                          <a:ea typeface="+mn-ea"/>
                          <a:cs typeface="+mn-cs"/>
                        </a:rPr>
                        <a:t>;&lt;/strong&gt; </a:t>
                      </a:r>
                      <a:r>
                        <a:rPr lang="en-GB" sz="1050" b="0" i="0" kern="1200" dirty="0" err="1">
                          <a:solidFill>
                            <a:srgbClr val="FF0000"/>
                          </a:solidFill>
                          <a:effectLst/>
                          <a:latin typeface="+mn-lt"/>
                          <a:ea typeface="+mn-ea"/>
                          <a:cs typeface="+mn-cs"/>
                        </a:rPr>
                        <a:t>AlertDisplayName</a:t>
                      </a:r>
                      <a:r>
                        <a:rPr lang="en-GB" sz="1050" b="0" i="0" kern="1200" dirty="0">
                          <a:solidFill>
                            <a:schemeClr val="tx1"/>
                          </a:solidFill>
                          <a:effectLst/>
                          <a:latin typeface="+mn-lt"/>
                          <a:ea typeface="+mn-ea"/>
                          <a:cs typeface="+mn-cs"/>
                        </a:rPr>
                        <a:t>&lt;/li&gt; &lt;li&gt;&lt;strong&gt;</a:t>
                      </a:r>
                      <a:r>
                        <a:rPr lang="en-GB" sz="1050" b="0" i="0" kern="1200" dirty="0" err="1">
                          <a:solidFill>
                            <a:schemeClr val="tx1"/>
                          </a:solidFill>
                          <a:effectLst/>
                          <a:latin typeface="+mn-lt"/>
                          <a:ea typeface="+mn-ea"/>
                          <a:cs typeface="+mn-cs"/>
                        </a:rPr>
                        <a:t>Déscription</a:t>
                      </a:r>
                      <a:r>
                        <a:rPr lang="en-GB" sz="1050" b="0" i="0" kern="1200" dirty="0">
                          <a:solidFill>
                            <a:schemeClr val="tx1"/>
                          </a:solidFill>
                          <a:effectLst/>
                          <a:latin typeface="+mn-lt"/>
                          <a:ea typeface="+mn-ea"/>
                          <a:cs typeface="+mn-cs"/>
                        </a:rPr>
                        <a:t>&lt;/strong&gt;: </a:t>
                      </a:r>
                      <a:r>
                        <a:rPr lang="en-GB" sz="1050" b="0" i="0" kern="1200" dirty="0" err="1">
                          <a:solidFill>
                            <a:srgbClr val="FF0000"/>
                          </a:solidFill>
                          <a:effectLst/>
                          <a:latin typeface="+mn-lt"/>
                          <a:ea typeface="+mn-ea"/>
                          <a:cs typeface="+mn-cs"/>
                        </a:rPr>
                        <a:t>IncidentDescription</a:t>
                      </a:r>
                      <a:r>
                        <a:rPr lang="en-GB" sz="1050" b="0" i="0" kern="1200" dirty="0">
                          <a:solidFill>
                            <a:schemeClr val="tx1"/>
                          </a:solidFill>
                          <a:effectLst/>
                          <a:latin typeface="+mn-lt"/>
                          <a:ea typeface="+mn-ea"/>
                          <a:cs typeface="+mn-cs"/>
                        </a:rPr>
                        <a:t>&lt;/li&gt; &lt;li&gt;&lt;strong&gt;</a:t>
                      </a:r>
                      <a:r>
                        <a:rPr lang="en-GB" sz="1050" b="0" i="0" kern="1200" dirty="0" err="1">
                          <a:solidFill>
                            <a:schemeClr val="tx1"/>
                          </a:solidFill>
                          <a:effectLst/>
                          <a:latin typeface="+mn-lt"/>
                          <a:ea typeface="+mn-ea"/>
                          <a:cs typeface="+mn-cs"/>
                        </a:rPr>
                        <a:t>Gravité</a:t>
                      </a:r>
                      <a:r>
                        <a:rPr lang="en-GB" sz="1050" b="0" i="0" kern="1200" dirty="0">
                          <a:solidFill>
                            <a:schemeClr val="tx1"/>
                          </a:solidFill>
                          <a:effectLst/>
                          <a:latin typeface="+mn-lt"/>
                          <a:ea typeface="+mn-ea"/>
                          <a:cs typeface="+mn-cs"/>
                        </a:rPr>
                        <a:t>&lt;/strong&gt;: </a:t>
                      </a:r>
                      <a:r>
                        <a:rPr lang="en-GB" sz="1050" b="0" i="0" kern="1200" dirty="0">
                          <a:solidFill>
                            <a:srgbClr val="FF0000"/>
                          </a:solidFill>
                          <a:effectLst/>
                          <a:latin typeface="+mn-lt"/>
                          <a:ea typeface="+mn-ea"/>
                          <a:cs typeface="+mn-cs"/>
                        </a:rPr>
                        <a:t>Incident </a:t>
                      </a:r>
                      <a:r>
                        <a:rPr lang="en-GB" sz="1050" b="0" i="0" kern="1200" dirty="0" err="1">
                          <a:solidFill>
                            <a:srgbClr val="FF0000"/>
                          </a:solidFill>
                          <a:effectLst/>
                          <a:latin typeface="+mn-lt"/>
                          <a:ea typeface="+mn-ea"/>
                          <a:cs typeface="+mn-cs"/>
                        </a:rPr>
                        <a:t>Severiity</a:t>
                      </a:r>
                      <a:r>
                        <a:rPr lang="en-GB" sz="1050" b="0" i="0" kern="1200" dirty="0">
                          <a:solidFill>
                            <a:schemeClr val="tx1"/>
                          </a:solidFill>
                          <a:effectLst/>
                          <a:latin typeface="+mn-lt"/>
                          <a:ea typeface="+mn-ea"/>
                          <a:cs typeface="+mn-cs"/>
                        </a:rPr>
                        <a:t>&lt;/li&gt;</a:t>
                      </a:r>
                    </a:p>
                    <a:p>
                      <a:r>
                        <a:rPr lang="en-GB" sz="1050" b="0" i="0" kern="1200" dirty="0">
                          <a:solidFill>
                            <a:schemeClr val="tx1"/>
                          </a:solidFill>
                          <a:effectLst/>
                          <a:latin typeface="+mn-lt"/>
                          <a:ea typeface="+mn-ea"/>
                          <a:cs typeface="+mn-cs"/>
                        </a:rPr>
                        <a:t> &lt;li&gt;&lt;strong&gt;ID Incident&lt;/strong&gt;: </a:t>
                      </a:r>
                      <a:r>
                        <a:rPr lang="en-GB" sz="1050" b="0" i="0" kern="1200" dirty="0" err="1">
                          <a:solidFill>
                            <a:srgbClr val="FF0000"/>
                          </a:solidFill>
                          <a:effectLst/>
                          <a:latin typeface="+mn-lt"/>
                          <a:ea typeface="+mn-ea"/>
                          <a:cs typeface="+mn-cs"/>
                        </a:rPr>
                        <a:t>IncidentSentinelID</a:t>
                      </a:r>
                      <a:r>
                        <a:rPr lang="en-GB" sz="1050" b="0" i="0" kern="1200" dirty="0">
                          <a:solidFill>
                            <a:schemeClr val="tx1"/>
                          </a:solidFill>
                          <a:effectLst/>
                          <a:latin typeface="+mn-lt"/>
                          <a:ea typeface="+mn-ea"/>
                          <a:cs typeface="+mn-cs"/>
                        </a:rPr>
                        <a:t>&lt;/li&gt; </a:t>
                      </a:r>
                    </a:p>
                    <a:p>
                      <a:r>
                        <a:rPr lang="en-GB" sz="1050" b="0" i="0" kern="1200" dirty="0">
                          <a:solidFill>
                            <a:schemeClr val="tx1"/>
                          </a:solidFill>
                          <a:effectLst/>
                          <a:latin typeface="+mn-lt"/>
                          <a:ea typeface="+mn-ea"/>
                          <a:cs typeface="+mn-cs"/>
                        </a:rPr>
                        <a:t>&lt;li&gt;&lt;strong&gt;</a:t>
                      </a:r>
                      <a:r>
                        <a:rPr lang="en-GB" sz="1050" b="0" i="0" kern="1200" dirty="0" err="1">
                          <a:solidFill>
                            <a:schemeClr val="tx1"/>
                          </a:solidFill>
                          <a:effectLst/>
                          <a:latin typeface="+mn-lt"/>
                          <a:ea typeface="+mn-ea"/>
                          <a:cs typeface="+mn-cs"/>
                        </a:rPr>
                        <a:t>Heure</a:t>
                      </a:r>
                      <a:r>
                        <a:rPr lang="en-GB" sz="1050" b="0" i="0" kern="1200" baseline="0" dirty="0">
                          <a:solidFill>
                            <a:schemeClr val="tx1"/>
                          </a:solidFill>
                          <a:effectLst/>
                          <a:latin typeface="+mn-lt"/>
                          <a:ea typeface="+mn-ea"/>
                          <a:cs typeface="+mn-cs"/>
                        </a:rPr>
                        <a:t> début</a:t>
                      </a:r>
                      <a:r>
                        <a:rPr lang="en-GB" sz="1050" b="0" i="0" kern="1200" dirty="0">
                          <a:solidFill>
                            <a:schemeClr val="tx1"/>
                          </a:solidFill>
                          <a:effectLst/>
                          <a:latin typeface="+mn-lt"/>
                          <a:ea typeface="+mn-ea"/>
                          <a:cs typeface="+mn-cs"/>
                        </a:rPr>
                        <a:t>&lt;/strong&gt;: </a:t>
                      </a:r>
                      <a:r>
                        <a:rPr lang="en-GB" sz="1050" b="0" i="0" kern="1200" dirty="0" err="1">
                          <a:solidFill>
                            <a:srgbClr val="FF0000"/>
                          </a:solidFill>
                          <a:effectLst/>
                          <a:latin typeface="+mn-lt"/>
                          <a:ea typeface="+mn-ea"/>
                          <a:cs typeface="+mn-cs"/>
                        </a:rPr>
                        <a:t>AlertStartTime</a:t>
                      </a:r>
                      <a:r>
                        <a:rPr lang="en-GB" sz="1050" b="0" i="0" kern="1200" dirty="0">
                          <a:solidFill>
                            <a:schemeClr val="tx1"/>
                          </a:solidFill>
                          <a:effectLst/>
                          <a:latin typeface="+mn-lt"/>
                          <a:ea typeface="+mn-ea"/>
                          <a:cs typeface="+mn-cs"/>
                        </a:rPr>
                        <a:t>&lt;/li&gt;</a:t>
                      </a:r>
                    </a:p>
                    <a:p>
                      <a:r>
                        <a:rPr lang="en-GB" sz="1050" b="0" i="0" kern="1200" dirty="0">
                          <a:solidFill>
                            <a:schemeClr val="tx1"/>
                          </a:solidFill>
                          <a:effectLst/>
                          <a:latin typeface="+mn-lt"/>
                          <a:ea typeface="+mn-ea"/>
                          <a:cs typeface="+mn-cs"/>
                        </a:rPr>
                        <a:t> &lt;li&gt;&lt;strong&gt;URL de </a:t>
                      </a:r>
                      <a:r>
                        <a:rPr lang="en-GB" sz="1050" b="0" i="0" kern="1200" dirty="0" err="1">
                          <a:solidFill>
                            <a:schemeClr val="tx1"/>
                          </a:solidFill>
                          <a:effectLst/>
                          <a:latin typeface="+mn-lt"/>
                          <a:ea typeface="+mn-ea"/>
                          <a:cs typeface="+mn-cs"/>
                        </a:rPr>
                        <a:t>l’Incident</a:t>
                      </a:r>
                      <a:r>
                        <a:rPr lang="en-GB" sz="1050" b="0" i="0" kern="1200" dirty="0">
                          <a:solidFill>
                            <a:schemeClr val="tx1"/>
                          </a:solidFill>
                          <a:effectLst/>
                          <a:latin typeface="+mn-lt"/>
                          <a:ea typeface="+mn-ea"/>
                          <a:cs typeface="+mn-cs"/>
                        </a:rPr>
                        <a:t>&lt;/strong&gt;: </a:t>
                      </a:r>
                      <a:r>
                        <a:rPr lang="en-GB" sz="1050" b="0" i="0" kern="1200" dirty="0" err="1">
                          <a:solidFill>
                            <a:srgbClr val="FF0000"/>
                          </a:solidFill>
                          <a:effectLst/>
                          <a:latin typeface="+mn-lt"/>
                          <a:ea typeface="+mn-ea"/>
                          <a:cs typeface="+mn-cs"/>
                        </a:rPr>
                        <a:t>IncidentURL</a:t>
                      </a:r>
                      <a:r>
                        <a:rPr lang="en-GB" sz="1050" b="0" i="0" kern="1200" dirty="0">
                          <a:solidFill>
                            <a:schemeClr val="tx1"/>
                          </a:solidFill>
                          <a:effectLst/>
                          <a:latin typeface="+mn-lt"/>
                          <a:ea typeface="+mn-ea"/>
                          <a:cs typeface="+mn-cs"/>
                        </a:rPr>
                        <a:t>&lt;/li&gt;</a:t>
                      </a:r>
                    </a:p>
                    <a:p>
                      <a:r>
                        <a:rPr lang="en-GB" sz="1050" b="0" i="0" kern="1200" dirty="0">
                          <a:solidFill>
                            <a:schemeClr val="tx1"/>
                          </a:solidFill>
                          <a:effectLst/>
                          <a:latin typeface="+mn-lt"/>
                          <a:ea typeface="+mn-ea"/>
                          <a:cs typeface="+mn-cs"/>
                        </a:rPr>
                        <a:t> &lt;/</a:t>
                      </a:r>
                      <a:r>
                        <a:rPr lang="en-GB" sz="1050" b="0" i="0" kern="1200" dirty="0" err="1">
                          <a:solidFill>
                            <a:schemeClr val="tx1"/>
                          </a:solidFill>
                          <a:effectLst/>
                          <a:latin typeface="+mn-lt"/>
                          <a:ea typeface="+mn-ea"/>
                          <a:cs typeface="+mn-cs"/>
                        </a:rPr>
                        <a:t>ul</a:t>
                      </a:r>
                      <a:r>
                        <a:rPr lang="en-GB" sz="1050" b="0" i="0" kern="1200" dirty="0">
                          <a:solidFill>
                            <a:schemeClr val="tx1"/>
                          </a:solidFill>
                          <a:effectLst/>
                          <a:latin typeface="+mn-lt"/>
                          <a:ea typeface="+mn-ea"/>
                          <a:cs typeface="+mn-cs"/>
                        </a:rPr>
                        <a:t>&gt;</a:t>
                      </a:r>
                    </a:p>
                    <a:p>
                      <a:r>
                        <a:rPr lang="en-GB" sz="1050" b="0" i="0" kern="1200" dirty="0">
                          <a:solidFill>
                            <a:schemeClr val="tx1"/>
                          </a:solidFill>
                          <a:effectLst/>
                          <a:latin typeface="+mn-lt"/>
                          <a:ea typeface="+mn-ea"/>
                          <a:cs typeface="+mn-cs"/>
                        </a:rPr>
                        <a:t> &lt;p&gt;Merci de faire les mises à jour </a:t>
                      </a:r>
                      <a:r>
                        <a:rPr lang="en-GB" sz="1050" b="0" i="0" kern="1200" dirty="0" err="1">
                          <a:solidFill>
                            <a:schemeClr val="tx1"/>
                          </a:solidFill>
                          <a:effectLst/>
                          <a:latin typeface="+mn-lt"/>
                          <a:ea typeface="+mn-ea"/>
                          <a:cs typeface="+mn-cs"/>
                        </a:rPr>
                        <a:t>nécessaires</a:t>
                      </a:r>
                      <a:r>
                        <a:rPr lang="en-GB" sz="1050" b="0" i="0" kern="1200" dirty="0">
                          <a:solidFill>
                            <a:schemeClr val="tx1"/>
                          </a:solidFill>
                          <a:effectLst/>
                          <a:latin typeface="+mn-lt"/>
                          <a:ea typeface="+mn-ea"/>
                          <a:cs typeface="+mn-cs"/>
                        </a:rPr>
                        <a:t>.&lt;/p&gt; </a:t>
                      </a:r>
                    </a:p>
                    <a:p>
                      <a:r>
                        <a:rPr lang="en-GB" sz="1050" b="0" i="0" kern="1200" dirty="0">
                          <a:solidFill>
                            <a:schemeClr val="tx1"/>
                          </a:solidFill>
                          <a:effectLst/>
                          <a:latin typeface="+mn-lt"/>
                          <a:ea typeface="+mn-ea"/>
                          <a:cs typeface="+mn-cs"/>
                        </a:rPr>
                        <a:t>&lt;p&gt;</a:t>
                      </a:r>
                      <a:r>
                        <a:rPr lang="en-GB" sz="1050" b="0" i="0" kern="1200" dirty="0" err="1">
                          <a:solidFill>
                            <a:schemeClr val="tx1"/>
                          </a:solidFill>
                          <a:effectLst/>
                          <a:latin typeface="+mn-lt"/>
                          <a:ea typeface="+mn-ea"/>
                          <a:cs typeface="+mn-cs"/>
                        </a:rPr>
                        <a:t>L’équipe</a:t>
                      </a:r>
                      <a:r>
                        <a:rPr lang="en-GB" sz="1050" b="0" i="0" kern="1200" dirty="0">
                          <a:solidFill>
                            <a:schemeClr val="tx1"/>
                          </a:solidFill>
                          <a:effectLst/>
                          <a:latin typeface="+mn-lt"/>
                          <a:ea typeface="+mn-ea"/>
                          <a:cs typeface="+mn-cs"/>
                        </a:rPr>
                        <a:t> Azure Sentinel &lt;/p&gt;</a:t>
                      </a:r>
                      <a:endParaRPr lang="fr-FR" sz="1050" dirty="0"/>
                    </a:p>
                  </a:txBody>
                  <a:tcPr/>
                </a:tc>
                <a:extLst>
                  <a:ext uri="{0D108BD9-81ED-4DB2-BD59-A6C34878D82A}">
                    <a16:rowId xmlns:a16="http://schemas.microsoft.com/office/drawing/2014/main" val="10000"/>
                  </a:ext>
                </a:extLst>
              </a:tr>
            </a:tbl>
          </a:graphicData>
        </a:graphic>
      </p:graphicFrame>
      <p:pic>
        <p:nvPicPr>
          <p:cNvPr id="12" name="Imag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2665" y="3011648"/>
            <a:ext cx="5912273" cy="3523232"/>
          </a:xfrm>
          <a:prstGeom prst="rect">
            <a:avLst/>
          </a:prstGeom>
        </p:spPr>
      </p:pic>
    </p:spTree>
    <p:extLst>
      <p:ext uri="{BB962C8B-B14F-4D97-AF65-F5344CB8AC3E}">
        <p14:creationId xmlns:p14="http://schemas.microsoft.com/office/powerpoint/2010/main" val="27336513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4 : </a:t>
            </a:r>
            <a:r>
              <a:rPr lang="fr-FR" dirty="0"/>
              <a:t>Modifier le playbook créé précédemment pour permettre l’envoi des emails</a:t>
            </a:r>
          </a:p>
          <a:p>
            <a:pPr marL="171450" indent="-171450">
              <a:buFontTx/>
              <a:buChar char="-"/>
            </a:pPr>
            <a:r>
              <a:rPr lang="fr-FR" dirty="0"/>
              <a:t>Sélectionner « </a:t>
            </a:r>
            <a:r>
              <a:rPr lang="fr-FR" b="1" dirty="0"/>
              <a:t>ajouter action</a:t>
            </a:r>
            <a:r>
              <a:rPr lang="fr-FR" dirty="0"/>
              <a:t> » en bas de l’étape «</a:t>
            </a:r>
            <a:r>
              <a:rPr lang="fr-FR" b="1" dirty="0"/>
              <a:t> Set Variable</a:t>
            </a:r>
            <a:r>
              <a:rPr lang="fr-FR" dirty="0"/>
              <a:t> » pour </a:t>
            </a:r>
          </a:p>
          <a:p>
            <a:r>
              <a:rPr lang="fr-FR" dirty="0"/>
              <a:t>ajouter la dernière action pour l’envoi des emails via Microsoft 365.</a:t>
            </a:r>
          </a:p>
          <a:p>
            <a:pPr marL="171450" indent="-171450">
              <a:buFontTx/>
              <a:buChar char="-"/>
            </a:pPr>
            <a:endParaRPr lang="fr-FR" b="1" dirty="0"/>
          </a:p>
          <a:p>
            <a:pPr marL="171450" indent="-171450">
              <a:buFontTx/>
              <a:buChar char="-"/>
            </a:pPr>
            <a:endParaRPr lang="fr-FR" b="1" dirty="0"/>
          </a:p>
          <a:p>
            <a:pPr marL="171450" indent="-171450">
              <a:buFontTx/>
              <a:buChar char="-"/>
            </a:pPr>
            <a:endParaRPr lang="fr-FR" dirty="0"/>
          </a:p>
          <a:p>
            <a:pPr marL="171450" indent="-171450">
              <a:buFontTx/>
              <a:buChar char="-"/>
            </a:pPr>
            <a:r>
              <a:rPr lang="fr-FR" dirty="0"/>
              <a:t>Puis renseigner dans la barre de recherche « </a:t>
            </a:r>
            <a:r>
              <a:rPr lang="fr-FR" b="1" dirty="0"/>
              <a:t>Outlook</a:t>
            </a:r>
            <a:r>
              <a:rPr lang="fr-FR" dirty="0"/>
              <a:t> » </a:t>
            </a:r>
          </a:p>
          <a:p>
            <a:r>
              <a:rPr lang="fr-FR" dirty="0"/>
              <a:t>puis sélectionner « </a:t>
            </a:r>
            <a:r>
              <a:rPr lang="fr-FR" b="1" dirty="0"/>
              <a:t>Office 365 Outlook</a:t>
            </a:r>
            <a:r>
              <a:rPr lang="fr-FR" dirty="0"/>
              <a:t> »</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r>
              <a:rPr lang="fr-FR" dirty="0"/>
              <a:t>Au niveau de l’onglet action rechercher «</a:t>
            </a:r>
            <a:r>
              <a:rPr lang="fr-FR" b="1" dirty="0"/>
              <a:t> envoi email</a:t>
            </a:r>
            <a:r>
              <a:rPr lang="fr-FR" dirty="0"/>
              <a:t> » </a:t>
            </a:r>
          </a:p>
          <a:p>
            <a:r>
              <a:rPr lang="fr-FR" dirty="0"/>
              <a:t>et choisir « </a:t>
            </a:r>
            <a:r>
              <a:rPr lang="fr-FR" b="1" dirty="0" err="1"/>
              <a:t>Send</a:t>
            </a:r>
            <a:r>
              <a:rPr lang="fr-FR" b="1" dirty="0"/>
              <a:t> an email (V2)</a:t>
            </a:r>
            <a:r>
              <a:rPr lang="fr-FR" dirty="0"/>
              <a:t> »</a:t>
            </a:r>
          </a:p>
          <a:p>
            <a:pPr marL="171450" indent="-171450">
              <a:buFontTx/>
              <a:buChar char="-"/>
            </a:pP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3288" y="2243212"/>
            <a:ext cx="2316377" cy="1315612"/>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0083" y="3658079"/>
            <a:ext cx="2542786" cy="1350307"/>
          </a:xfrm>
          <a:prstGeom prst="rect">
            <a:avLst/>
          </a:prstGeom>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6391" y="5103222"/>
            <a:ext cx="3110169" cy="1404355"/>
          </a:xfrm>
          <a:prstGeom prst="rect">
            <a:avLst/>
          </a:prstGeom>
        </p:spPr>
      </p:pic>
    </p:spTree>
    <p:extLst>
      <p:ext uri="{BB962C8B-B14F-4D97-AF65-F5344CB8AC3E}">
        <p14:creationId xmlns:p14="http://schemas.microsoft.com/office/powerpoint/2010/main" val="29239057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4 : </a:t>
            </a:r>
            <a:r>
              <a:rPr lang="fr-FR" dirty="0"/>
              <a:t>Modifier le playbook créé précédemment pour permettre l’envoi des emails</a:t>
            </a:r>
          </a:p>
          <a:p>
            <a:pPr marL="171450" indent="-171450">
              <a:buFontTx/>
              <a:buChar char="-"/>
            </a:pPr>
            <a:r>
              <a:rPr lang="fr-FR" dirty="0"/>
              <a:t>Renseigner </a:t>
            </a:r>
            <a:r>
              <a:rPr lang="fr-FR" dirty="0">
                <a:solidFill>
                  <a:srgbClr val="FF0000"/>
                </a:solidFill>
              </a:rPr>
              <a:t>l’adresse email </a:t>
            </a:r>
            <a:r>
              <a:rPr lang="fr-FR" dirty="0"/>
              <a:t>qui recevra les notifications, </a:t>
            </a:r>
            <a:r>
              <a:rPr lang="fr-FR" dirty="0">
                <a:solidFill>
                  <a:srgbClr val="FF0000"/>
                </a:solidFill>
              </a:rPr>
              <a:t>l’objet du mail </a:t>
            </a:r>
            <a:r>
              <a:rPr lang="fr-FR" dirty="0"/>
              <a:t>ainsi que le contenu (</a:t>
            </a:r>
            <a:r>
              <a:rPr lang="fr-FR" dirty="0">
                <a:solidFill>
                  <a:srgbClr val="FF0000"/>
                </a:solidFill>
              </a:rPr>
              <a:t>body</a:t>
            </a:r>
            <a:r>
              <a:rPr lang="fr-FR" dirty="0"/>
              <a:t>) qui doit comprendre le contenu dynamique « </a:t>
            </a:r>
            <a:r>
              <a:rPr lang="fr-FR" b="1" dirty="0" err="1">
                <a:solidFill>
                  <a:srgbClr val="FF0000"/>
                </a:solidFill>
              </a:rPr>
              <a:t>EmailBody</a:t>
            </a:r>
            <a:r>
              <a:rPr lang="fr-FR" dirty="0"/>
              <a:t> ».</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r>
              <a:rPr lang="fr-FR" dirty="0"/>
              <a:t>Valider les changements en cliquant sur sauvegarder (Menu horizontal)</a:t>
            </a:r>
          </a:p>
          <a:p>
            <a:pPr marL="171450" indent="-171450">
              <a:buFontTx/>
              <a:buChar char="-"/>
            </a:pPr>
            <a:endParaRPr lang="fr-FR" b="1" dirty="0"/>
          </a:p>
        </p:txBody>
      </p:sp>
      <p:pic>
        <p:nvPicPr>
          <p:cNvPr id="9" name="Image 8"/>
          <p:cNvPicPr>
            <a:picLocks noChangeAspect="1"/>
          </p:cNvPicPr>
          <p:nvPr/>
        </p:nvPicPr>
        <p:blipFill>
          <a:blip r:embed="rId2"/>
          <a:stretch>
            <a:fillRect/>
          </a:stretch>
        </p:blipFill>
        <p:spPr>
          <a:xfrm>
            <a:off x="2397984" y="2552313"/>
            <a:ext cx="6572250" cy="3038475"/>
          </a:xfrm>
          <a:prstGeom prst="rect">
            <a:avLst/>
          </a:prstGeom>
        </p:spPr>
      </p:pic>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4562" y="5861036"/>
            <a:ext cx="2755814" cy="678018"/>
          </a:xfrm>
          <a:prstGeom prst="rect">
            <a:avLst/>
          </a:prstGeom>
        </p:spPr>
      </p:pic>
    </p:spTree>
    <p:extLst>
      <p:ext uri="{BB962C8B-B14F-4D97-AF65-F5344CB8AC3E}">
        <p14:creationId xmlns:p14="http://schemas.microsoft.com/office/powerpoint/2010/main" val="159217193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4 : </a:t>
            </a:r>
            <a:r>
              <a:rPr lang="fr-FR" dirty="0"/>
              <a:t>Modifier le playbook créé précédemment pour permettre l’envoi des emails</a:t>
            </a:r>
          </a:p>
          <a:p>
            <a:pPr marL="171450" indent="-171450">
              <a:buFontTx/>
              <a:buChar char="-"/>
            </a:pPr>
            <a:r>
              <a:rPr lang="fr-FR" dirty="0"/>
              <a:t>Pour vérifier le fonctionnement du déclencheur (Trigger), sélectionner le playbook puis choisir « </a:t>
            </a:r>
            <a:r>
              <a:rPr lang="fr-FR" dirty="0" err="1"/>
              <a:t>Run</a:t>
            </a:r>
            <a:r>
              <a:rPr lang="fr-FR" dirty="0"/>
              <a:t> trigger puis </a:t>
            </a:r>
            <a:r>
              <a:rPr lang="fr-FR" dirty="0" err="1"/>
              <a:t>Run</a:t>
            </a:r>
            <a:r>
              <a:rPr lang="fr-FR" dirty="0"/>
              <a:t> »</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r>
              <a:rPr lang="fr-FR" dirty="0"/>
              <a:t>Une nouvelle ligne s’affichera indiquant que le lancement s’est bien déroulé : </a:t>
            </a:r>
          </a:p>
          <a:p>
            <a:pPr marL="171450" indent="-171450">
              <a:buFontTx/>
              <a:buChar char="-"/>
            </a:pPr>
            <a:endParaRPr lang="fr-FR" b="1"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6833" y="2551267"/>
            <a:ext cx="2876678" cy="2070546"/>
          </a:xfrm>
          <a:prstGeom prst="rect">
            <a:avLst/>
          </a:prstGeom>
        </p:spPr>
      </p:pic>
      <p:pic>
        <p:nvPicPr>
          <p:cNvPr id="7" name="Image 6"/>
          <p:cNvPicPr>
            <a:picLocks noChangeAspect="1"/>
          </p:cNvPicPr>
          <p:nvPr/>
        </p:nvPicPr>
        <p:blipFill>
          <a:blip r:embed="rId3"/>
          <a:stretch>
            <a:fillRect/>
          </a:stretch>
        </p:blipFill>
        <p:spPr>
          <a:xfrm>
            <a:off x="3607347" y="5016834"/>
            <a:ext cx="3295650" cy="1447800"/>
          </a:xfrm>
          <a:prstGeom prst="rect">
            <a:avLst/>
          </a:prstGeom>
        </p:spPr>
      </p:pic>
    </p:spTree>
    <p:extLst>
      <p:ext uri="{BB962C8B-B14F-4D97-AF65-F5344CB8AC3E}">
        <p14:creationId xmlns:p14="http://schemas.microsoft.com/office/powerpoint/2010/main" val="348889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C171417-5970-41BF-BF68-3A34ACEEB187}"/>
              </a:ext>
            </a:extLst>
          </p:cNvPr>
          <p:cNvSpPr>
            <a:spLocks noGrp="1"/>
          </p:cNvSpPr>
          <p:nvPr>
            <p:ph type="body" sz="quarter" idx="12"/>
          </p:nvPr>
        </p:nvSpPr>
        <p:spPr/>
        <p:txBody>
          <a:bodyPr/>
          <a:lstStyle/>
          <a:p>
            <a:r>
              <a:rPr lang="fr-FR" dirty="0"/>
              <a:t>ACTIVITE n°2</a:t>
            </a:r>
          </a:p>
        </p:txBody>
      </p:sp>
      <p:sp>
        <p:nvSpPr>
          <p:cNvPr id="8" name="Espace réservé du texte 7">
            <a:extLst>
              <a:ext uri="{FF2B5EF4-FFF2-40B4-BE49-F238E27FC236}">
                <a16:creationId xmlns:a16="http://schemas.microsoft.com/office/drawing/2014/main" id="{3AED47BF-DA06-4E1E-BAE1-D6D36878ACAA}"/>
              </a:ext>
            </a:extLst>
          </p:cNvPr>
          <p:cNvSpPr>
            <a:spLocks noGrp="1"/>
          </p:cNvSpPr>
          <p:nvPr>
            <p:ph type="body" sz="quarter" idx="13"/>
          </p:nvPr>
        </p:nvSpPr>
        <p:spPr/>
        <p:txBody>
          <a:bodyPr/>
          <a:lstStyle/>
          <a:p>
            <a:r>
              <a:rPr lang="fr-FR" dirty="0"/>
              <a:t>Travaux pratiques sur les aspects de sécurité Cloud</a:t>
            </a:r>
          </a:p>
        </p:txBody>
      </p:sp>
      <p:sp>
        <p:nvSpPr>
          <p:cNvPr id="9" name="Espace réservé du texte 8">
            <a:extLst>
              <a:ext uri="{FF2B5EF4-FFF2-40B4-BE49-F238E27FC236}">
                <a16:creationId xmlns:a16="http://schemas.microsoft.com/office/drawing/2014/main" id="{D669EDB3-EAF1-4AD7-903C-F94FF9C87C57}"/>
              </a:ext>
            </a:extLst>
          </p:cNvPr>
          <p:cNvSpPr>
            <a:spLocks noGrp="1"/>
          </p:cNvSpPr>
          <p:nvPr>
            <p:ph type="body" sz="quarter" idx="14"/>
          </p:nvPr>
        </p:nvSpPr>
        <p:spPr>
          <a:xfrm>
            <a:off x="6300000" y="2584670"/>
            <a:ext cx="5776670" cy="1260561"/>
          </a:xfrm>
        </p:spPr>
        <p:txBody>
          <a:bodyPr/>
          <a:lstStyle/>
          <a:p>
            <a:r>
              <a:rPr lang="fr-FR" dirty="0"/>
              <a:t>Développer l’activité de benchmarking</a:t>
            </a:r>
          </a:p>
          <a:p>
            <a:r>
              <a:rPr lang="fr-FR" dirty="0"/>
              <a:t>Etablir un comparatif des clauses du contrat fournisseur Cloud</a:t>
            </a:r>
          </a:p>
          <a:p>
            <a:r>
              <a:rPr lang="fr-FR" dirty="0"/>
              <a:t>Etablir une stratégie de sortie du Cloud Azure</a:t>
            </a:r>
          </a:p>
          <a:p>
            <a:r>
              <a:rPr lang="fr-FR" dirty="0"/>
              <a:t>Etablir un comparatif des normes et standards de sécurité adoptés par les fournisseurs Cloud</a:t>
            </a:r>
          </a:p>
        </p:txBody>
      </p:sp>
      <p:sp>
        <p:nvSpPr>
          <p:cNvPr id="10" name="Espace réservé du texte 9">
            <a:extLst>
              <a:ext uri="{FF2B5EF4-FFF2-40B4-BE49-F238E27FC236}">
                <a16:creationId xmlns:a16="http://schemas.microsoft.com/office/drawing/2014/main" id="{DB33B170-173E-4A53-8424-4341FCBEA4C9}"/>
              </a:ext>
            </a:extLst>
          </p:cNvPr>
          <p:cNvSpPr>
            <a:spLocks noGrp="1"/>
          </p:cNvSpPr>
          <p:nvPr>
            <p:ph type="body" sz="quarter" idx="15"/>
          </p:nvPr>
        </p:nvSpPr>
        <p:spPr/>
        <p:txBody>
          <a:bodyPr/>
          <a:lstStyle/>
          <a:p>
            <a:r>
              <a:rPr lang="fr-FR" dirty="0"/>
              <a:t>4 heures</a:t>
            </a:r>
          </a:p>
        </p:txBody>
      </p:sp>
      <p:sp>
        <p:nvSpPr>
          <p:cNvPr id="11" name="Espace réservé du texte 10">
            <a:extLst>
              <a:ext uri="{FF2B5EF4-FFF2-40B4-BE49-F238E27FC236}">
                <a16:creationId xmlns:a16="http://schemas.microsoft.com/office/drawing/2014/main" id="{DDA57D13-2890-42E3-9B33-9A9CE0DFD932}"/>
              </a:ext>
            </a:extLst>
          </p:cNvPr>
          <p:cNvSpPr>
            <a:spLocks noGrp="1"/>
          </p:cNvSpPr>
          <p:nvPr>
            <p:ph type="body" sz="quarter" idx="16"/>
          </p:nvPr>
        </p:nvSpPr>
        <p:spPr/>
        <p:txBody>
          <a:bodyPr/>
          <a:lstStyle/>
          <a:p>
            <a:r>
              <a:rPr lang="fr-FR" dirty="0"/>
              <a:t>Se référer au cours</a:t>
            </a:r>
          </a:p>
          <a:p>
            <a:r>
              <a:rPr lang="fr-FR" dirty="0"/>
              <a:t>Utiliser des sources internet fiables</a:t>
            </a:r>
          </a:p>
        </p:txBody>
      </p:sp>
    </p:spTree>
    <p:extLst>
      <p:ext uri="{BB962C8B-B14F-4D97-AF65-F5344CB8AC3E}">
        <p14:creationId xmlns:p14="http://schemas.microsoft.com/office/powerpoint/2010/main" val="14732271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 </a:t>
            </a:r>
            <a:r>
              <a:rPr lang="fr-FR" dirty="0"/>
              <a:t>Linker le playbook avec les alertes</a:t>
            </a:r>
          </a:p>
          <a:p>
            <a:pPr marL="171450" indent="-171450">
              <a:buFontTx/>
              <a:buChar char="-"/>
            </a:pPr>
            <a:r>
              <a:rPr lang="fr-FR" dirty="0"/>
              <a:t>Maintenant que nous avons créé le déclencheur pour l’envoi d’email nous allons lier les incidents pour permettre de lancer l’envoi :</a:t>
            </a:r>
          </a:p>
          <a:p>
            <a:pPr marL="171450" indent="-171450">
              <a:buFontTx/>
              <a:buChar char="-"/>
            </a:pPr>
            <a:r>
              <a:rPr lang="fr-FR" dirty="0"/>
              <a:t>Sélectionner « Azure sentinel » puis l’espace de travail « </a:t>
            </a:r>
            <a:r>
              <a:rPr lang="fr-FR" b="1" dirty="0" err="1"/>
              <a:t>allinoneworkspace</a:t>
            </a:r>
            <a:r>
              <a:rPr lang="fr-FR" dirty="0"/>
              <a:t> » au niveau du menu vertical choisir « </a:t>
            </a:r>
            <a:r>
              <a:rPr lang="fr-FR" b="1" dirty="0"/>
              <a:t>Analytics</a:t>
            </a:r>
            <a:r>
              <a:rPr lang="fr-FR" dirty="0"/>
              <a:t> » </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5222" y="2848213"/>
            <a:ext cx="4220218" cy="2928055"/>
          </a:xfrm>
          <a:prstGeom prst="rect">
            <a:avLst/>
          </a:prstGeom>
        </p:spPr>
      </p:pic>
    </p:spTree>
    <p:extLst>
      <p:ext uri="{BB962C8B-B14F-4D97-AF65-F5344CB8AC3E}">
        <p14:creationId xmlns:p14="http://schemas.microsoft.com/office/powerpoint/2010/main" val="38098134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 </a:t>
            </a:r>
            <a:r>
              <a:rPr lang="fr-FR" dirty="0"/>
              <a:t>Linker le playbook avec les alertes</a:t>
            </a:r>
          </a:p>
          <a:p>
            <a:pPr marL="171450" indent="-171450">
              <a:buFontTx/>
              <a:buChar char="-"/>
            </a:pPr>
            <a:r>
              <a:rPr lang="fr-FR" dirty="0"/>
              <a:t>Choisir une des alertes déjà disponibles au niveau du </a:t>
            </a:r>
            <a:r>
              <a:rPr lang="fr-FR" dirty="0" err="1"/>
              <a:t>worskpace</a:t>
            </a:r>
            <a:r>
              <a:rPr lang="fr-FR" dirty="0"/>
              <a:t> (si aucune alerte n’est disponible, il faudra configurer les alertes du </a:t>
            </a:r>
            <a:r>
              <a:rPr lang="fr-FR" dirty="0" err="1"/>
              <a:t>VMs</a:t>
            </a:r>
            <a:r>
              <a:rPr lang="fr-FR" dirty="0"/>
              <a:t> par exemple pour remonter au niveau d’Azure Sentinel pour le workspace que nous avons créé).</a:t>
            </a:r>
          </a:p>
          <a:p>
            <a:pPr marL="171450" indent="-171450">
              <a:buFontTx/>
              <a:buChar char="-"/>
            </a:pP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918" y="3214915"/>
            <a:ext cx="4260507" cy="2384191"/>
          </a:xfrm>
          <a:prstGeom prst="rect">
            <a:avLst/>
          </a:prstGeom>
        </p:spPr>
      </p:pic>
    </p:spTree>
    <p:extLst>
      <p:ext uri="{BB962C8B-B14F-4D97-AF65-F5344CB8AC3E}">
        <p14:creationId xmlns:p14="http://schemas.microsoft.com/office/powerpoint/2010/main" val="4469920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5 : </a:t>
            </a:r>
            <a:r>
              <a:rPr lang="fr-FR" dirty="0"/>
              <a:t>Linker le playbook avec les alertes</a:t>
            </a:r>
          </a:p>
          <a:p>
            <a:pPr marL="171450" indent="-171450">
              <a:buFontTx/>
              <a:buChar char="-"/>
            </a:pPr>
            <a:r>
              <a:rPr lang="fr-FR" dirty="0"/>
              <a:t>Choisir le 2ème onglet « </a:t>
            </a:r>
            <a:r>
              <a:rPr lang="fr-FR" b="1" dirty="0" err="1"/>
              <a:t>Automated</a:t>
            </a:r>
            <a:r>
              <a:rPr lang="fr-FR" b="1" dirty="0"/>
              <a:t> </a:t>
            </a:r>
            <a:r>
              <a:rPr lang="fr-FR" b="1" dirty="0" err="1"/>
              <a:t>response</a:t>
            </a:r>
            <a:r>
              <a:rPr lang="fr-FR" dirty="0"/>
              <a:t> » puis sélectionner le playbook que nous avons créé précédemment :</a:t>
            </a:r>
          </a:p>
          <a:p>
            <a:pPr marL="171450" indent="-171450">
              <a:buFontTx/>
              <a:buChar char="-"/>
            </a:pPr>
            <a:endParaRPr lang="fr-FR" dirty="0"/>
          </a:p>
          <a:p>
            <a:pPr marL="171450" indent="-171450">
              <a:buFontTx/>
              <a:buChar char="-"/>
            </a:pP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171450" indent="-171450">
              <a:buFontTx/>
              <a:buChar char="-"/>
            </a:pPr>
            <a:endParaRPr lang="fr-FR" dirty="0"/>
          </a:p>
          <a:p>
            <a:pPr marL="171450" indent="-171450">
              <a:buFontTx/>
              <a:buChar char="-"/>
            </a:pPr>
            <a:r>
              <a:rPr lang="fr-FR" dirty="0"/>
              <a:t>Puis valider la création en choisissant « </a:t>
            </a:r>
            <a:r>
              <a:rPr lang="fr-FR" b="1" dirty="0"/>
              <a:t>sauvegarder</a:t>
            </a:r>
            <a:r>
              <a:rPr lang="fr-FR" dirty="0"/>
              <a:t> »</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1860" y="2476814"/>
            <a:ext cx="6440991" cy="2902494"/>
          </a:xfrm>
          <a:prstGeom prst="rect">
            <a:avLst/>
          </a:prstGeom>
        </p:spPr>
      </p:pic>
    </p:spTree>
    <p:extLst>
      <p:ext uri="{BB962C8B-B14F-4D97-AF65-F5344CB8AC3E}">
        <p14:creationId xmlns:p14="http://schemas.microsoft.com/office/powerpoint/2010/main" val="24456061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Configuration automatique des remontées d’incident via email sur Microsoft Sentinel</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a:xfrm>
            <a:off x="180000" y="859115"/>
            <a:ext cx="5075172" cy="444906"/>
          </a:xfrm>
        </p:spPr>
        <p:txBody>
          <a:bodyPr/>
          <a:lstStyle/>
          <a:p>
            <a:r>
              <a:rPr lang="fr-FR" dirty="0"/>
              <a:t>Etude de cas n°1</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u="sng" dirty="0"/>
              <a:t>Tâche 6 : </a:t>
            </a:r>
            <a:r>
              <a:rPr lang="fr-FR" dirty="0"/>
              <a:t>Vérifier la réception d’alerte par email</a:t>
            </a:r>
          </a:p>
          <a:p>
            <a:pPr marL="171450" indent="-171450">
              <a:buFontTx/>
              <a:buChar char="-"/>
            </a:pPr>
            <a:r>
              <a:rPr lang="fr-FR" dirty="0"/>
              <a:t>Une fois une alerte détectée (vous pouvez simuler la création d’une alerte à travers « </a:t>
            </a:r>
            <a:r>
              <a:rPr lang="fr-FR" b="1" dirty="0"/>
              <a:t>Security Center</a:t>
            </a:r>
            <a:r>
              <a:rPr lang="fr-FR" dirty="0"/>
              <a:t> »)</a:t>
            </a:r>
          </a:p>
          <a:p>
            <a:pPr marL="171450" indent="-171450">
              <a:buFontTx/>
              <a:buChar char="-"/>
            </a:pPr>
            <a:r>
              <a:rPr lang="fr-FR" dirty="0"/>
              <a:t>Choisir au niveau du menu horizontal « </a:t>
            </a:r>
            <a:r>
              <a:rPr lang="fr-FR" b="1" dirty="0" err="1"/>
              <a:t>sample</a:t>
            </a:r>
            <a:r>
              <a:rPr lang="fr-FR" b="1" dirty="0"/>
              <a:t> </a:t>
            </a:r>
            <a:r>
              <a:rPr lang="fr-FR" b="1" dirty="0" err="1"/>
              <a:t>alerts</a:t>
            </a:r>
            <a:r>
              <a:rPr lang="fr-FR" dirty="0"/>
              <a:t> » puis cocher « App services » et valider la création.</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r>
              <a:rPr lang="fr-FR" dirty="0"/>
              <a:t>Vérifier la réception d’email d’alerte au niveau de la boite renseignée précédemment dans l’étape 4.</a:t>
            </a:r>
          </a:p>
          <a:p>
            <a:endParaRPr lang="fr-FR" dirty="0"/>
          </a:p>
          <a:p>
            <a:endParaRPr lang="fr-FR" dirty="0"/>
          </a:p>
          <a:p>
            <a:endParaRPr lang="fr-FR" dirty="0"/>
          </a:p>
          <a:p>
            <a:endParaRPr lang="fr-FR" dirty="0"/>
          </a:p>
          <a:p>
            <a:endParaRPr lang="fr-FR" dirty="0"/>
          </a:p>
          <a:p>
            <a:endParaRPr lang="fr-FR" dirty="0"/>
          </a:p>
          <a:p>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540" y="2896953"/>
            <a:ext cx="9510455" cy="2311934"/>
          </a:xfrm>
          <a:prstGeom prst="rect">
            <a:avLst/>
          </a:prstGeom>
        </p:spPr>
      </p:pic>
    </p:spTree>
    <p:extLst>
      <p:ext uri="{BB962C8B-B14F-4D97-AF65-F5344CB8AC3E}">
        <p14:creationId xmlns:p14="http://schemas.microsoft.com/office/powerpoint/2010/main" val="68708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9F95FC1-EC77-4762-BFCD-BA714B948DD9}"/>
              </a:ext>
            </a:extLst>
          </p:cNvPr>
          <p:cNvSpPr>
            <a:spLocks noGrp="1"/>
          </p:cNvSpPr>
          <p:nvPr>
            <p:ph type="body" sz="quarter" idx="14"/>
          </p:nvPr>
        </p:nvSpPr>
        <p:spPr/>
        <p:txBody>
          <a:bodyPr/>
          <a:lstStyle/>
          <a:p>
            <a:r>
              <a:rPr lang="fr-FR" dirty="0"/>
              <a:t>Initier les stagiaires à la réalisation d'une recherche sur internet</a:t>
            </a:r>
          </a:p>
          <a:p>
            <a:r>
              <a:rPr lang="fr-FR" dirty="0"/>
              <a:t>Sensibiliser les stagiaires à l’utilisation des sources fiables et à noter les références pendant leur recherche sur internet</a:t>
            </a:r>
          </a:p>
          <a:p>
            <a:r>
              <a:rPr lang="fr-FR" dirty="0"/>
              <a:t>Discuter les résultats de la recherche et proposer éventuellement qu’un stagiaire ou deux fassent un exposé devant ses camarades</a:t>
            </a:r>
          </a:p>
        </p:txBody>
      </p:sp>
      <p:sp>
        <p:nvSpPr>
          <p:cNvPr id="5" name="Espace réservé du texte 4">
            <a:extLst>
              <a:ext uri="{FF2B5EF4-FFF2-40B4-BE49-F238E27FC236}">
                <a16:creationId xmlns:a16="http://schemas.microsoft.com/office/drawing/2014/main" id="{948C896C-A084-4C6D-8F0C-C10FA0D1C9C8}"/>
              </a:ext>
            </a:extLst>
          </p:cNvPr>
          <p:cNvSpPr>
            <a:spLocks noGrp="1"/>
          </p:cNvSpPr>
          <p:nvPr>
            <p:ph type="body" sz="quarter" idx="15"/>
          </p:nvPr>
        </p:nvSpPr>
        <p:spPr/>
        <p:txBody>
          <a:bodyPr/>
          <a:lstStyle/>
          <a:p>
            <a:r>
              <a:rPr lang="fr-FR" dirty="0"/>
              <a:t>Travailler en groupe et partager l’information avec les camarades</a:t>
            </a:r>
          </a:p>
          <a:p>
            <a:r>
              <a:rPr lang="fr-FR" dirty="0"/>
              <a:t>Répartir les tâches entre les membres du groupe pour faciliter le travail</a:t>
            </a:r>
          </a:p>
          <a:p>
            <a:r>
              <a:rPr lang="fr-FR" dirty="0"/>
              <a:t>Discuter les résultats de la recherche entre le groupe</a:t>
            </a:r>
          </a:p>
          <a:p>
            <a:r>
              <a:rPr lang="fr-FR" dirty="0"/>
              <a:t>Consolider et préparer un support de présentation synthétisant l’ensemble des tâches demandées</a:t>
            </a:r>
          </a:p>
        </p:txBody>
      </p:sp>
      <p:sp>
        <p:nvSpPr>
          <p:cNvPr id="6" name="Espace réservé du texte 5">
            <a:extLst>
              <a:ext uri="{FF2B5EF4-FFF2-40B4-BE49-F238E27FC236}">
                <a16:creationId xmlns:a16="http://schemas.microsoft.com/office/drawing/2014/main" id="{1FA96112-DA98-4B17-A43D-945FB4DF16FC}"/>
              </a:ext>
            </a:extLst>
          </p:cNvPr>
          <p:cNvSpPr>
            <a:spLocks noGrp="1"/>
          </p:cNvSpPr>
          <p:nvPr>
            <p:ph type="body" sz="quarter" idx="16"/>
          </p:nvPr>
        </p:nvSpPr>
        <p:spPr/>
        <p:txBody>
          <a:bodyPr/>
          <a:lstStyle/>
          <a:p>
            <a:r>
              <a:rPr lang="fr-FR" dirty="0"/>
              <a:t>En groupe de 3 à 4 personnes</a:t>
            </a:r>
          </a:p>
          <a:p>
            <a:r>
              <a:rPr lang="fr-FR" dirty="0"/>
              <a:t>Des ordinateurs dotés d’une connexion internet, et sur lesquels MS PowerPoint est installé</a:t>
            </a:r>
          </a:p>
          <a:p>
            <a:r>
              <a:rPr lang="fr-FR" dirty="0"/>
              <a:t>Disposer d’un abonnement Cloud Azure Gratuit ou Payant</a:t>
            </a:r>
          </a:p>
          <a:p>
            <a:r>
              <a:rPr lang="fr-FR" dirty="0"/>
              <a:t>Connaissance basique du langage JavaScript</a:t>
            </a:r>
          </a:p>
        </p:txBody>
      </p:sp>
      <p:sp>
        <p:nvSpPr>
          <p:cNvPr id="7" name="Espace réservé du texte 6">
            <a:extLst>
              <a:ext uri="{FF2B5EF4-FFF2-40B4-BE49-F238E27FC236}">
                <a16:creationId xmlns:a16="http://schemas.microsoft.com/office/drawing/2014/main" id="{94117956-BA9F-48FD-B8DA-23E09A64047F}"/>
              </a:ext>
            </a:extLst>
          </p:cNvPr>
          <p:cNvSpPr>
            <a:spLocks noGrp="1"/>
          </p:cNvSpPr>
          <p:nvPr>
            <p:ph type="body" sz="quarter" idx="17"/>
          </p:nvPr>
        </p:nvSpPr>
        <p:spPr/>
        <p:txBody>
          <a:bodyPr/>
          <a:lstStyle/>
          <a:p>
            <a:r>
              <a:rPr lang="fr-FR" dirty="0"/>
              <a:t>Travail en groupe</a:t>
            </a:r>
          </a:p>
          <a:p>
            <a:r>
              <a:rPr lang="fr-FR" dirty="0"/>
              <a:t>Qualité du livrable en terme de contenu et présentation</a:t>
            </a:r>
          </a:p>
          <a:p>
            <a:r>
              <a:rPr lang="fr-FR" dirty="0"/>
              <a:t>Travaux pratiques opérationnels</a:t>
            </a:r>
          </a:p>
          <a:p>
            <a:endParaRPr lang="fr-FR" dirty="0"/>
          </a:p>
        </p:txBody>
      </p:sp>
      <p:sp>
        <p:nvSpPr>
          <p:cNvPr id="57" name="Espace réservé du texte 56">
            <a:extLst>
              <a:ext uri="{FF2B5EF4-FFF2-40B4-BE49-F238E27FC236}">
                <a16:creationId xmlns:a16="http://schemas.microsoft.com/office/drawing/2014/main" id="{BCFE69E2-A3E2-496A-A978-4087C95B35B3}"/>
              </a:ext>
            </a:extLst>
          </p:cNvPr>
          <p:cNvSpPr>
            <a:spLocks noGrp="1"/>
          </p:cNvSpPr>
          <p:nvPr>
            <p:ph type="body" sz="quarter" idx="13"/>
          </p:nvPr>
        </p:nvSpPr>
        <p:spPr/>
        <p:txBody>
          <a:bodyPr/>
          <a:lstStyle/>
          <a:p>
            <a:r>
              <a:rPr lang="fr-FR" dirty="0"/>
              <a:t>Pour le formateur</a:t>
            </a:r>
          </a:p>
        </p:txBody>
      </p:sp>
      <p:sp>
        <p:nvSpPr>
          <p:cNvPr id="62" name="Espace réservé du texte 61">
            <a:extLst>
              <a:ext uri="{FF2B5EF4-FFF2-40B4-BE49-F238E27FC236}">
                <a16:creationId xmlns:a16="http://schemas.microsoft.com/office/drawing/2014/main" id="{3171FDA8-C32F-4E7A-B147-E2050F8989E2}"/>
              </a:ext>
            </a:extLst>
          </p:cNvPr>
          <p:cNvSpPr>
            <a:spLocks noGrp="1"/>
          </p:cNvSpPr>
          <p:nvPr>
            <p:ph type="body" sz="quarter" idx="18"/>
          </p:nvPr>
        </p:nvSpPr>
        <p:spPr/>
        <p:txBody>
          <a:bodyPr/>
          <a:lstStyle/>
          <a:p>
            <a:r>
              <a:rPr lang="fr-FR" dirty="0"/>
              <a:t>Pour l’apprenant</a:t>
            </a:r>
          </a:p>
        </p:txBody>
      </p:sp>
      <p:sp>
        <p:nvSpPr>
          <p:cNvPr id="8" name="Espace réservé du texte 7">
            <a:extLst>
              <a:ext uri="{FF2B5EF4-FFF2-40B4-BE49-F238E27FC236}">
                <a16:creationId xmlns:a16="http://schemas.microsoft.com/office/drawing/2014/main" id="{7D50BA98-1472-419D-A6F3-838EBFB68FAF}"/>
              </a:ext>
            </a:extLst>
          </p:cNvPr>
          <p:cNvSpPr>
            <a:spLocks noGrp="1"/>
          </p:cNvSpPr>
          <p:nvPr>
            <p:ph type="body" sz="quarter" idx="19"/>
          </p:nvPr>
        </p:nvSpPr>
        <p:spPr/>
        <p:txBody>
          <a:bodyPr/>
          <a:lstStyle/>
          <a:p>
            <a:endParaRPr lang="fr-FR" dirty="0"/>
          </a:p>
        </p:txBody>
      </p:sp>
      <p:sp>
        <p:nvSpPr>
          <p:cNvPr id="9" name="Espace réservé du texte 8">
            <a:extLst>
              <a:ext uri="{FF2B5EF4-FFF2-40B4-BE49-F238E27FC236}">
                <a16:creationId xmlns:a16="http://schemas.microsoft.com/office/drawing/2014/main" id="{79D43369-C23B-4FA4-A77F-2F615D8BB675}"/>
              </a:ext>
            </a:extLst>
          </p:cNvPr>
          <p:cNvSpPr>
            <a:spLocks noGrp="1"/>
          </p:cNvSpPr>
          <p:nvPr>
            <p:ph type="body" sz="quarter" idx="20"/>
          </p:nvPr>
        </p:nvSpPr>
        <p:spPr/>
        <p:txBody>
          <a:bodyPr/>
          <a:lstStyle/>
          <a:p>
            <a:endParaRPr lang="fr-FR" dirty="0"/>
          </a:p>
        </p:txBody>
      </p:sp>
    </p:spTree>
    <p:extLst>
      <p:ext uri="{BB962C8B-B14F-4D97-AF65-F5344CB8AC3E}">
        <p14:creationId xmlns:p14="http://schemas.microsoft.com/office/powerpoint/2010/main" val="84781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aspects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dirty="0"/>
              <a:t>Pour la réalisation de ce TP, vous allez devoir accomplir 2 tâches par groupe :</a:t>
            </a:r>
          </a:p>
          <a:p>
            <a:r>
              <a:rPr lang="fr-FR" b="1" dirty="0"/>
              <a:t>Tâche 1 </a:t>
            </a:r>
            <a:r>
              <a:rPr lang="fr-FR" dirty="0"/>
              <a:t>: Réaliser un benchmark des outils natifs de gestion de la posture de sécurité Cloud (CSPM) disponibles chez les fournisseurs Cloud Azure et Google Cloud. </a:t>
            </a:r>
          </a:p>
          <a:p>
            <a:r>
              <a:rPr lang="fr-FR" b="1" dirty="0"/>
              <a:t>Tâche 2 </a:t>
            </a:r>
            <a:r>
              <a:rPr lang="fr-FR" dirty="0"/>
              <a:t>: Une entreprise développe ses activités au niveau du Cloud </a:t>
            </a:r>
            <a:r>
              <a:rPr lang="en-GB" dirty="0"/>
              <a:t>Azure </a:t>
            </a:r>
            <a:r>
              <a:rPr lang="fr-FR" dirty="0"/>
              <a:t>moyennant le déploiement d’applications Web </a:t>
            </a:r>
            <a:r>
              <a:rPr lang="en-GB" dirty="0"/>
              <a:t>JavaScript</a:t>
            </a:r>
            <a:r>
              <a:rPr lang="fr-FR" dirty="0"/>
              <a:t>.</a:t>
            </a:r>
          </a:p>
          <a:p>
            <a:pPr marL="628650" lvl="1" indent="-171450">
              <a:buFont typeface="Arial" panose="020B0604020202020204" pitchFamily="34" charset="0"/>
              <a:buChar char="•"/>
            </a:pPr>
            <a:r>
              <a:rPr lang="fr-FR" dirty="0"/>
              <a:t>Quel est le meilleur moyen pour protéger les clés et chaines de connexion Bd au niveau d’Azure ?</a:t>
            </a:r>
          </a:p>
          <a:p>
            <a:pPr marL="628650" lvl="1" indent="-171450">
              <a:buFont typeface="Arial" panose="020B0604020202020204" pitchFamily="34" charset="0"/>
              <a:buChar char="•"/>
            </a:pPr>
            <a:r>
              <a:rPr lang="fr-FR" dirty="0"/>
              <a:t>Procéder à la création d’une machine virtuelle Linux au niveau d’Azure ainsi que le déploiement d’une application </a:t>
            </a:r>
            <a:r>
              <a:rPr lang="en-GB" dirty="0"/>
              <a:t>JavaScript </a:t>
            </a:r>
            <a:r>
              <a:rPr lang="fr-FR" dirty="0"/>
              <a:t>sandalone permettant de récupérer un secret depuis Azure key vault. Les actions devront être réalisées via </a:t>
            </a:r>
            <a:r>
              <a:rPr lang="en-GB" dirty="0"/>
              <a:t>les </a:t>
            </a:r>
            <a:r>
              <a:rPr lang="en-GB" dirty="0" err="1"/>
              <a:t>commandes</a:t>
            </a:r>
            <a:r>
              <a:rPr lang="en-GB" dirty="0"/>
              <a:t> Azure CLI.</a:t>
            </a:r>
            <a:endParaRPr lang="fr-FR" dirty="0"/>
          </a:p>
          <a:p>
            <a:pPr lvl="1"/>
            <a:r>
              <a:rPr lang="fr-FR" b="1" dirty="0"/>
              <a:t>Indices : </a:t>
            </a:r>
          </a:p>
          <a:p>
            <a:pPr marL="1143000" lvl="2" indent="-228600">
              <a:buFont typeface="+mj-lt"/>
              <a:buAutoNum type="arabicPeriod"/>
            </a:pPr>
            <a:r>
              <a:rPr lang="fr-FR" dirty="0"/>
              <a:t>Création d’un coffre de clés</a:t>
            </a:r>
          </a:p>
          <a:p>
            <a:pPr marL="1143000" lvl="2" indent="-228600">
              <a:buFont typeface="+mj-lt"/>
              <a:buAutoNum type="arabicPeriod"/>
            </a:pPr>
            <a:r>
              <a:rPr lang="fr-FR" dirty="0"/>
              <a:t>Stocker un secret dans Key Vault</a:t>
            </a:r>
          </a:p>
          <a:p>
            <a:pPr marL="1143000" lvl="2" indent="-228600">
              <a:buFont typeface="+mj-lt"/>
              <a:buAutoNum type="arabicPeriod"/>
            </a:pPr>
            <a:r>
              <a:rPr lang="fr-FR" dirty="0"/>
              <a:t>Créer une machine virtuelle Azure Linux et Installer les bibliothèques </a:t>
            </a:r>
            <a:r>
              <a:rPr lang="fr-FR" b="1" dirty="0"/>
              <a:t>Node.js et npm </a:t>
            </a:r>
          </a:p>
          <a:p>
            <a:pPr marL="1143000" lvl="2" indent="-228600">
              <a:buFont typeface="+mj-lt"/>
              <a:buAutoNum type="arabicPeriod"/>
            </a:pPr>
            <a:r>
              <a:rPr lang="fr-FR" dirty="0"/>
              <a:t>Activer une identité managée pour la machine virtuelle</a:t>
            </a:r>
          </a:p>
          <a:p>
            <a:pPr marL="1143000" lvl="2" indent="-228600">
              <a:buFont typeface="+mj-lt"/>
              <a:buAutoNum type="arabicPeriod"/>
            </a:pPr>
            <a:r>
              <a:rPr lang="fr-FR" dirty="0"/>
              <a:t>Octroyer les autorisations nécessaires à l’application console pour lire les données provenant de Key Vault</a:t>
            </a:r>
          </a:p>
          <a:p>
            <a:pPr marL="1143000" lvl="2" indent="-228600">
              <a:buFont typeface="+mj-lt"/>
              <a:buAutoNum type="arabicPeriod"/>
            </a:pPr>
            <a:r>
              <a:rPr lang="fr-FR" dirty="0"/>
              <a:t>Récupérer un secret à partir de Key Vault</a:t>
            </a:r>
          </a:p>
          <a:p>
            <a:pPr lvl="1"/>
            <a:endParaRPr lang="fr-FR" b="1"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Réalisation d’une recherche Internet et d’un TP sur les aspects de sécurité Cloud</a:t>
            </a:r>
          </a:p>
        </p:txBody>
      </p:sp>
    </p:spTree>
    <p:extLst>
      <p:ext uri="{BB962C8B-B14F-4D97-AF65-F5344CB8AC3E}">
        <p14:creationId xmlns:p14="http://schemas.microsoft.com/office/powerpoint/2010/main" val="273464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aspects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pPr fontAlgn="ctr"/>
            <a:r>
              <a:rPr lang="fr-FR" dirty="0"/>
              <a:t>L’objectif recherché à travers cette action est de réaliser une étude comparative des principales fonctionnalités entres les deux solutions </a:t>
            </a:r>
            <a:r>
              <a:rPr lang="fr-FR" b="1" dirty="0"/>
              <a:t>Microsoft Defender pour Azure </a:t>
            </a:r>
            <a:r>
              <a:rPr lang="fr-FR" dirty="0"/>
              <a:t>et </a:t>
            </a:r>
            <a:r>
              <a:rPr lang="fr-FR" b="1" dirty="0"/>
              <a:t>de </a:t>
            </a:r>
            <a:r>
              <a:rPr lang="en-GB" b="1" dirty="0"/>
              <a:t>Security Command Center pour Google Cloud</a:t>
            </a:r>
            <a:r>
              <a:rPr lang="en-GB" dirty="0"/>
              <a:t>.</a:t>
            </a:r>
            <a:endParaRPr lang="fr-FR" dirty="0"/>
          </a:p>
          <a:p>
            <a:r>
              <a:rPr lang="fr-FR" dirty="0"/>
              <a:t>L’étude comparative devra comprendre les offres de tarifications disponibles ainsi qu’une comparaison de la tarification entre les deux services pour un abonnement similaire avec les mêmes ressources.</a:t>
            </a:r>
          </a:p>
          <a:p>
            <a:pPr marL="628650" lvl="1" indent="-171450">
              <a:buFont typeface="Wingdings" panose="05000000000000000000" pitchFamily="2" charset="2"/>
              <a:buChar char="Ø"/>
            </a:pPr>
            <a:r>
              <a:rPr lang="fr-FR" dirty="0"/>
              <a:t>Security Commande Center : </a:t>
            </a:r>
            <a:r>
              <a:rPr lang="fr-FR" dirty="0">
                <a:hlinkClick r:id="rId2"/>
              </a:rPr>
              <a:t>https://cloud.google.com/security-command-center/</a:t>
            </a:r>
            <a:endParaRPr lang="fr-FR" dirty="0"/>
          </a:p>
          <a:p>
            <a:pPr marL="628650" lvl="1" indent="-171450">
              <a:buFont typeface="Wingdings" panose="05000000000000000000" pitchFamily="2" charset="2"/>
              <a:buChar char="Ø"/>
            </a:pPr>
            <a:r>
              <a:rPr lang="fr-FR" dirty="0"/>
              <a:t>Microsoft Defender :</a:t>
            </a:r>
          </a:p>
          <a:p>
            <a:pPr marL="1085850" lvl="2" indent="-171450">
              <a:buFont typeface="Wingdings" panose="05000000000000000000" pitchFamily="2" charset="2"/>
              <a:buChar char="§"/>
            </a:pPr>
            <a:r>
              <a:rPr lang="fr-FR" dirty="0"/>
              <a:t>Fonctionnalités : </a:t>
            </a:r>
            <a:r>
              <a:rPr lang="fr-FR" dirty="0">
                <a:hlinkClick r:id="rId3"/>
              </a:rPr>
              <a:t>https://learn.microsoft.com/fr-fr/azure/defender-for-cloud/defender-for-cloud-introduction</a:t>
            </a:r>
            <a:endParaRPr lang="fr-FR" dirty="0"/>
          </a:p>
          <a:p>
            <a:pPr marL="1085850" lvl="2" indent="-171450">
              <a:buFont typeface="Wingdings" panose="05000000000000000000" pitchFamily="2" charset="2"/>
              <a:buChar char="§"/>
            </a:pPr>
            <a:r>
              <a:rPr lang="fr-FR" dirty="0"/>
              <a:t>Tarification : </a:t>
            </a:r>
            <a:r>
              <a:rPr lang="fr-FR" dirty="0">
                <a:hlinkClick r:id="rId4"/>
              </a:rPr>
              <a:t>https://azure.microsoft.com/fr-fr/pricing/details/defender-for-cloud/?cdn=disable#pricing</a:t>
            </a:r>
            <a:endParaRPr lang="fr-FR" dirty="0"/>
          </a:p>
          <a:p>
            <a:pPr lvl="2"/>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Eléments de réponse : Tâche 1</a:t>
            </a:r>
          </a:p>
        </p:txBody>
      </p:sp>
    </p:spTree>
    <p:extLst>
      <p:ext uri="{BB962C8B-B14F-4D97-AF65-F5344CB8AC3E}">
        <p14:creationId xmlns:p14="http://schemas.microsoft.com/office/powerpoint/2010/main" val="247042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aspects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pPr marL="228600" indent="-228600">
              <a:buFont typeface="+mj-lt"/>
              <a:buAutoNum type="arabicPeriod"/>
            </a:pPr>
            <a:r>
              <a:rPr lang="fr-FR" dirty="0"/>
              <a:t>Création d’un coffre de clés :</a:t>
            </a:r>
          </a:p>
          <a:p>
            <a:pPr marL="628650" lvl="1" indent="-171450">
              <a:buFont typeface="Wingdings" panose="05000000000000000000" pitchFamily="2" charset="2"/>
              <a:buChar char="v"/>
            </a:pPr>
            <a:r>
              <a:rPr lang="fr-FR" u="sng" dirty="0"/>
              <a:t>Création Ressource Groupe et région </a:t>
            </a:r>
            <a:r>
              <a:rPr lang="fr-FR" dirty="0"/>
              <a:t>: </a:t>
            </a:r>
            <a:r>
              <a:rPr lang="en-GB" dirty="0">
                <a:solidFill>
                  <a:srgbClr val="0101FD"/>
                </a:solidFill>
                <a:latin typeface="SFMono-Regular"/>
              </a:rPr>
              <a:t>az group create </a:t>
            </a:r>
            <a:r>
              <a:rPr lang="en-GB" dirty="0">
                <a:solidFill>
                  <a:srgbClr val="006881"/>
                </a:solidFill>
                <a:latin typeface="SFMono-Regular"/>
              </a:rPr>
              <a:t>--name </a:t>
            </a:r>
            <a:r>
              <a:rPr lang="en-GB" b="1" dirty="0">
                <a:solidFill>
                  <a:srgbClr val="FF0000"/>
                </a:solidFill>
              </a:rPr>
              <a:t>"Nom-resource-</a:t>
            </a:r>
            <a:r>
              <a:rPr lang="en-GB" b="1" dirty="0" err="1">
                <a:solidFill>
                  <a:srgbClr val="FF0000"/>
                </a:solidFill>
              </a:rPr>
              <a:t>groupe</a:t>
            </a:r>
            <a:r>
              <a:rPr lang="en-GB" b="1" dirty="0">
                <a:solidFill>
                  <a:srgbClr val="FF0000"/>
                </a:solidFill>
              </a:rPr>
              <a:t>" </a:t>
            </a:r>
            <a:r>
              <a:rPr lang="en-GB" dirty="0">
                <a:solidFill>
                  <a:srgbClr val="006881"/>
                </a:solidFill>
                <a:latin typeface="SFMono-Regular"/>
              </a:rPr>
              <a:t>-l</a:t>
            </a:r>
            <a:r>
              <a:rPr lang="en-GB" b="1" dirty="0"/>
              <a:t> "</a:t>
            </a:r>
            <a:r>
              <a:rPr lang="en-GB" b="1" dirty="0" err="1"/>
              <a:t>EastUS</a:t>
            </a:r>
            <a:r>
              <a:rPr lang="en-GB" b="1" dirty="0"/>
              <a:t>"</a:t>
            </a:r>
          </a:p>
          <a:p>
            <a:pPr marL="628650" lvl="1" indent="-171450">
              <a:buFont typeface="Wingdings" panose="05000000000000000000" pitchFamily="2" charset="2"/>
              <a:buChar char="v"/>
            </a:pPr>
            <a:r>
              <a:rPr lang="fr-FR" u="sng" dirty="0"/>
              <a:t>Création</a:t>
            </a:r>
            <a:r>
              <a:rPr lang="en-GB" u="sng" dirty="0"/>
              <a:t> Azure </a:t>
            </a:r>
            <a:r>
              <a:rPr lang="en-GB" u="sng" dirty="0" err="1"/>
              <a:t>keyVault</a:t>
            </a:r>
            <a:r>
              <a:rPr lang="en-GB" u="sng" dirty="0"/>
              <a:t> :</a:t>
            </a:r>
            <a:r>
              <a:rPr lang="en-GB" dirty="0"/>
              <a:t>  </a:t>
            </a:r>
            <a:r>
              <a:rPr lang="en-GB" dirty="0">
                <a:solidFill>
                  <a:srgbClr val="0101FD"/>
                </a:solidFill>
                <a:latin typeface="SFMono-Regular"/>
              </a:rPr>
              <a:t>az </a:t>
            </a:r>
            <a:r>
              <a:rPr lang="en-GB" dirty="0" err="1">
                <a:solidFill>
                  <a:srgbClr val="0101FD"/>
                </a:solidFill>
                <a:latin typeface="SFMono-Regular"/>
              </a:rPr>
              <a:t>keyvault</a:t>
            </a:r>
            <a:r>
              <a:rPr lang="en-GB" dirty="0">
                <a:solidFill>
                  <a:srgbClr val="0101FD"/>
                </a:solidFill>
                <a:latin typeface="SFMono-Regular"/>
              </a:rPr>
              <a:t> create </a:t>
            </a:r>
            <a:r>
              <a:rPr lang="en-GB" dirty="0">
                <a:solidFill>
                  <a:srgbClr val="006881"/>
                </a:solidFill>
                <a:latin typeface="SFMono-Regular"/>
              </a:rPr>
              <a:t>--name </a:t>
            </a:r>
            <a:r>
              <a:rPr lang="en-GB" b="1" dirty="0">
                <a:solidFill>
                  <a:srgbClr val="FF0000"/>
                </a:solidFill>
              </a:rPr>
              <a:t>"your-unique-</a:t>
            </a:r>
            <a:r>
              <a:rPr lang="en-GB" b="1" dirty="0" err="1">
                <a:solidFill>
                  <a:srgbClr val="FF0000"/>
                </a:solidFill>
              </a:rPr>
              <a:t>keyvault</a:t>
            </a:r>
            <a:r>
              <a:rPr lang="en-GB" b="1" dirty="0">
                <a:solidFill>
                  <a:srgbClr val="FF0000"/>
                </a:solidFill>
              </a:rPr>
              <a:t>-name" </a:t>
            </a:r>
            <a:r>
              <a:rPr lang="en-GB" dirty="0">
                <a:solidFill>
                  <a:srgbClr val="006881"/>
                </a:solidFill>
                <a:latin typeface="SFMono-Regular"/>
              </a:rPr>
              <a:t>-g</a:t>
            </a:r>
            <a:r>
              <a:rPr lang="en-GB" b="1" dirty="0"/>
              <a:t> </a:t>
            </a:r>
            <a:r>
              <a:rPr lang="en-GB" b="1" dirty="0">
                <a:solidFill>
                  <a:srgbClr val="FF0000"/>
                </a:solidFill>
              </a:rPr>
              <a:t>"Nom-resource-</a:t>
            </a:r>
            <a:r>
              <a:rPr lang="en-GB" b="1" dirty="0" err="1">
                <a:solidFill>
                  <a:srgbClr val="FF0000"/>
                </a:solidFill>
              </a:rPr>
              <a:t>groupe</a:t>
            </a:r>
            <a:r>
              <a:rPr lang="en-GB" b="1" dirty="0">
                <a:solidFill>
                  <a:srgbClr val="FF0000"/>
                </a:solidFill>
              </a:rPr>
              <a:t>" </a:t>
            </a:r>
          </a:p>
          <a:p>
            <a:pPr marL="228600" indent="-228600">
              <a:buFont typeface="+mj-lt"/>
              <a:buAutoNum type="arabicPeriod"/>
            </a:pPr>
            <a:r>
              <a:rPr lang="fr-FR" dirty="0"/>
              <a:t>Stocker un secret dans Key Vault :</a:t>
            </a:r>
          </a:p>
          <a:p>
            <a:pPr marL="628650" lvl="1" indent="-171450">
              <a:buFont typeface="Wingdings" panose="05000000000000000000" pitchFamily="2" charset="2"/>
              <a:buChar char="v"/>
            </a:pPr>
            <a:r>
              <a:rPr lang="en-GB" dirty="0">
                <a:solidFill>
                  <a:srgbClr val="0101FD"/>
                </a:solidFill>
                <a:latin typeface="SFMono-Regular"/>
              </a:rPr>
              <a:t>az </a:t>
            </a:r>
            <a:r>
              <a:rPr lang="en-GB" dirty="0" err="1">
                <a:solidFill>
                  <a:srgbClr val="0101FD"/>
                </a:solidFill>
                <a:latin typeface="SFMono-Regular"/>
              </a:rPr>
              <a:t>keyvault</a:t>
            </a:r>
            <a:r>
              <a:rPr lang="en-GB" dirty="0">
                <a:solidFill>
                  <a:srgbClr val="0101FD"/>
                </a:solidFill>
                <a:latin typeface="SFMono-Regular"/>
              </a:rPr>
              <a:t> secret set </a:t>
            </a:r>
            <a:r>
              <a:rPr lang="en-GB" dirty="0">
                <a:solidFill>
                  <a:srgbClr val="006881"/>
                </a:solidFill>
                <a:latin typeface="SFMono-Regular"/>
              </a:rPr>
              <a:t>--vault-name </a:t>
            </a:r>
            <a:r>
              <a:rPr lang="en-GB" b="1" dirty="0">
                <a:solidFill>
                  <a:srgbClr val="FF0000"/>
                </a:solidFill>
                <a:cs typeface="+mn-cs"/>
              </a:rPr>
              <a:t>"your-unique-</a:t>
            </a:r>
            <a:r>
              <a:rPr lang="en-GB" b="1" dirty="0" err="1">
                <a:solidFill>
                  <a:srgbClr val="FF0000"/>
                </a:solidFill>
                <a:cs typeface="+mn-cs"/>
              </a:rPr>
              <a:t>keyvault</a:t>
            </a:r>
            <a:r>
              <a:rPr lang="en-GB" b="1" dirty="0">
                <a:solidFill>
                  <a:srgbClr val="FF0000"/>
                </a:solidFill>
                <a:cs typeface="+mn-cs"/>
              </a:rPr>
              <a:t>-name"</a:t>
            </a:r>
            <a:r>
              <a:rPr lang="en-GB" b="1" dirty="0"/>
              <a:t> </a:t>
            </a:r>
            <a:r>
              <a:rPr lang="en-GB" dirty="0">
                <a:solidFill>
                  <a:srgbClr val="006881"/>
                </a:solidFill>
                <a:latin typeface="SFMono-Regular"/>
              </a:rPr>
              <a:t>--name </a:t>
            </a:r>
            <a:r>
              <a:rPr lang="en-GB" b="1" dirty="0">
                <a:solidFill>
                  <a:srgbClr val="FF0000"/>
                </a:solidFill>
              </a:rPr>
              <a:t>"</a:t>
            </a:r>
            <a:r>
              <a:rPr lang="en-GB" b="1" dirty="0" err="1">
                <a:solidFill>
                  <a:srgbClr val="FF0000"/>
                </a:solidFill>
              </a:rPr>
              <a:t>mySecret</a:t>
            </a:r>
            <a:r>
              <a:rPr lang="en-GB" b="1" dirty="0">
                <a:solidFill>
                  <a:srgbClr val="FF0000"/>
                </a:solidFill>
              </a:rPr>
              <a:t>" </a:t>
            </a:r>
            <a:r>
              <a:rPr lang="en-GB" dirty="0">
                <a:solidFill>
                  <a:srgbClr val="006881"/>
                </a:solidFill>
                <a:latin typeface="SFMono-Regular"/>
              </a:rPr>
              <a:t>--value </a:t>
            </a:r>
            <a:r>
              <a:rPr lang="en-GB" b="1" dirty="0">
                <a:solidFill>
                  <a:srgbClr val="FF0000"/>
                </a:solidFill>
              </a:rPr>
              <a:t>"Success!"</a:t>
            </a:r>
            <a:endParaRPr lang="fr-FR" b="1" dirty="0">
              <a:solidFill>
                <a:srgbClr val="FF0000"/>
              </a:solidFill>
            </a:endParaRPr>
          </a:p>
          <a:p>
            <a:pPr marL="228600" indent="-228600">
              <a:buFont typeface="+mj-lt"/>
              <a:buAutoNum type="arabicPeriod"/>
            </a:pPr>
            <a:r>
              <a:rPr lang="fr-FR" dirty="0"/>
              <a:t>Créer une machine virtuelle Azure Linux :</a:t>
            </a:r>
          </a:p>
          <a:p>
            <a:pPr marL="628650" lvl="1" indent="-171450">
              <a:buFont typeface="Wingdings" panose="05000000000000000000" pitchFamily="2" charset="2"/>
              <a:buChar char="v"/>
            </a:pPr>
            <a:r>
              <a:rPr lang="fr-FR" dirty="0" err="1">
                <a:solidFill>
                  <a:srgbClr val="0101FD"/>
                </a:solidFill>
                <a:latin typeface="SFMono-Regular"/>
              </a:rPr>
              <a:t>az</a:t>
            </a:r>
            <a:r>
              <a:rPr lang="fr-FR" dirty="0">
                <a:solidFill>
                  <a:srgbClr val="0101FD"/>
                </a:solidFill>
                <a:latin typeface="SFMono-Regular"/>
              </a:rPr>
              <a:t> </a:t>
            </a:r>
            <a:r>
              <a:rPr lang="fr-FR" dirty="0" err="1">
                <a:solidFill>
                  <a:srgbClr val="0101FD"/>
                </a:solidFill>
                <a:latin typeface="SFMono-Regular"/>
              </a:rPr>
              <a:t>vm</a:t>
            </a:r>
            <a:r>
              <a:rPr lang="fr-FR" dirty="0">
                <a:solidFill>
                  <a:srgbClr val="0101FD"/>
                </a:solidFill>
                <a:latin typeface="SFMono-Regular"/>
              </a:rPr>
              <a:t> </a:t>
            </a:r>
            <a:r>
              <a:rPr lang="fr-FR" dirty="0" err="1">
                <a:solidFill>
                  <a:srgbClr val="0101FD"/>
                </a:solidFill>
                <a:latin typeface="SFMono-Regular"/>
              </a:rPr>
              <a:t>create</a:t>
            </a:r>
            <a:r>
              <a:rPr lang="fr-FR" b="1" dirty="0">
                <a:cs typeface="+mn-cs"/>
              </a:rPr>
              <a:t> </a:t>
            </a:r>
            <a:r>
              <a:rPr lang="fr-FR" dirty="0">
                <a:solidFill>
                  <a:srgbClr val="006881"/>
                </a:solidFill>
                <a:latin typeface="SFMono-Regular"/>
              </a:rPr>
              <a:t>--</a:t>
            </a:r>
            <a:r>
              <a:rPr lang="fr-FR" dirty="0" err="1">
                <a:solidFill>
                  <a:srgbClr val="006881"/>
                </a:solidFill>
                <a:latin typeface="SFMono-Regular"/>
              </a:rPr>
              <a:t>resource</a:t>
            </a:r>
            <a:r>
              <a:rPr lang="fr-FR" dirty="0">
                <a:solidFill>
                  <a:srgbClr val="006881"/>
                </a:solidFill>
                <a:latin typeface="SFMono-Regular"/>
              </a:rPr>
              <a:t>-group </a:t>
            </a:r>
            <a:r>
              <a:rPr lang="en-GB" b="1" dirty="0">
                <a:solidFill>
                  <a:srgbClr val="FF0000"/>
                </a:solidFill>
              </a:rPr>
              <a:t>"Nom-resource-</a:t>
            </a:r>
            <a:r>
              <a:rPr lang="en-GB" b="1" dirty="0" err="1">
                <a:solidFill>
                  <a:srgbClr val="FF0000"/>
                </a:solidFill>
              </a:rPr>
              <a:t>groupe</a:t>
            </a:r>
            <a:r>
              <a:rPr lang="en-GB" b="1" dirty="0">
                <a:solidFill>
                  <a:srgbClr val="FF0000"/>
                </a:solidFill>
              </a:rPr>
              <a:t>" </a:t>
            </a:r>
            <a:r>
              <a:rPr lang="fr-FR" dirty="0">
                <a:solidFill>
                  <a:srgbClr val="006881"/>
                </a:solidFill>
                <a:latin typeface="SFMono-Regular"/>
              </a:rPr>
              <a:t>--</a:t>
            </a:r>
            <a:r>
              <a:rPr lang="fr-FR" dirty="0" err="1">
                <a:solidFill>
                  <a:srgbClr val="006881"/>
                </a:solidFill>
                <a:latin typeface="SFMono-Regular"/>
              </a:rPr>
              <a:t>name</a:t>
            </a:r>
            <a:r>
              <a:rPr lang="fr-FR" dirty="0">
                <a:solidFill>
                  <a:srgbClr val="006881"/>
                </a:solidFill>
                <a:latin typeface="SFMono-Regular"/>
              </a:rPr>
              <a:t> </a:t>
            </a:r>
            <a:r>
              <a:rPr lang="en-GB" b="1" dirty="0">
                <a:solidFill>
                  <a:srgbClr val="FF0000"/>
                </a:solidFill>
              </a:rPr>
              <a:t>"</a:t>
            </a:r>
            <a:r>
              <a:rPr lang="fr-FR" b="1" dirty="0" err="1">
                <a:solidFill>
                  <a:srgbClr val="FF0000"/>
                </a:solidFill>
              </a:rPr>
              <a:t>myVM</a:t>
            </a:r>
            <a:r>
              <a:rPr lang="en-GB" b="1" dirty="0">
                <a:solidFill>
                  <a:srgbClr val="FF0000"/>
                </a:solidFill>
              </a:rPr>
              <a:t>"</a:t>
            </a:r>
            <a:r>
              <a:rPr lang="fr-FR" b="1" dirty="0">
                <a:cs typeface="+mn-cs"/>
              </a:rPr>
              <a:t>  </a:t>
            </a:r>
            <a:r>
              <a:rPr lang="fr-FR" dirty="0">
                <a:solidFill>
                  <a:srgbClr val="006881"/>
                </a:solidFill>
                <a:latin typeface="SFMono-Regular"/>
              </a:rPr>
              <a:t>--image </a:t>
            </a:r>
            <a:r>
              <a:rPr lang="en-GB" b="1" dirty="0">
                <a:solidFill>
                  <a:srgbClr val="FF0000"/>
                </a:solidFill>
              </a:rPr>
              <a:t>"</a:t>
            </a:r>
            <a:r>
              <a:rPr lang="fr-FR" b="1" dirty="0" err="1">
                <a:solidFill>
                  <a:srgbClr val="FF0000"/>
                </a:solidFill>
              </a:rPr>
              <a:t>UbuntuLTS</a:t>
            </a:r>
            <a:r>
              <a:rPr lang="en-GB" b="1" dirty="0">
                <a:solidFill>
                  <a:srgbClr val="FF0000"/>
                </a:solidFill>
              </a:rPr>
              <a:t>"</a:t>
            </a:r>
            <a:r>
              <a:rPr lang="fr-FR" b="1" dirty="0">
                <a:cs typeface="+mn-cs"/>
              </a:rPr>
              <a:t> </a:t>
            </a:r>
            <a:r>
              <a:rPr lang="fr-FR" dirty="0">
                <a:solidFill>
                  <a:srgbClr val="006881"/>
                </a:solidFill>
                <a:latin typeface="SFMono-Regular"/>
              </a:rPr>
              <a:t>--</a:t>
            </a:r>
            <a:r>
              <a:rPr lang="fr-FR" dirty="0" err="1">
                <a:solidFill>
                  <a:srgbClr val="006881"/>
                </a:solidFill>
                <a:latin typeface="SFMono-Regular"/>
              </a:rPr>
              <a:t>admin-username</a:t>
            </a:r>
            <a:r>
              <a:rPr lang="fr-FR" dirty="0">
                <a:solidFill>
                  <a:srgbClr val="006881"/>
                </a:solidFill>
                <a:latin typeface="SFMono-Regular"/>
              </a:rPr>
              <a:t> </a:t>
            </a:r>
            <a:r>
              <a:rPr lang="en-GB" b="1" dirty="0">
                <a:solidFill>
                  <a:srgbClr val="FF0000"/>
                </a:solidFill>
              </a:rPr>
              <a:t>"</a:t>
            </a:r>
            <a:r>
              <a:rPr lang="fr-FR" b="1" dirty="0" err="1">
                <a:solidFill>
                  <a:srgbClr val="FF0000"/>
                </a:solidFill>
              </a:rPr>
              <a:t>azureuser</a:t>
            </a:r>
            <a:r>
              <a:rPr lang="en-GB" b="1" dirty="0">
                <a:solidFill>
                  <a:srgbClr val="FF0000"/>
                </a:solidFill>
              </a:rPr>
              <a:t>"</a:t>
            </a:r>
            <a:r>
              <a:rPr lang="fr-FR" b="1" dirty="0">
                <a:cs typeface="+mn-cs"/>
              </a:rPr>
              <a:t> </a:t>
            </a:r>
            <a:r>
              <a:rPr lang="fr-FR" dirty="0">
                <a:solidFill>
                  <a:srgbClr val="006881"/>
                </a:solidFill>
                <a:latin typeface="SFMono-Regular"/>
              </a:rPr>
              <a:t>--</a:t>
            </a:r>
            <a:r>
              <a:rPr lang="fr-FR" dirty="0" err="1">
                <a:solidFill>
                  <a:srgbClr val="006881"/>
                </a:solidFill>
                <a:latin typeface="SFMono-Regular"/>
              </a:rPr>
              <a:t>generate</a:t>
            </a:r>
            <a:r>
              <a:rPr lang="fr-FR" dirty="0">
                <a:solidFill>
                  <a:srgbClr val="006881"/>
                </a:solidFill>
                <a:latin typeface="SFMono-Regular"/>
              </a:rPr>
              <a:t>-</a:t>
            </a:r>
            <a:r>
              <a:rPr lang="fr-FR" dirty="0" err="1">
                <a:solidFill>
                  <a:srgbClr val="006881"/>
                </a:solidFill>
                <a:latin typeface="SFMono-Regular"/>
              </a:rPr>
              <a:t>ssh</a:t>
            </a:r>
            <a:r>
              <a:rPr lang="fr-FR" dirty="0">
                <a:solidFill>
                  <a:srgbClr val="006881"/>
                </a:solidFill>
                <a:latin typeface="SFMono-Regular"/>
              </a:rPr>
              <a:t>-keys</a:t>
            </a:r>
          </a:p>
          <a:p>
            <a:pPr marL="228600" indent="-228600">
              <a:buFont typeface="+mj-lt"/>
              <a:buAutoNum type="arabicPeriod"/>
            </a:pPr>
            <a:r>
              <a:rPr lang="fr-FR" dirty="0"/>
              <a:t>Activer une identité managée pour la machine virtuelle : </a:t>
            </a:r>
          </a:p>
          <a:p>
            <a:pPr marL="628650" lvl="1" indent="-171450">
              <a:buFont typeface="Wingdings" panose="05000000000000000000" pitchFamily="2" charset="2"/>
              <a:buChar char="v"/>
            </a:pPr>
            <a:r>
              <a:rPr lang="en-US" dirty="0" err="1">
                <a:solidFill>
                  <a:srgbClr val="0101FD"/>
                </a:solidFill>
                <a:latin typeface="SFMono-Regular"/>
              </a:rPr>
              <a:t>az</a:t>
            </a:r>
            <a:r>
              <a:rPr lang="en-US" dirty="0">
                <a:solidFill>
                  <a:srgbClr val="0101FD"/>
                </a:solidFill>
                <a:latin typeface="SFMono-Regular"/>
              </a:rPr>
              <a:t> </a:t>
            </a:r>
            <a:r>
              <a:rPr lang="en-US" dirty="0" err="1">
                <a:solidFill>
                  <a:srgbClr val="0101FD"/>
                </a:solidFill>
                <a:latin typeface="SFMono-Regular"/>
              </a:rPr>
              <a:t>vm</a:t>
            </a:r>
            <a:r>
              <a:rPr lang="en-US" dirty="0">
                <a:solidFill>
                  <a:srgbClr val="0101FD"/>
                </a:solidFill>
                <a:latin typeface="SFMono-Regular"/>
              </a:rPr>
              <a:t> identity assign </a:t>
            </a:r>
            <a:r>
              <a:rPr lang="en-US" dirty="0">
                <a:solidFill>
                  <a:srgbClr val="006881"/>
                </a:solidFill>
                <a:latin typeface="SFMono-Regular"/>
              </a:rPr>
              <a:t>--name</a:t>
            </a:r>
            <a:r>
              <a:rPr lang="en-US" dirty="0">
                <a:solidFill>
                  <a:srgbClr val="171717"/>
                </a:solidFill>
                <a:latin typeface="SFMono-Regular"/>
              </a:rPr>
              <a:t> </a:t>
            </a:r>
            <a:r>
              <a:rPr lang="en-US" b="1" dirty="0">
                <a:solidFill>
                  <a:srgbClr val="FF0000"/>
                </a:solidFill>
              </a:rPr>
              <a:t>"</a:t>
            </a:r>
            <a:r>
              <a:rPr lang="en-US" b="1" dirty="0" err="1">
                <a:solidFill>
                  <a:srgbClr val="FF0000"/>
                </a:solidFill>
              </a:rPr>
              <a:t>myVM</a:t>
            </a:r>
            <a:r>
              <a:rPr lang="en-US" b="1" dirty="0">
                <a:solidFill>
                  <a:srgbClr val="FF0000"/>
                </a:solidFill>
              </a:rPr>
              <a:t>" </a:t>
            </a:r>
            <a:r>
              <a:rPr lang="en-US" dirty="0">
                <a:solidFill>
                  <a:srgbClr val="006881"/>
                </a:solidFill>
                <a:latin typeface="SFMono-Regular"/>
              </a:rPr>
              <a:t>--resource-group</a:t>
            </a:r>
            <a:r>
              <a:rPr lang="en-US" dirty="0">
                <a:solidFill>
                  <a:srgbClr val="171717"/>
                </a:solidFill>
                <a:latin typeface="SFMono-Regular"/>
              </a:rPr>
              <a:t> </a:t>
            </a:r>
            <a:r>
              <a:rPr lang="en-GB" b="1" dirty="0">
                <a:solidFill>
                  <a:srgbClr val="FF0000"/>
                </a:solidFill>
              </a:rPr>
              <a:t>"Nom-resource-</a:t>
            </a:r>
            <a:r>
              <a:rPr lang="en-GB" b="1" dirty="0" err="1">
                <a:solidFill>
                  <a:srgbClr val="FF0000"/>
                </a:solidFill>
              </a:rPr>
              <a:t>groupe</a:t>
            </a:r>
            <a:r>
              <a:rPr lang="en-GB" b="1" dirty="0">
                <a:solidFill>
                  <a:srgbClr val="FF0000"/>
                </a:solidFill>
              </a:rPr>
              <a:t>"</a:t>
            </a:r>
            <a:br>
              <a:rPr lang="en-US" sz="1050" dirty="0">
                <a:solidFill>
                  <a:schemeClr val="tx1"/>
                </a:solidFill>
              </a:rPr>
            </a:br>
            <a:r>
              <a:rPr lang="fr-FR" dirty="0"/>
              <a:t>Notez l’identité affectée par le système qui est affichée dans le code suivant. La sortie de la commande ci-dessus doit être la suivante :</a:t>
            </a:r>
          </a:p>
          <a:p>
            <a:pPr lvl="1"/>
            <a:r>
              <a:rPr lang="fr-FR" dirty="0"/>
              <a:t>{ "</a:t>
            </a:r>
            <a:r>
              <a:rPr lang="fr-FR" dirty="0" err="1"/>
              <a:t>systemAssignedIdentity</a:t>
            </a:r>
            <a:r>
              <a:rPr lang="fr-FR" dirty="0"/>
              <a:t>": </a:t>
            </a:r>
            <a:r>
              <a:rPr lang="fr-FR" b="1" dirty="0">
                <a:solidFill>
                  <a:srgbClr val="FF0000"/>
                </a:solidFill>
              </a:rPr>
              <a:t>"</a:t>
            </a:r>
            <a:r>
              <a:rPr lang="fr-FR" b="1" dirty="0" err="1">
                <a:solidFill>
                  <a:srgbClr val="FF0000"/>
                </a:solidFill>
              </a:rPr>
              <a:t>xxxxxxxx-xxxx-xxxx-xxxx-xxxxxxxxxxxx</a:t>
            </a:r>
            <a:r>
              <a:rPr lang="fr-FR" b="1" dirty="0">
                <a:solidFill>
                  <a:srgbClr val="FF0000"/>
                </a:solidFill>
              </a:rPr>
              <a:t>",</a:t>
            </a:r>
          </a:p>
          <a:p>
            <a:pPr lvl="1"/>
            <a:r>
              <a:rPr lang="fr-FR" dirty="0"/>
              <a:t>"</a:t>
            </a:r>
            <a:r>
              <a:rPr lang="fr-FR" dirty="0" err="1"/>
              <a:t>userAssignedIdentities</a:t>
            </a:r>
            <a:r>
              <a:rPr lang="fr-FR" dirty="0"/>
              <a:t>": {}}</a:t>
            </a:r>
          </a:p>
          <a:p>
            <a:pPr marL="228600" indent="-228600">
              <a:buFont typeface="+mj-lt"/>
              <a:buAutoNum type="arabicPeriod"/>
            </a:pPr>
            <a:r>
              <a:rPr lang="fr-FR" dirty="0"/>
              <a:t>Octroyer les autorisations nécessaires à l’application console pour lire les données provenant de Key Vault :</a:t>
            </a:r>
          </a:p>
          <a:p>
            <a:pPr marL="628650" lvl="1" indent="-171450">
              <a:buFont typeface="Wingdings" panose="05000000000000000000" pitchFamily="2" charset="2"/>
              <a:buChar char="v"/>
            </a:pPr>
            <a:r>
              <a:rPr lang="en-US" dirty="0" err="1">
                <a:solidFill>
                  <a:srgbClr val="0101FD"/>
                </a:solidFill>
                <a:latin typeface="SFMono-Regular"/>
              </a:rPr>
              <a:t>az</a:t>
            </a:r>
            <a:r>
              <a:rPr lang="en-US" dirty="0">
                <a:solidFill>
                  <a:srgbClr val="0101FD"/>
                </a:solidFill>
                <a:latin typeface="SFMono-Regular"/>
              </a:rPr>
              <a:t> </a:t>
            </a:r>
            <a:r>
              <a:rPr lang="en-US" dirty="0" err="1">
                <a:solidFill>
                  <a:srgbClr val="0101FD"/>
                </a:solidFill>
                <a:latin typeface="SFMono-Regular"/>
              </a:rPr>
              <a:t>keyvault</a:t>
            </a:r>
            <a:r>
              <a:rPr lang="en-US" dirty="0">
                <a:solidFill>
                  <a:srgbClr val="0101FD"/>
                </a:solidFill>
                <a:latin typeface="SFMono-Regular"/>
              </a:rPr>
              <a:t> set-policy </a:t>
            </a:r>
            <a:r>
              <a:rPr lang="en-US" dirty="0">
                <a:solidFill>
                  <a:srgbClr val="006881"/>
                </a:solidFill>
                <a:latin typeface="SFMono-Regular"/>
              </a:rPr>
              <a:t>--name</a:t>
            </a:r>
            <a:r>
              <a:rPr lang="en-US" dirty="0">
                <a:solidFill>
                  <a:srgbClr val="171717"/>
                </a:solidFill>
                <a:latin typeface="SFMono-Regular"/>
              </a:rPr>
              <a:t> </a:t>
            </a:r>
            <a:r>
              <a:rPr lang="en-US" b="1" dirty="0">
                <a:solidFill>
                  <a:srgbClr val="FF0000"/>
                </a:solidFill>
              </a:rPr>
              <a:t>"your-unique-</a:t>
            </a:r>
            <a:r>
              <a:rPr lang="en-US" b="1" dirty="0" err="1">
                <a:solidFill>
                  <a:srgbClr val="FF0000"/>
                </a:solidFill>
              </a:rPr>
              <a:t>keyvault</a:t>
            </a:r>
            <a:r>
              <a:rPr lang="en-US" b="1" dirty="0">
                <a:solidFill>
                  <a:srgbClr val="FF0000"/>
                </a:solidFill>
              </a:rPr>
              <a:t>-name" </a:t>
            </a:r>
            <a:r>
              <a:rPr lang="en-US" dirty="0">
                <a:solidFill>
                  <a:srgbClr val="006881"/>
                </a:solidFill>
                <a:latin typeface="SFMono-Regular"/>
              </a:rPr>
              <a:t>--object-id</a:t>
            </a:r>
            <a:r>
              <a:rPr lang="en-US" dirty="0">
                <a:solidFill>
                  <a:srgbClr val="171717"/>
                </a:solidFill>
                <a:latin typeface="SFMono-Regular"/>
              </a:rPr>
              <a:t> </a:t>
            </a:r>
            <a:r>
              <a:rPr lang="en-US" b="1" dirty="0">
                <a:solidFill>
                  <a:srgbClr val="FF0000"/>
                </a:solidFill>
              </a:rPr>
              <a:t>"</a:t>
            </a:r>
            <a:r>
              <a:rPr lang="en-US" b="1" dirty="0" err="1">
                <a:solidFill>
                  <a:srgbClr val="FF0000"/>
                </a:solidFill>
              </a:rPr>
              <a:t>systemAssignedIdentity</a:t>
            </a:r>
            <a:r>
              <a:rPr lang="en-US" b="1" dirty="0">
                <a:solidFill>
                  <a:srgbClr val="FF0000"/>
                </a:solidFill>
              </a:rPr>
              <a:t>" </a:t>
            </a:r>
            <a:r>
              <a:rPr lang="en-US" dirty="0">
                <a:solidFill>
                  <a:srgbClr val="006881"/>
                </a:solidFill>
                <a:latin typeface="SFMono-Regular"/>
              </a:rPr>
              <a:t>--secret-permissions</a:t>
            </a:r>
            <a:r>
              <a:rPr lang="en-US" dirty="0">
                <a:solidFill>
                  <a:srgbClr val="171717"/>
                </a:solidFill>
                <a:latin typeface="SFMono-Regular"/>
              </a:rPr>
              <a:t> get list </a:t>
            </a:r>
            <a:endParaRPr lang="fr-FR" dirty="0"/>
          </a:p>
          <a:p>
            <a:pPr marL="228600" indent="-228600">
              <a:buFont typeface="+mj-lt"/>
              <a:buAutoNum type="arabicPeriod"/>
            </a:pPr>
            <a:r>
              <a:rPr lang="fr-FR" dirty="0"/>
              <a:t>Récupérer un secret à partir de Key Vault</a:t>
            </a:r>
          </a:p>
          <a:p>
            <a:pPr lvl="1"/>
            <a:r>
              <a:rPr lang="fr-FR" b="1" dirty="0"/>
              <a:t>Se connecter à la machine virtuelle : </a:t>
            </a:r>
            <a:r>
              <a:rPr lang="en-US" dirty="0" err="1">
                <a:solidFill>
                  <a:srgbClr val="171717"/>
                </a:solidFill>
                <a:latin typeface="SFMono-Regular"/>
              </a:rPr>
              <a:t>ssh</a:t>
            </a:r>
            <a:r>
              <a:rPr lang="en-US" dirty="0">
                <a:solidFill>
                  <a:srgbClr val="171717"/>
                </a:solidFill>
                <a:latin typeface="SFMono-Regular"/>
              </a:rPr>
              <a:t> </a:t>
            </a:r>
            <a:r>
              <a:rPr lang="en-US" dirty="0" err="1">
                <a:solidFill>
                  <a:srgbClr val="171717"/>
                </a:solidFill>
                <a:latin typeface="SFMono-Regular"/>
              </a:rPr>
              <a:t>azureuser</a:t>
            </a:r>
            <a:r>
              <a:rPr lang="en-US" dirty="0">
                <a:solidFill>
                  <a:srgbClr val="171717"/>
                </a:solidFill>
                <a:latin typeface="SFMono-Regular"/>
              </a:rPr>
              <a:t>@&lt;</a:t>
            </a:r>
            <a:r>
              <a:rPr lang="en-US" dirty="0" err="1">
                <a:solidFill>
                  <a:srgbClr val="171717"/>
                </a:solidFill>
                <a:latin typeface="SFMono-Regular"/>
              </a:rPr>
              <a:t>PublicIpAddress</a:t>
            </a:r>
            <a:r>
              <a:rPr lang="en-US" dirty="0">
                <a:solidFill>
                  <a:srgbClr val="171717"/>
                </a:solidFill>
                <a:latin typeface="SFMono-Regular"/>
              </a:rPr>
              <a:t>&gt;</a:t>
            </a:r>
            <a:endParaRPr lang="fr-FR" b="1" dirty="0"/>
          </a:p>
          <a:p>
            <a:br>
              <a:rPr lang="fr-FR" dirty="0"/>
            </a:br>
            <a:endParaRPr lang="fr-FR" b="1"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2</a:t>
            </a:r>
          </a:p>
        </p:txBody>
      </p:sp>
    </p:spTree>
    <p:extLst>
      <p:ext uri="{BB962C8B-B14F-4D97-AF65-F5344CB8AC3E}">
        <p14:creationId xmlns:p14="http://schemas.microsoft.com/office/powerpoint/2010/main" val="726028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aspects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pPr marL="228600" indent="-228600">
              <a:buFont typeface="+mj-lt"/>
              <a:buAutoNum type="arabicPeriod" startAt="7"/>
            </a:pPr>
            <a:r>
              <a:rPr lang="fr-FR" dirty="0"/>
              <a:t>Installer des bibliothèques </a:t>
            </a:r>
            <a:r>
              <a:rPr lang="fr-FR" b="1" dirty="0"/>
              <a:t>Node.js et npm </a:t>
            </a:r>
            <a:r>
              <a:rPr lang="fr-FR" dirty="0"/>
              <a:t>sur la machine virtuelle : </a:t>
            </a:r>
          </a:p>
          <a:p>
            <a:pPr marL="628650" lvl="1" indent="-171450">
              <a:buFont typeface="Wingdings" panose="05000000000000000000" pitchFamily="2" charset="2"/>
              <a:buChar char="v"/>
            </a:pPr>
            <a:r>
              <a:rPr lang="fr-FR" dirty="0"/>
              <a:t>Sur la machine virtuelle, installez les deux bibliothèques npm que nous utiliserons dans notre script JavaScript : </a:t>
            </a:r>
            <a:r>
              <a:rPr lang="fr-FR" dirty="0">
                <a:hlinkClick r:id="rId2"/>
              </a:rPr>
              <a:t>@azure/keyvault-secrets</a:t>
            </a:r>
            <a:r>
              <a:rPr lang="fr-FR" dirty="0"/>
              <a:t> et </a:t>
            </a:r>
            <a:r>
              <a:rPr lang="fr-FR" dirty="0">
                <a:hlinkClick r:id="rId3"/>
              </a:rPr>
              <a:t>@azure/identity.</a:t>
            </a:r>
            <a:endParaRPr lang="fr-FR" dirty="0"/>
          </a:p>
          <a:p>
            <a:pPr marL="685800" lvl="1" indent="-228600">
              <a:buFont typeface="+mj-lt"/>
              <a:buAutoNum type="alphaLcParenR"/>
            </a:pPr>
            <a:r>
              <a:rPr lang="fr-FR" dirty="0"/>
              <a:t>Dans le terminal SSH, installez Node.js et npm avec les commandes suivantes :</a:t>
            </a:r>
          </a:p>
          <a:p>
            <a:pPr marL="1143000" lvl="2" indent="-228600">
              <a:buFont typeface="Wingdings" panose="05000000000000000000" pitchFamily="2" charset="2"/>
              <a:buChar char="v"/>
            </a:pPr>
            <a:r>
              <a:rPr lang="fr-FR" dirty="0" err="1"/>
              <a:t>curl</a:t>
            </a:r>
            <a:r>
              <a:rPr lang="fr-FR" dirty="0"/>
              <a:t> -</a:t>
            </a:r>
            <a:r>
              <a:rPr lang="fr-FR" dirty="0" err="1"/>
              <a:t>sL</a:t>
            </a:r>
            <a:r>
              <a:rPr lang="fr-FR" dirty="0"/>
              <a:t> https://deb.nodesource.com/setup_14.x | </a:t>
            </a:r>
            <a:r>
              <a:rPr lang="fr-FR" dirty="0" err="1"/>
              <a:t>sudo</a:t>
            </a:r>
            <a:r>
              <a:rPr lang="fr-FR" dirty="0"/>
              <a:t> -E </a:t>
            </a:r>
            <a:r>
              <a:rPr lang="fr-FR" dirty="0" err="1"/>
              <a:t>bash</a:t>
            </a:r>
            <a:r>
              <a:rPr lang="fr-FR" dirty="0"/>
              <a:t> - &amp;&amp; </a:t>
            </a:r>
            <a:r>
              <a:rPr lang="fr-FR" dirty="0" err="1"/>
              <a:t>sudo</a:t>
            </a:r>
            <a:r>
              <a:rPr lang="fr-FR" dirty="0"/>
              <a:t> </a:t>
            </a:r>
            <a:r>
              <a:rPr lang="fr-FR" dirty="0" err="1"/>
              <a:t>apt-get</a:t>
            </a:r>
            <a:r>
              <a:rPr lang="fr-FR" dirty="0"/>
              <a:t> </a:t>
            </a:r>
            <a:r>
              <a:rPr lang="fr-FR" dirty="0" err="1"/>
              <a:t>install</a:t>
            </a:r>
            <a:r>
              <a:rPr lang="fr-FR" dirty="0"/>
              <a:t> -y </a:t>
            </a:r>
            <a:r>
              <a:rPr lang="fr-FR" dirty="0" err="1"/>
              <a:t>nodejs</a:t>
            </a:r>
            <a:endParaRPr lang="fr-FR" dirty="0"/>
          </a:p>
          <a:p>
            <a:pPr marL="685800" lvl="1" indent="-228600">
              <a:buFont typeface="+mj-lt"/>
              <a:buAutoNum type="alphaLcParenR"/>
            </a:pPr>
            <a:r>
              <a:rPr lang="fr-FR" dirty="0"/>
              <a:t>Créez un répertoire d’applications et initialisez le package Node.js :</a:t>
            </a:r>
          </a:p>
          <a:p>
            <a:pPr marL="1143000" lvl="2" indent="-228600">
              <a:buFont typeface="Wingdings" panose="05000000000000000000" pitchFamily="2" charset="2"/>
              <a:buChar char="v"/>
            </a:pPr>
            <a:r>
              <a:rPr lang="nb-NO" dirty="0"/>
              <a:t>mkdir app &amp;&amp; cd app &amp;&amp; npm init -y</a:t>
            </a:r>
            <a:endParaRPr lang="fr-FR" dirty="0"/>
          </a:p>
          <a:p>
            <a:pPr marL="685800" lvl="1" indent="-228600">
              <a:buFont typeface="+mj-lt"/>
              <a:buAutoNum type="alphaLcParenR"/>
            </a:pPr>
            <a:r>
              <a:rPr lang="en-US" dirty="0"/>
              <a:t>Installez les packages de service Azure à </a:t>
            </a:r>
            <a:r>
              <a:rPr lang="en-US" dirty="0" err="1"/>
              <a:t>l’aide</a:t>
            </a:r>
            <a:r>
              <a:rPr lang="en-US" dirty="0"/>
              <a:t> de </a:t>
            </a:r>
            <a:r>
              <a:rPr lang="en-US" dirty="0" err="1"/>
              <a:t>npm</a:t>
            </a:r>
            <a:r>
              <a:rPr lang="en-US" dirty="0"/>
              <a:t> :</a:t>
            </a:r>
          </a:p>
          <a:p>
            <a:pPr marL="1143000" lvl="2" indent="-228600">
              <a:buFont typeface="Wingdings" panose="05000000000000000000" pitchFamily="2" charset="2"/>
              <a:buChar char="v"/>
            </a:pPr>
            <a:r>
              <a:rPr lang="fr-FR" dirty="0">
                <a:cs typeface="+mn-cs"/>
              </a:rPr>
              <a:t>npm </a:t>
            </a:r>
            <a:r>
              <a:rPr lang="fr-FR" dirty="0" err="1">
                <a:cs typeface="+mn-cs"/>
              </a:rPr>
              <a:t>install</a:t>
            </a:r>
            <a:r>
              <a:rPr lang="fr-FR" dirty="0">
                <a:cs typeface="+mn-cs"/>
              </a:rPr>
              <a:t> @azure/keyvault-secrets @azure/identity</a:t>
            </a:r>
          </a:p>
          <a:p>
            <a:pPr marL="228600" indent="-228600">
              <a:buFont typeface="+mj-lt"/>
              <a:buAutoNum type="arabicPeriod" startAt="8"/>
            </a:pPr>
            <a:r>
              <a:rPr lang="fr-FR" dirty="0"/>
              <a:t>Créez et modifiez le fichier JavaScript standalone :</a:t>
            </a:r>
          </a:p>
          <a:p>
            <a:pPr marL="742950" lvl="1" indent="-285750">
              <a:buFont typeface="+mj-lt"/>
              <a:buAutoNum type="romanLcPeriod"/>
            </a:pPr>
            <a:r>
              <a:rPr lang="en-US" dirty="0"/>
              <a:t>Sur la machine </a:t>
            </a:r>
            <a:r>
              <a:rPr lang="en-US" dirty="0" err="1"/>
              <a:t>virtuelle</a:t>
            </a:r>
            <a:r>
              <a:rPr lang="en-US" dirty="0"/>
              <a:t> </a:t>
            </a:r>
            <a:r>
              <a:rPr lang="en-US" dirty="0" err="1"/>
              <a:t>dans</a:t>
            </a:r>
            <a:r>
              <a:rPr lang="en-US" dirty="0"/>
              <a:t> le </a:t>
            </a:r>
            <a:r>
              <a:rPr lang="en-US" dirty="0" err="1"/>
              <a:t>répertoire</a:t>
            </a:r>
            <a:r>
              <a:rPr lang="en-US" dirty="0"/>
              <a:t> app, </a:t>
            </a:r>
            <a:r>
              <a:rPr lang="en-US" dirty="0" err="1"/>
              <a:t>créez</a:t>
            </a:r>
            <a:r>
              <a:rPr lang="en-US" dirty="0"/>
              <a:t> un </a:t>
            </a:r>
            <a:r>
              <a:rPr lang="en-US" dirty="0" err="1"/>
              <a:t>fichier</a:t>
            </a:r>
            <a:r>
              <a:rPr lang="en-US" dirty="0"/>
              <a:t> JavaScript </a:t>
            </a:r>
            <a:r>
              <a:rPr lang="en-US" dirty="0" err="1"/>
              <a:t>nommé</a:t>
            </a:r>
            <a:r>
              <a:rPr lang="en-US" dirty="0"/>
              <a:t> </a:t>
            </a:r>
            <a:r>
              <a:rPr lang="en-US" b="1" dirty="0"/>
              <a:t>index.js .</a:t>
            </a:r>
          </a:p>
          <a:p>
            <a:pPr marL="1085850" lvl="2" indent="-171450">
              <a:buFont typeface="Wingdings" panose="05000000000000000000" pitchFamily="2" charset="2"/>
              <a:buChar char="v"/>
            </a:pPr>
            <a:r>
              <a:rPr lang="fr-FR" dirty="0" err="1"/>
              <a:t>touch</a:t>
            </a:r>
            <a:r>
              <a:rPr lang="fr-FR" dirty="0"/>
              <a:t> index.js</a:t>
            </a:r>
          </a:p>
          <a:p>
            <a:pPr marL="742950" lvl="1" indent="-285750">
              <a:buFont typeface="+mj-lt"/>
              <a:buAutoNum type="romanLcPeriod"/>
            </a:pPr>
            <a:r>
              <a:rPr lang="fr-FR" dirty="0"/>
              <a:t>Ouvrez le fichier avec un éditeur de texte </a:t>
            </a:r>
            <a:r>
              <a:rPr lang="fr-FR" dirty="0" err="1"/>
              <a:t>vim</a:t>
            </a:r>
            <a:r>
              <a:rPr lang="fr-FR" dirty="0"/>
              <a:t> :</a:t>
            </a:r>
          </a:p>
          <a:p>
            <a:pPr marL="1200150" lvl="2" indent="-285750">
              <a:buFont typeface="Wingdings" panose="05000000000000000000" pitchFamily="2" charset="2"/>
              <a:buChar char="v"/>
            </a:pPr>
            <a:r>
              <a:rPr lang="fr-FR" dirty="0" err="1"/>
              <a:t>vim</a:t>
            </a:r>
            <a:r>
              <a:rPr lang="fr-FR" dirty="0"/>
              <a:t> index.js</a:t>
            </a:r>
          </a:p>
          <a:p>
            <a:pPr marL="742950" lvl="1" indent="-285750">
              <a:buFont typeface="+mj-lt"/>
              <a:buAutoNum type="romanLcPeriod"/>
            </a:pPr>
            <a:r>
              <a:rPr lang="fr-FR" dirty="0">
                <a:cs typeface="+mn-cs"/>
              </a:rPr>
              <a:t>Copiez le code suivant en remplaçant </a:t>
            </a:r>
            <a:r>
              <a:rPr lang="fr-FR" b="1" dirty="0" err="1">
                <a:solidFill>
                  <a:srgbClr val="FF0000"/>
                </a:solidFill>
                <a:cs typeface="+mn-cs"/>
              </a:rPr>
              <a:t>your</a:t>
            </a:r>
            <a:r>
              <a:rPr lang="fr-FR" b="1" dirty="0">
                <a:solidFill>
                  <a:srgbClr val="FF0000"/>
                </a:solidFill>
                <a:cs typeface="+mn-cs"/>
              </a:rPr>
              <a:t>-unique-</a:t>
            </a:r>
            <a:r>
              <a:rPr lang="fr-FR" b="1" dirty="0" err="1">
                <a:solidFill>
                  <a:srgbClr val="FF0000"/>
                </a:solidFill>
                <a:cs typeface="+mn-cs"/>
              </a:rPr>
              <a:t>keyvault</a:t>
            </a:r>
            <a:r>
              <a:rPr lang="fr-FR" b="1" dirty="0">
                <a:solidFill>
                  <a:srgbClr val="FF0000"/>
                </a:solidFill>
                <a:cs typeface="+mn-cs"/>
              </a:rPr>
              <a:t>-</a:t>
            </a:r>
            <a:r>
              <a:rPr lang="fr-FR" b="1" dirty="0" err="1">
                <a:solidFill>
                  <a:srgbClr val="FF0000"/>
                </a:solidFill>
                <a:cs typeface="+mn-cs"/>
              </a:rPr>
              <a:t>name</a:t>
            </a:r>
            <a:r>
              <a:rPr lang="fr-FR" b="1" dirty="0">
                <a:solidFill>
                  <a:srgbClr val="FF0000"/>
                </a:solidFill>
                <a:cs typeface="+mn-cs"/>
              </a:rPr>
              <a:t> </a:t>
            </a:r>
            <a:r>
              <a:rPr lang="fr-FR" dirty="0">
                <a:cs typeface="+mn-cs"/>
              </a:rPr>
              <a:t>par le nom de votre coffre de clés, et collez-le dans l’éditeur </a:t>
            </a:r>
            <a:r>
              <a:rPr lang="fr-FR" dirty="0" err="1"/>
              <a:t>vim</a:t>
            </a:r>
            <a:r>
              <a:rPr lang="fr-FR" dirty="0">
                <a:cs typeface="+mn-cs"/>
              </a:rPr>
              <a:t> :</a:t>
            </a:r>
          </a:p>
          <a:p>
            <a:br>
              <a:rPr lang="fr-FR" dirty="0"/>
            </a:br>
            <a:endParaRPr lang="fr-FR" b="1"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2</a:t>
            </a:r>
          </a:p>
        </p:txBody>
      </p:sp>
    </p:spTree>
    <p:extLst>
      <p:ext uri="{BB962C8B-B14F-4D97-AF65-F5344CB8AC3E}">
        <p14:creationId xmlns:p14="http://schemas.microsoft.com/office/powerpoint/2010/main" val="408388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FBCA08B-C15C-47D4-8133-7FCA31F8BD87}"/>
              </a:ext>
            </a:extLst>
          </p:cNvPr>
          <p:cNvSpPr>
            <a:spLocks noGrp="1"/>
          </p:cNvSpPr>
          <p:nvPr>
            <p:ph type="body" sz="quarter" idx="10"/>
          </p:nvPr>
        </p:nvSpPr>
        <p:spPr/>
        <p:txBody>
          <a:bodyPr anchor="ctr"/>
          <a:lstStyle/>
          <a:p>
            <a:pPr marL="288000" indent="-288000">
              <a:spcAft>
                <a:spcPts val="0"/>
              </a:spcAft>
            </a:pPr>
            <a:r>
              <a:rPr lang="fr-FR" sz="1800" dirty="0"/>
              <a:t>SE PRÉPARER POUR LA SÉCURITÉ DANS LE CLOUD</a:t>
            </a:r>
            <a:endParaRPr lang="fr-FR" sz="1800" dirty="0">
              <a:solidFill>
                <a:srgbClr val="565656"/>
              </a:solidFill>
            </a:endParaRPr>
          </a:p>
          <a:p>
            <a:pPr marL="144000" indent="-144000">
              <a:spcAft>
                <a:spcPts val="0"/>
              </a:spcAft>
              <a:buClrTx/>
              <a:buFont typeface="Arial" panose="020B0604020202020204" pitchFamily="34" charset="0"/>
              <a:buChar char="•"/>
            </a:pPr>
            <a:r>
              <a:rPr lang="fr-FR" sz="1200" b="0" dirty="0">
                <a:solidFill>
                  <a:srgbClr val="565656"/>
                </a:solidFill>
              </a:rPr>
              <a:t>Identifier les enjeux de sécurité Cloud</a:t>
            </a:r>
          </a:p>
          <a:p>
            <a:pPr marL="144000" indent="-144000">
              <a:spcAft>
                <a:spcPts val="0"/>
              </a:spcAft>
              <a:buClrTx/>
              <a:buFont typeface="Arial" panose="020B0604020202020204" pitchFamily="34" charset="0"/>
              <a:buChar char="•"/>
            </a:pPr>
            <a:r>
              <a:rPr lang="fr-FR" sz="1200" b="0" dirty="0">
                <a:solidFill>
                  <a:srgbClr val="565656"/>
                </a:solidFill>
              </a:rPr>
              <a:t>Appréhender des aspects de sécurité Cloud</a:t>
            </a:r>
          </a:p>
          <a:p>
            <a:pPr>
              <a:spcAft>
                <a:spcPts val="0"/>
              </a:spcAft>
              <a:buClrTx/>
              <a:buNone/>
            </a:pPr>
            <a:endParaRPr lang="fr-FR" sz="1200" b="0" dirty="0">
              <a:solidFill>
                <a:srgbClr val="565656"/>
              </a:solidFill>
            </a:endParaRPr>
          </a:p>
          <a:p>
            <a:pPr marL="288000" indent="-288000">
              <a:spcBef>
                <a:spcPts val="1200"/>
              </a:spcBef>
              <a:spcAft>
                <a:spcPts val="0"/>
              </a:spcAft>
              <a:buFont typeface="+mj-lt"/>
              <a:buAutoNum type="arabicPeriod" startAt="2"/>
            </a:pPr>
            <a:r>
              <a:rPr lang="fr-FR" sz="1800" dirty="0"/>
              <a:t>ADOPTER UNE INFRASTRUCTURE CLOUD SÉCURISÉE</a:t>
            </a:r>
            <a:endParaRPr lang="fr-FR" sz="1800" dirty="0">
              <a:solidFill>
                <a:srgbClr val="565656"/>
              </a:solidFill>
            </a:endParaRPr>
          </a:p>
          <a:p>
            <a:pPr marL="144000" indent="-144000">
              <a:spcAft>
                <a:spcPts val="0"/>
              </a:spcAft>
              <a:buClrTx/>
              <a:buFont typeface="Arial" panose="020B0604020202020204" pitchFamily="34" charset="0"/>
              <a:buChar char="•"/>
            </a:pPr>
            <a:r>
              <a:rPr lang="fr-FR" sz="1200" b="0" dirty="0">
                <a:solidFill>
                  <a:srgbClr val="565656"/>
                </a:solidFill>
              </a:rPr>
              <a:t>Renforcer la sécurité des VM</a:t>
            </a:r>
          </a:p>
          <a:p>
            <a:pPr marL="144000" indent="-144000">
              <a:spcAft>
                <a:spcPts val="0"/>
              </a:spcAft>
              <a:buClrTx/>
              <a:buFont typeface="Arial" panose="020B0604020202020204" pitchFamily="34" charset="0"/>
              <a:buChar char="•"/>
            </a:pPr>
            <a:r>
              <a:rPr lang="fr-FR" sz="1200" b="0" dirty="0">
                <a:solidFill>
                  <a:srgbClr val="565656"/>
                </a:solidFill>
              </a:rPr>
              <a:t>Sécuriser le réseau</a:t>
            </a:r>
          </a:p>
          <a:p>
            <a:pPr marL="144000" indent="-144000">
              <a:spcAft>
                <a:spcPts val="0"/>
              </a:spcAft>
              <a:buClrTx/>
              <a:buFont typeface="Arial" panose="020B0604020202020204" pitchFamily="34" charset="0"/>
              <a:buChar char="•"/>
            </a:pPr>
            <a:r>
              <a:rPr lang="fr-CA" sz="1200" b="0" dirty="0">
                <a:solidFill>
                  <a:srgbClr val="565656"/>
                </a:solidFill>
              </a:rPr>
              <a:t>Gérer les identités</a:t>
            </a:r>
          </a:p>
          <a:p>
            <a:pPr marL="144000" indent="-144000">
              <a:spcAft>
                <a:spcPts val="0"/>
              </a:spcAft>
              <a:buClrTx/>
              <a:buFont typeface="Arial" panose="020B0604020202020204" pitchFamily="34" charset="0"/>
              <a:buChar char="•"/>
            </a:pPr>
            <a:r>
              <a:rPr lang="fr-FR" sz="1200" b="0" dirty="0">
                <a:solidFill>
                  <a:srgbClr val="565656"/>
                </a:solidFill>
              </a:rPr>
              <a:t>Protéger les données</a:t>
            </a:r>
          </a:p>
          <a:p>
            <a:pPr>
              <a:spcAft>
                <a:spcPts val="0"/>
              </a:spcAft>
              <a:buClrTx/>
              <a:buNone/>
            </a:pPr>
            <a:endParaRPr lang="fr-FR" sz="1200" b="0" dirty="0">
              <a:solidFill>
                <a:srgbClr val="565656"/>
              </a:solidFill>
            </a:endParaRPr>
          </a:p>
          <a:p>
            <a:pPr marL="288000" indent="-288000">
              <a:spcBef>
                <a:spcPts val="1200"/>
              </a:spcBef>
              <a:spcAft>
                <a:spcPts val="0"/>
              </a:spcAft>
              <a:buFont typeface="+mj-lt"/>
              <a:buAutoNum type="arabicPeriod" startAt="3"/>
            </a:pPr>
            <a:r>
              <a:rPr lang="fr-FR" sz="1800" dirty="0"/>
              <a:t>SUPERVISER LES RESSOURCES CLOUD</a:t>
            </a:r>
            <a:endParaRPr lang="fr-FR" sz="1800" dirty="0">
              <a:solidFill>
                <a:srgbClr val="565656"/>
              </a:solidFill>
            </a:endParaRPr>
          </a:p>
          <a:p>
            <a:pPr marL="144000" indent="-144000">
              <a:spcAft>
                <a:spcPts val="0"/>
              </a:spcAft>
              <a:buClrTx/>
              <a:buFont typeface="Arial" panose="020B0604020202020204" pitchFamily="34" charset="0"/>
              <a:buChar char="•"/>
            </a:pPr>
            <a:r>
              <a:rPr lang="fr-FR" sz="1200" b="0" dirty="0">
                <a:solidFill>
                  <a:srgbClr val="565656"/>
                </a:solidFill>
              </a:rPr>
              <a:t>Utiliser les outils natifs du Cloud </a:t>
            </a:r>
          </a:p>
          <a:p>
            <a:pPr marL="144000" indent="-144000">
              <a:spcAft>
                <a:spcPts val="0"/>
              </a:spcAft>
              <a:buClrTx/>
              <a:buFont typeface="Arial" panose="020B0604020202020204" pitchFamily="34" charset="0"/>
              <a:buChar char="•"/>
            </a:pPr>
            <a:r>
              <a:rPr lang="fr-FR" sz="1200" b="0" dirty="0">
                <a:solidFill>
                  <a:srgbClr val="565656"/>
                </a:solidFill>
              </a:rPr>
              <a:t>Utiliser un outil externe SIEM</a:t>
            </a:r>
          </a:p>
        </p:txBody>
      </p:sp>
    </p:spTree>
    <p:extLst>
      <p:ext uri="{BB962C8B-B14F-4D97-AF65-F5344CB8AC3E}">
        <p14:creationId xmlns:p14="http://schemas.microsoft.com/office/powerpoint/2010/main" val="121933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aspects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a:xfrm>
            <a:off x="720000" y="1943056"/>
            <a:ext cx="5483092" cy="4514894"/>
          </a:xfrm>
        </p:spPr>
        <p:txBody>
          <a:bodyPr/>
          <a:lstStyle/>
          <a:p>
            <a:pPr>
              <a:lnSpc>
                <a:spcPct val="100000"/>
              </a:lnSpc>
            </a:pPr>
            <a:r>
              <a:rPr lang="en-GB" sz="1000" dirty="0">
                <a:solidFill>
                  <a:srgbClr val="00B050"/>
                </a:solidFill>
              </a:rPr>
              <a:t>// index.js </a:t>
            </a:r>
          </a:p>
          <a:p>
            <a:pPr>
              <a:lnSpc>
                <a:spcPct val="100000"/>
              </a:lnSpc>
            </a:pPr>
            <a:r>
              <a:rPr lang="en-GB" dirty="0" err="1">
                <a:solidFill>
                  <a:srgbClr val="0101FD"/>
                </a:solidFill>
                <a:latin typeface="SFMono-Regular"/>
                <a:cs typeface="+mn-cs"/>
              </a:rPr>
              <a:t>const</a:t>
            </a:r>
            <a:r>
              <a:rPr lang="en-GB" sz="1000" dirty="0"/>
              <a:t> { </a:t>
            </a:r>
            <a:r>
              <a:rPr lang="en-GB" sz="1000" dirty="0" err="1"/>
              <a:t>SecretClient</a:t>
            </a:r>
            <a:r>
              <a:rPr lang="en-GB" sz="1000" dirty="0"/>
              <a:t> } = </a:t>
            </a:r>
            <a:r>
              <a:rPr lang="en-GB" dirty="0">
                <a:solidFill>
                  <a:srgbClr val="0101FD"/>
                </a:solidFill>
                <a:latin typeface="SFMono-Regular"/>
                <a:cs typeface="+mn-cs"/>
              </a:rPr>
              <a:t>require</a:t>
            </a:r>
            <a:r>
              <a:rPr lang="en-GB" sz="1000" dirty="0"/>
              <a:t>(</a:t>
            </a:r>
            <a:r>
              <a:rPr lang="en-GB" sz="1000" dirty="0">
                <a:solidFill>
                  <a:schemeClr val="accent2">
                    <a:lumMod val="75000"/>
                  </a:schemeClr>
                </a:solidFill>
              </a:rPr>
              <a:t>"@azure/</a:t>
            </a:r>
            <a:r>
              <a:rPr lang="en-GB" sz="1000" dirty="0" err="1">
                <a:solidFill>
                  <a:schemeClr val="accent2">
                    <a:lumMod val="75000"/>
                  </a:schemeClr>
                </a:solidFill>
              </a:rPr>
              <a:t>keyvault</a:t>
            </a:r>
            <a:r>
              <a:rPr lang="en-GB" sz="1000" dirty="0">
                <a:solidFill>
                  <a:schemeClr val="accent2">
                    <a:lumMod val="75000"/>
                  </a:schemeClr>
                </a:solidFill>
              </a:rPr>
              <a:t>-secrets"</a:t>
            </a:r>
            <a:r>
              <a:rPr lang="en-GB" sz="1000" dirty="0"/>
              <a:t>);</a:t>
            </a:r>
          </a:p>
          <a:p>
            <a:pPr>
              <a:lnSpc>
                <a:spcPct val="100000"/>
              </a:lnSpc>
            </a:pPr>
            <a:r>
              <a:rPr lang="en-GB" dirty="0" err="1">
                <a:solidFill>
                  <a:srgbClr val="0101FD"/>
                </a:solidFill>
                <a:latin typeface="SFMono-Regular"/>
                <a:cs typeface="+mn-cs"/>
              </a:rPr>
              <a:t>const</a:t>
            </a:r>
            <a:r>
              <a:rPr lang="en-GB" sz="1000" dirty="0"/>
              <a:t> { </a:t>
            </a:r>
            <a:r>
              <a:rPr lang="en-GB" sz="1000" dirty="0" err="1"/>
              <a:t>DefaultAzureCredential</a:t>
            </a:r>
            <a:r>
              <a:rPr lang="en-GB" sz="1000" dirty="0"/>
              <a:t> } = </a:t>
            </a:r>
            <a:r>
              <a:rPr lang="en-GB" dirty="0">
                <a:solidFill>
                  <a:srgbClr val="0101FD"/>
                </a:solidFill>
                <a:latin typeface="SFMono-Regular"/>
                <a:cs typeface="+mn-cs"/>
              </a:rPr>
              <a:t>require</a:t>
            </a:r>
            <a:r>
              <a:rPr lang="en-GB" sz="1000" dirty="0"/>
              <a:t>(</a:t>
            </a:r>
            <a:r>
              <a:rPr lang="en-GB" sz="1000" dirty="0">
                <a:solidFill>
                  <a:schemeClr val="accent2">
                    <a:lumMod val="75000"/>
                  </a:schemeClr>
                </a:solidFill>
              </a:rPr>
              <a:t>"@azure/identity"</a:t>
            </a:r>
            <a:r>
              <a:rPr lang="en-GB" sz="1000" dirty="0"/>
              <a:t>);</a:t>
            </a:r>
          </a:p>
          <a:p>
            <a:pPr>
              <a:lnSpc>
                <a:spcPct val="100000"/>
              </a:lnSpc>
            </a:pPr>
            <a:r>
              <a:rPr lang="en-GB" sz="1000" dirty="0"/>
              <a:t> </a:t>
            </a:r>
            <a:r>
              <a:rPr lang="en-GB" sz="1000" dirty="0">
                <a:solidFill>
                  <a:srgbClr val="00B050"/>
                </a:solidFill>
              </a:rPr>
              <a:t>// Your Azure Key Vault name and secret name</a:t>
            </a:r>
          </a:p>
          <a:p>
            <a:pPr>
              <a:lnSpc>
                <a:spcPct val="100000"/>
              </a:lnSpc>
            </a:pPr>
            <a:r>
              <a:rPr lang="en-GB" sz="1000" dirty="0"/>
              <a:t> </a:t>
            </a:r>
            <a:r>
              <a:rPr lang="en-GB" dirty="0" err="1">
                <a:solidFill>
                  <a:srgbClr val="0101FD"/>
                </a:solidFill>
                <a:latin typeface="SFMono-Regular"/>
                <a:cs typeface="+mn-cs"/>
              </a:rPr>
              <a:t>const</a:t>
            </a:r>
            <a:r>
              <a:rPr lang="en-GB" sz="1000" dirty="0"/>
              <a:t> </a:t>
            </a:r>
            <a:r>
              <a:rPr lang="en-GB" sz="1000" dirty="0" err="1"/>
              <a:t>keyVaultName</a:t>
            </a:r>
            <a:r>
              <a:rPr lang="en-GB" sz="1000" dirty="0"/>
              <a:t> = </a:t>
            </a:r>
            <a:r>
              <a:rPr lang="en-GB" sz="1000" dirty="0">
                <a:solidFill>
                  <a:schemeClr val="accent2">
                    <a:lumMod val="75000"/>
                  </a:schemeClr>
                </a:solidFill>
              </a:rPr>
              <a:t>"&lt;your-unique-</a:t>
            </a:r>
            <a:r>
              <a:rPr lang="en-GB" sz="1000" dirty="0" err="1">
                <a:solidFill>
                  <a:schemeClr val="accent2">
                    <a:lumMod val="75000"/>
                  </a:schemeClr>
                </a:solidFill>
              </a:rPr>
              <a:t>keyvault</a:t>
            </a:r>
            <a:r>
              <a:rPr lang="en-GB" sz="1000" dirty="0">
                <a:solidFill>
                  <a:schemeClr val="accent2">
                    <a:lumMod val="75000"/>
                  </a:schemeClr>
                </a:solidFill>
              </a:rPr>
              <a:t>-name&gt;"</a:t>
            </a:r>
            <a:r>
              <a:rPr lang="en-GB" sz="1000" dirty="0"/>
              <a:t>;</a:t>
            </a:r>
          </a:p>
          <a:p>
            <a:pPr>
              <a:lnSpc>
                <a:spcPct val="100000"/>
              </a:lnSpc>
            </a:pPr>
            <a:r>
              <a:rPr lang="en-GB" sz="1000" dirty="0"/>
              <a:t> </a:t>
            </a:r>
            <a:r>
              <a:rPr lang="en-GB" dirty="0" err="1">
                <a:solidFill>
                  <a:srgbClr val="0101FD"/>
                </a:solidFill>
                <a:latin typeface="SFMono-Regular"/>
                <a:cs typeface="+mn-cs"/>
              </a:rPr>
              <a:t>const</a:t>
            </a:r>
            <a:r>
              <a:rPr lang="en-GB" sz="1000" dirty="0"/>
              <a:t> </a:t>
            </a:r>
            <a:r>
              <a:rPr lang="en-GB" sz="1000" dirty="0" err="1"/>
              <a:t>keyVaultUri</a:t>
            </a:r>
            <a:r>
              <a:rPr lang="en-GB" sz="1000" dirty="0"/>
              <a:t> = </a:t>
            </a:r>
            <a:r>
              <a:rPr lang="en-GB" sz="1000" dirty="0">
                <a:solidFill>
                  <a:schemeClr val="accent2">
                    <a:lumMod val="75000"/>
                  </a:schemeClr>
                </a:solidFill>
              </a:rPr>
              <a:t>`https://</a:t>
            </a:r>
            <a:r>
              <a:rPr lang="en-GB" sz="1000" dirty="0">
                <a:solidFill>
                  <a:schemeClr val="accent5">
                    <a:lumMod val="75000"/>
                  </a:schemeClr>
                </a:solidFill>
              </a:rPr>
              <a:t>${</a:t>
            </a:r>
            <a:r>
              <a:rPr lang="en-GB" sz="1000" dirty="0" err="1">
                <a:solidFill>
                  <a:schemeClr val="accent5">
                    <a:lumMod val="75000"/>
                  </a:schemeClr>
                </a:solidFill>
              </a:rPr>
              <a:t>keyVaultName</a:t>
            </a:r>
            <a:r>
              <a:rPr lang="en-GB" sz="1000" dirty="0">
                <a:solidFill>
                  <a:schemeClr val="accent5">
                    <a:lumMod val="75000"/>
                  </a:schemeClr>
                </a:solidFill>
              </a:rPr>
              <a:t>}</a:t>
            </a:r>
            <a:r>
              <a:rPr lang="en-GB" sz="1000" dirty="0">
                <a:solidFill>
                  <a:schemeClr val="accent2">
                    <a:lumMod val="75000"/>
                  </a:schemeClr>
                </a:solidFill>
              </a:rPr>
              <a:t>.vault.azure.net`</a:t>
            </a:r>
            <a:r>
              <a:rPr lang="en-GB" sz="1000" dirty="0"/>
              <a:t>;</a:t>
            </a:r>
          </a:p>
          <a:p>
            <a:pPr>
              <a:lnSpc>
                <a:spcPct val="100000"/>
              </a:lnSpc>
            </a:pPr>
            <a:r>
              <a:rPr lang="en-GB" sz="1000" dirty="0"/>
              <a:t> </a:t>
            </a:r>
            <a:r>
              <a:rPr lang="en-GB" dirty="0" err="1">
                <a:solidFill>
                  <a:srgbClr val="0101FD"/>
                </a:solidFill>
                <a:latin typeface="SFMono-Regular"/>
                <a:cs typeface="+mn-cs"/>
              </a:rPr>
              <a:t>const</a:t>
            </a:r>
            <a:r>
              <a:rPr lang="en-GB" sz="1000" dirty="0"/>
              <a:t> </a:t>
            </a:r>
            <a:r>
              <a:rPr lang="en-GB" sz="1000" dirty="0" err="1"/>
              <a:t>secretName</a:t>
            </a:r>
            <a:r>
              <a:rPr lang="en-GB" sz="1000" dirty="0"/>
              <a:t> = "</a:t>
            </a:r>
            <a:r>
              <a:rPr lang="en-GB" sz="1000" dirty="0" err="1"/>
              <a:t>mySecret</a:t>
            </a:r>
            <a:r>
              <a:rPr lang="en-GB" sz="1000" dirty="0"/>
              <a:t>";</a:t>
            </a:r>
          </a:p>
          <a:p>
            <a:pPr>
              <a:lnSpc>
                <a:spcPct val="100000"/>
              </a:lnSpc>
            </a:pPr>
            <a:r>
              <a:rPr lang="en-GB" sz="1000" dirty="0"/>
              <a:t> </a:t>
            </a:r>
            <a:r>
              <a:rPr lang="en-GB" sz="1000" dirty="0">
                <a:solidFill>
                  <a:srgbClr val="00B050"/>
                </a:solidFill>
              </a:rPr>
              <a:t>// Authenticate to Azure</a:t>
            </a:r>
          </a:p>
          <a:p>
            <a:pPr>
              <a:lnSpc>
                <a:spcPct val="100000"/>
              </a:lnSpc>
            </a:pPr>
            <a:r>
              <a:rPr lang="en-GB" dirty="0" err="1">
                <a:solidFill>
                  <a:srgbClr val="0101FD"/>
                </a:solidFill>
                <a:latin typeface="SFMono-Regular"/>
                <a:cs typeface="+mn-cs"/>
              </a:rPr>
              <a:t>const</a:t>
            </a:r>
            <a:r>
              <a:rPr lang="en-GB" sz="1000" dirty="0"/>
              <a:t> credential = </a:t>
            </a:r>
            <a:r>
              <a:rPr lang="en-GB" dirty="0">
                <a:solidFill>
                  <a:srgbClr val="0101FD"/>
                </a:solidFill>
                <a:latin typeface="SFMono-Regular"/>
                <a:cs typeface="+mn-cs"/>
              </a:rPr>
              <a:t>new</a:t>
            </a:r>
            <a:r>
              <a:rPr lang="en-GB" sz="1000" dirty="0"/>
              <a:t> </a:t>
            </a:r>
            <a:r>
              <a:rPr lang="en-GB" sz="1000" dirty="0" err="1"/>
              <a:t>DefaultAzureCredential</a:t>
            </a:r>
            <a:r>
              <a:rPr lang="en-GB" sz="1000" dirty="0"/>
              <a:t>();</a:t>
            </a:r>
          </a:p>
          <a:p>
            <a:pPr>
              <a:lnSpc>
                <a:spcPct val="100000"/>
              </a:lnSpc>
            </a:pPr>
            <a:r>
              <a:rPr lang="en-GB" dirty="0" err="1">
                <a:solidFill>
                  <a:srgbClr val="0101FD"/>
                </a:solidFill>
                <a:latin typeface="SFMono-Regular"/>
                <a:cs typeface="+mn-cs"/>
              </a:rPr>
              <a:t>const</a:t>
            </a:r>
            <a:r>
              <a:rPr lang="en-GB" sz="1000" dirty="0"/>
              <a:t> client = </a:t>
            </a:r>
            <a:r>
              <a:rPr lang="en-GB" dirty="0">
                <a:solidFill>
                  <a:srgbClr val="0101FD"/>
                </a:solidFill>
                <a:latin typeface="SFMono-Regular"/>
                <a:cs typeface="+mn-cs"/>
              </a:rPr>
              <a:t>new</a:t>
            </a:r>
            <a:r>
              <a:rPr lang="en-GB" sz="1000" dirty="0"/>
              <a:t> </a:t>
            </a:r>
            <a:r>
              <a:rPr lang="en-GB" sz="1000" dirty="0" err="1"/>
              <a:t>SecretClient</a:t>
            </a:r>
            <a:r>
              <a:rPr lang="en-GB" sz="1000" dirty="0"/>
              <a:t>(</a:t>
            </a:r>
            <a:r>
              <a:rPr lang="en-GB" sz="1000" dirty="0" err="1"/>
              <a:t>keyVaultUri</a:t>
            </a:r>
            <a:r>
              <a:rPr lang="en-GB" sz="1000" dirty="0"/>
              <a:t>, credential);</a:t>
            </a:r>
          </a:p>
          <a:p>
            <a:pPr>
              <a:lnSpc>
                <a:spcPct val="100000"/>
              </a:lnSpc>
            </a:pPr>
            <a:r>
              <a:rPr lang="en-GB" sz="1000" dirty="0"/>
              <a:t> </a:t>
            </a:r>
            <a:r>
              <a:rPr lang="en-GB" sz="1000" dirty="0">
                <a:solidFill>
                  <a:srgbClr val="00B050"/>
                </a:solidFill>
              </a:rPr>
              <a:t>// Get Secret with Azure SDK for JS</a:t>
            </a:r>
          </a:p>
          <a:p>
            <a:pPr>
              <a:lnSpc>
                <a:spcPct val="100000"/>
              </a:lnSpc>
            </a:pPr>
            <a:r>
              <a:rPr lang="en-GB" sz="1000" dirty="0"/>
              <a:t> </a:t>
            </a:r>
            <a:r>
              <a:rPr lang="en-GB" dirty="0" err="1">
                <a:solidFill>
                  <a:srgbClr val="0101FD"/>
                </a:solidFill>
                <a:latin typeface="SFMono-Regular"/>
                <a:cs typeface="+mn-cs"/>
              </a:rPr>
              <a:t>const</a:t>
            </a:r>
            <a:r>
              <a:rPr lang="en-GB" sz="1000" dirty="0"/>
              <a:t> </a:t>
            </a:r>
            <a:r>
              <a:rPr lang="en-GB" sz="1000" dirty="0" err="1"/>
              <a:t>getSecret</a:t>
            </a:r>
            <a:r>
              <a:rPr lang="en-GB" sz="1000" dirty="0"/>
              <a:t> = </a:t>
            </a:r>
            <a:r>
              <a:rPr lang="en-GB" dirty="0" err="1">
                <a:solidFill>
                  <a:srgbClr val="0101FD"/>
                </a:solidFill>
                <a:latin typeface="SFMono-Regular"/>
                <a:cs typeface="+mn-cs"/>
              </a:rPr>
              <a:t>async</a:t>
            </a:r>
            <a:r>
              <a:rPr lang="en-GB" sz="1000" dirty="0"/>
              <a:t> (</a:t>
            </a:r>
            <a:r>
              <a:rPr lang="en-GB" sz="1000" dirty="0" err="1"/>
              <a:t>secretName</a:t>
            </a:r>
            <a:r>
              <a:rPr lang="en-GB" sz="1000" dirty="0"/>
              <a:t>) =&gt; { </a:t>
            </a:r>
            <a:r>
              <a:rPr lang="en-GB" dirty="0">
                <a:solidFill>
                  <a:srgbClr val="0101FD"/>
                </a:solidFill>
                <a:latin typeface="SFMono-Regular"/>
                <a:cs typeface="+mn-cs"/>
              </a:rPr>
              <a:t>return</a:t>
            </a:r>
            <a:r>
              <a:rPr lang="en-GB" sz="1000" dirty="0"/>
              <a:t> (</a:t>
            </a:r>
            <a:r>
              <a:rPr lang="en-GB" dirty="0">
                <a:solidFill>
                  <a:srgbClr val="0101FD"/>
                </a:solidFill>
                <a:latin typeface="SFMono-Regular"/>
                <a:cs typeface="+mn-cs"/>
              </a:rPr>
              <a:t>await</a:t>
            </a:r>
            <a:r>
              <a:rPr lang="en-GB" sz="1000" dirty="0"/>
              <a:t> </a:t>
            </a:r>
            <a:r>
              <a:rPr lang="en-GB" sz="1000" dirty="0" err="1"/>
              <a:t>client.getSecret</a:t>
            </a:r>
            <a:r>
              <a:rPr lang="en-GB" sz="1000" dirty="0"/>
              <a:t>(</a:t>
            </a:r>
            <a:r>
              <a:rPr lang="en-GB" sz="1000" dirty="0" err="1"/>
              <a:t>secretName</a:t>
            </a:r>
            <a:r>
              <a:rPr lang="en-GB" sz="1000" dirty="0"/>
              <a:t>)).value; } </a:t>
            </a:r>
          </a:p>
          <a:p>
            <a:pPr>
              <a:lnSpc>
                <a:spcPct val="100000"/>
              </a:lnSpc>
            </a:pPr>
            <a:r>
              <a:rPr lang="en-GB" sz="1000" dirty="0" err="1"/>
              <a:t>getSecret</a:t>
            </a:r>
            <a:r>
              <a:rPr lang="en-GB" sz="1000" dirty="0"/>
              <a:t>(</a:t>
            </a:r>
            <a:r>
              <a:rPr lang="en-GB" sz="1000" dirty="0">
                <a:solidFill>
                  <a:schemeClr val="accent2">
                    <a:lumMod val="75000"/>
                  </a:schemeClr>
                </a:solidFill>
              </a:rPr>
              <a:t>"</a:t>
            </a:r>
            <a:r>
              <a:rPr lang="en-GB" sz="1000" dirty="0" err="1">
                <a:solidFill>
                  <a:schemeClr val="accent2">
                    <a:lumMod val="75000"/>
                  </a:schemeClr>
                </a:solidFill>
              </a:rPr>
              <a:t>mySecret</a:t>
            </a:r>
            <a:r>
              <a:rPr lang="en-GB" sz="1000" dirty="0">
                <a:solidFill>
                  <a:schemeClr val="accent2">
                    <a:lumMod val="75000"/>
                  </a:schemeClr>
                </a:solidFill>
              </a:rPr>
              <a:t>"</a:t>
            </a:r>
            <a:r>
              <a:rPr lang="en-GB" sz="1000" dirty="0"/>
              <a:t>)</a:t>
            </a:r>
            <a:r>
              <a:rPr lang="en-GB" sz="1000" dirty="0">
                <a:solidFill>
                  <a:schemeClr val="accent2">
                    <a:lumMod val="75000"/>
                  </a:schemeClr>
                </a:solidFill>
              </a:rPr>
              <a:t>.</a:t>
            </a:r>
            <a:r>
              <a:rPr lang="en-GB" sz="1000" dirty="0"/>
              <a:t>then(</a:t>
            </a:r>
            <a:r>
              <a:rPr lang="en-GB" sz="1000" dirty="0" err="1"/>
              <a:t>secretValue</a:t>
            </a:r>
            <a:r>
              <a:rPr lang="en-GB" sz="1000" dirty="0"/>
              <a:t> =&gt; {</a:t>
            </a:r>
          </a:p>
          <a:p>
            <a:pPr>
              <a:lnSpc>
                <a:spcPct val="100000"/>
              </a:lnSpc>
            </a:pPr>
            <a:r>
              <a:rPr lang="en-GB" sz="1000" dirty="0"/>
              <a:t> </a:t>
            </a:r>
            <a:r>
              <a:rPr lang="en-GB" dirty="0">
                <a:solidFill>
                  <a:srgbClr val="0101FD"/>
                </a:solidFill>
                <a:latin typeface="SFMono-Regular"/>
                <a:cs typeface="+mn-cs"/>
              </a:rPr>
              <a:t>console.log</a:t>
            </a:r>
            <a:r>
              <a:rPr lang="en-GB" sz="1000" dirty="0"/>
              <a:t>(</a:t>
            </a:r>
            <a:r>
              <a:rPr lang="en-GB" sz="1000" dirty="0">
                <a:solidFill>
                  <a:schemeClr val="accent2">
                    <a:lumMod val="75000"/>
                  </a:schemeClr>
                </a:solidFill>
              </a:rPr>
              <a:t>`The value of secret '</a:t>
            </a:r>
            <a:r>
              <a:rPr lang="en-GB" sz="1000" dirty="0" err="1">
                <a:solidFill>
                  <a:schemeClr val="accent2">
                    <a:lumMod val="75000"/>
                  </a:schemeClr>
                </a:solidFill>
              </a:rPr>
              <a:t>mySecret</a:t>
            </a:r>
            <a:r>
              <a:rPr lang="en-GB" sz="1000" dirty="0">
                <a:solidFill>
                  <a:schemeClr val="accent2">
                    <a:lumMod val="75000"/>
                  </a:schemeClr>
                </a:solidFill>
              </a:rPr>
              <a:t>' in '</a:t>
            </a:r>
            <a:r>
              <a:rPr lang="en-GB" sz="1000" dirty="0">
                <a:solidFill>
                  <a:schemeClr val="accent5">
                    <a:lumMod val="75000"/>
                  </a:schemeClr>
                </a:solidFill>
              </a:rPr>
              <a:t>${</a:t>
            </a:r>
            <a:r>
              <a:rPr lang="en-GB" sz="1000" dirty="0" err="1">
                <a:solidFill>
                  <a:schemeClr val="accent5">
                    <a:lumMod val="75000"/>
                  </a:schemeClr>
                </a:solidFill>
              </a:rPr>
              <a:t>keyVaultName</a:t>
            </a:r>
            <a:r>
              <a:rPr lang="en-GB" sz="1000" dirty="0">
                <a:solidFill>
                  <a:schemeClr val="accent5">
                    <a:lumMod val="75000"/>
                  </a:schemeClr>
                </a:solidFill>
              </a:rPr>
              <a:t>}</a:t>
            </a:r>
            <a:r>
              <a:rPr lang="en-GB" sz="1000" dirty="0">
                <a:solidFill>
                  <a:schemeClr val="accent2">
                    <a:lumMod val="75000"/>
                  </a:schemeClr>
                </a:solidFill>
              </a:rPr>
              <a:t>' is: '</a:t>
            </a:r>
            <a:r>
              <a:rPr lang="en-GB" sz="1000" dirty="0">
                <a:solidFill>
                  <a:schemeClr val="accent5">
                    <a:lumMod val="75000"/>
                  </a:schemeClr>
                </a:solidFill>
              </a:rPr>
              <a:t>${</a:t>
            </a:r>
            <a:r>
              <a:rPr lang="en-GB" sz="1000" dirty="0" err="1">
                <a:solidFill>
                  <a:schemeClr val="accent5">
                    <a:lumMod val="75000"/>
                  </a:schemeClr>
                </a:solidFill>
              </a:rPr>
              <a:t>secretValue</a:t>
            </a:r>
            <a:r>
              <a:rPr lang="en-GB" sz="1000" dirty="0">
                <a:solidFill>
                  <a:schemeClr val="accent5">
                    <a:lumMod val="75000"/>
                  </a:schemeClr>
                </a:solidFill>
              </a:rPr>
              <a:t>}</a:t>
            </a:r>
            <a:r>
              <a:rPr lang="en-GB" sz="1000" dirty="0">
                <a:solidFill>
                  <a:schemeClr val="accent2">
                    <a:lumMod val="75000"/>
                  </a:schemeClr>
                </a:solidFill>
              </a:rPr>
              <a:t>'</a:t>
            </a:r>
            <a:r>
              <a:rPr lang="en-GB" sz="1000" dirty="0"/>
              <a:t>`); </a:t>
            </a:r>
          </a:p>
          <a:p>
            <a:pPr>
              <a:lnSpc>
                <a:spcPct val="100000"/>
              </a:lnSpc>
            </a:pPr>
            <a:r>
              <a:rPr lang="en-GB" sz="1000" dirty="0"/>
              <a:t>}).catch(err =&gt; {</a:t>
            </a:r>
          </a:p>
          <a:p>
            <a:pPr>
              <a:lnSpc>
                <a:spcPct val="100000"/>
              </a:lnSpc>
            </a:pPr>
            <a:r>
              <a:rPr lang="en-GB" sz="1000" dirty="0"/>
              <a:t> </a:t>
            </a:r>
            <a:r>
              <a:rPr lang="en-GB" dirty="0">
                <a:solidFill>
                  <a:srgbClr val="0101FD"/>
                </a:solidFill>
                <a:latin typeface="SFMono-Regular"/>
                <a:cs typeface="+mn-cs"/>
              </a:rPr>
              <a:t>console</a:t>
            </a:r>
            <a:r>
              <a:rPr lang="en-GB" sz="1000" dirty="0"/>
              <a:t>.log(err);</a:t>
            </a:r>
          </a:p>
          <a:p>
            <a:pPr>
              <a:lnSpc>
                <a:spcPct val="100000"/>
              </a:lnSpc>
            </a:pPr>
            <a:r>
              <a:rPr lang="en-GB" sz="1000" dirty="0"/>
              <a:t> })</a:t>
            </a:r>
          </a:p>
          <a:p>
            <a:pPr>
              <a:lnSpc>
                <a:spcPct val="100000"/>
              </a:lnSpc>
            </a:pPr>
            <a:endParaRPr lang="fr-FR" sz="1000" b="1"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2</a:t>
            </a:r>
          </a:p>
        </p:txBody>
      </p:sp>
      <p:sp>
        <p:nvSpPr>
          <p:cNvPr id="8" name="Espace réservé du contenu 3">
            <a:extLst>
              <a:ext uri="{FF2B5EF4-FFF2-40B4-BE49-F238E27FC236}">
                <a16:creationId xmlns:a16="http://schemas.microsoft.com/office/drawing/2014/main" id="{B0D20A5B-5E48-4D0A-ACC7-CC2B693F9E62}"/>
              </a:ext>
            </a:extLst>
          </p:cNvPr>
          <p:cNvSpPr txBox="1">
            <a:spLocks/>
          </p:cNvSpPr>
          <p:nvPr/>
        </p:nvSpPr>
        <p:spPr>
          <a:xfrm>
            <a:off x="6093288" y="1776515"/>
            <a:ext cx="5779654" cy="4514894"/>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fr-FR" sz="1000" b="1" dirty="0"/>
          </a:p>
        </p:txBody>
      </p:sp>
      <p:sp>
        <p:nvSpPr>
          <p:cNvPr id="10" name="Rectangle 3"/>
          <p:cNvSpPr>
            <a:spLocks noChangeArrowheads="1"/>
          </p:cNvSpPr>
          <p:nvPr/>
        </p:nvSpPr>
        <p:spPr bwMode="auto">
          <a:xfrm>
            <a:off x="6351809" y="1609974"/>
            <a:ext cx="5262611" cy="23133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224"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a:p>
            <a:pPr marR="0" lvl="0" indent="-285750" fontAlgn="ctr">
              <a:lnSpc>
                <a:spcPct val="100000"/>
              </a:lnSpc>
              <a:spcBef>
                <a:spcPct val="0"/>
              </a:spcBef>
              <a:spcAft>
                <a:spcPct val="0"/>
              </a:spcAft>
              <a:buClrTx/>
              <a:buSzTx/>
              <a:buFont typeface="+mj-lt"/>
              <a:buAutoNum type="romanLcPeriod" startAt="4"/>
              <a:tabLst/>
            </a:pPr>
            <a:r>
              <a:rPr lang="en-US" sz="1200" dirty="0">
                <a:solidFill>
                  <a:srgbClr val="565656"/>
                </a:solidFill>
                <a:cs typeface="Calibri" panose="020F0502020204030204" pitchFamily="34" charset="0"/>
              </a:rPr>
              <a:t>Enregistrez le </a:t>
            </a:r>
            <a:r>
              <a:rPr lang="en-US" sz="1200" dirty="0" err="1">
                <a:solidFill>
                  <a:srgbClr val="565656"/>
                </a:solidFill>
                <a:cs typeface="Calibri" panose="020F0502020204030204" pitchFamily="34" charset="0"/>
              </a:rPr>
              <a:t>fichier</a:t>
            </a:r>
            <a:r>
              <a:rPr lang="en-US" sz="1200" dirty="0">
                <a:solidFill>
                  <a:srgbClr val="565656"/>
                </a:solidFill>
                <a:cs typeface="Calibri" panose="020F0502020204030204" pitchFamily="34" charset="0"/>
              </a:rPr>
              <a:t> avec </a:t>
            </a:r>
            <a:r>
              <a:rPr lang="en-US" sz="1200" b="1" dirty="0">
                <a:solidFill>
                  <a:srgbClr val="FF0000"/>
                </a:solidFill>
              </a:rPr>
              <a:t>:</a:t>
            </a:r>
            <a:r>
              <a:rPr lang="en-US" sz="1200" b="1" dirty="0" err="1">
                <a:solidFill>
                  <a:srgbClr val="FF0000"/>
                </a:solidFill>
              </a:rPr>
              <a:t>qw</a:t>
            </a:r>
            <a:r>
              <a:rPr lang="en-US" sz="1200" b="1" dirty="0">
                <a:solidFill>
                  <a:srgbClr val="FF0000"/>
                </a:solidFill>
              </a:rPr>
              <a:t>!</a:t>
            </a:r>
          </a:p>
          <a:p>
            <a:pPr marR="0" lvl="0" algn="l" defTabSz="914400" rtl="0" eaLnBrk="0" fontAlgn="ctr" latinLnBrk="0" hangingPunct="0">
              <a:lnSpc>
                <a:spcPct val="100000"/>
              </a:lnSpc>
              <a:spcBef>
                <a:spcPct val="0"/>
              </a:spcBef>
              <a:spcAft>
                <a:spcPct val="0"/>
              </a:spcAft>
              <a:buClrTx/>
              <a:buSzTx/>
              <a:tabLst/>
            </a:pPr>
            <a:endParaRPr lang="en-US" sz="1200" dirty="0">
              <a:solidFill>
                <a:schemeClr val="accent2">
                  <a:lumMod val="75000"/>
                </a:schemeClr>
              </a:solidFill>
              <a:cs typeface="Calibri" panose="020F0502020204030204" pitchFamily="34" charset="0"/>
            </a:endParaRPr>
          </a:p>
          <a:p>
            <a:pPr marL="228600" indent="-228600">
              <a:buFont typeface="+mj-lt"/>
              <a:buAutoNum type="arabicPeriod" startAt="9"/>
            </a:pPr>
            <a:r>
              <a:rPr lang="en-US" sz="1200" dirty="0">
                <a:solidFill>
                  <a:srgbClr val="565656"/>
                </a:solidFill>
                <a:cs typeface="Calibri" panose="020F0502020204030204" pitchFamily="34" charset="0"/>
              </a:rPr>
              <a:t> </a:t>
            </a:r>
            <a:r>
              <a:rPr lang="en-GB" sz="1200" dirty="0" err="1">
                <a:solidFill>
                  <a:srgbClr val="565656"/>
                </a:solidFill>
                <a:cs typeface="Calibri" panose="020F0502020204030204" pitchFamily="34" charset="0"/>
              </a:rPr>
              <a:t>Exécutez</a:t>
            </a:r>
            <a:r>
              <a:rPr lang="en-GB" sz="1200" dirty="0">
                <a:solidFill>
                  <a:srgbClr val="565656"/>
                </a:solidFill>
                <a:cs typeface="Calibri" panose="020F0502020204030204" pitchFamily="34" charset="0"/>
              </a:rPr>
              <a:t> </a:t>
            </a:r>
            <a:r>
              <a:rPr lang="en-GB" sz="1200" dirty="0" err="1">
                <a:solidFill>
                  <a:srgbClr val="565656"/>
                </a:solidFill>
                <a:cs typeface="Calibri" panose="020F0502020204030204" pitchFamily="34" charset="0"/>
              </a:rPr>
              <a:t>l’application</a:t>
            </a:r>
            <a:r>
              <a:rPr lang="en-GB" sz="1200" dirty="0">
                <a:solidFill>
                  <a:srgbClr val="565656"/>
                </a:solidFill>
                <a:cs typeface="Calibri" panose="020F0502020204030204" pitchFamily="34" charset="0"/>
              </a:rPr>
              <a:t> standalone Node.js</a:t>
            </a:r>
          </a:p>
          <a:p>
            <a:endParaRPr lang="en-GB" sz="1100" dirty="0">
              <a:solidFill>
                <a:srgbClr val="171717"/>
              </a:solidFill>
              <a:latin typeface="SFMono-Regular"/>
            </a:endParaRPr>
          </a:p>
          <a:p>
            <a:r>
              <a:rPr lang="en-GB" sz="1200" dirty="0">
                <a:solidFill>
                  <a:srgbClr val="565656"/>
                </a:solidFill>
                <a:cs typeface="Calibri" panose="020F0502020204030204" pitchFamily="34" charset="0"/>
              </a:rPr>
              <a:t>Node index.js The value of secret </a:t>
            </a:r>
            <a:r>
              <a:rPr lang="en-GB" sz="1200" b="1" dirty="0">
                <a:solidFill>
                  <a:srgbClr val="FF0000"/>
                </a:solidFill>
              </a:rPr>
              <a:t>'</a:t>
            </a:r>
            <a:r>
              <a:rPr lang="en-GB" sz="1200" b="1" dirty="0" err="1">
                <a:solidFill>
                  <a:srgbClr val="FF0000"/>
                </a:solidFill>
              </a:rPr>
              <a:t>mySecret</a:t>
            </a:r>
            <a:r>
              <a:rPr lang="en-GB" sz="1200" b="1" dirty="0">
                <a:solidFill>
                  <a:srgbClr val="FF0000"/>
                </a:solidFill>
              </a:rPr>
              <a:t>'</a:t>
            </a:r>
            <a:r>
              <a:rPr lang="en-GB" sz="1100" dirty="0">
                <a:solidFill>
                  <a:srgbClr val="171717"/>
                </a:solidFill>
                <a:latin typeface="SFMono-Regular"/>
              </a:rPr>
              <a:t> </a:t>
            </a:r>
            <a:r>
              <a:rPr lang="en-GB" sz="1100" dirty="0">
                <a:solidFill>
                  <a:srgbClr val="0101FD"/>
                </a:solidFill>
                <a:latin typeface="SFMono-Regular"/>
              </a:rPr>
              <a:t>in</a:t>
            </a:r>
            <a:r>
              <a:rPr lang="en-GB" sz="1100" dirty="0">
                <a:solidFill>
                  <a:srgbClr val="171717"/>
                </a:solidFill>
                <a:latin typeface="SFMono-Regular"/>
              </a:rPr>
              <a:t> </a:t>
            </a:r>
            <a:r>
              <a:rPr lang="en-GB" sz="1200" b="1" dirty="0">
                <a:solidFill>
                  <a:srgbClr val="FF0000"/>
                </a:solidFill>
              </a:rPr>
              <a:t>'your-unique-</a:t>
            </a:r>
            <a:r>
              <a:rPr lang="en-GB" sz="1200" b="1" dirty="0" err="1">
                <a:solidFill>
                  <a:srgbClr val="FF0000"/>
                </a:solidFill>
              </a:rPr>
              <a:t>keyvault</a:t>
            </a:r>
            <a:r>
              <a:rPr lang="en-GB" sz="1200" b="1" dirty="0">
                <a:solidFill>
                  <a:srgbClr val="FF0000"/>
                </a:solidFill>
              </a:rPr>
              <a:t>-name'</a:t>
            </a:r>
            <a:r>
              <a:rPr lang="en-GB" sz="1100" dirty="0">
                <a:solidFill>
                  <a:srgbClr val="171717"/>
                </a:solidFill>
                <a:latin typeface="SFMono-Regular"/>
              </a:rPr>
              <a:t> </a:t>
            </a:r>
            <a:r>
              <a:rPr lang="en-GB" sz="1200" dirty="0">
                <a:solidFill>
                  <a:srgbClr val="565656"/>
                </a:solidFill>
                <a:cs typeface="Calibri" panose="020F0502020204030204" pitchFamily="34" charset="0"/>
              </a:rPr>
              <a:t>is:</a:t>
            </a:r>
            <a:r>
              <a:rPr lang="en-GB" sz="1100" dirty="0">
                <a:solidFill>
                  <a:srgbClr val="171717"/>
                </a:solidFill>
                <a:latin typeface="SFMono-Regular"/>
              </a:rPr>
              <a:t> </a:t>
            </a:r>
            <a:r>
              <a:rPr lang="en-GB" sz="1200" b="1" dirty="0">
                <a:solidFill>
                  <a:srgbClr val="FF0000"/>
                </a:solidFill>
              </a:rPr>
              <a:t>'Success!'</a:t>
            </a:r>
          </a:p>
          <a:p>
            <a:endParaRPr lang="en-GB" sz="1200" dirty="0">
              <a:solidFill>
                <a:srgbClr val="565656"/>
              </a:solidFill>
              <a:cs typeface="Calibri" panose="020F0502020204030204" pitchFamily="34" charset="0"/>
            </a:endParaRPr>
          </a:p>
          <a:p>
            <a:pPr marL="228600" indent="-228600">
              <a:buFont typeface="+mj-lt"/>
              <a:buAutoNum type="arabicPeriod" startAt="10"/>
            </a:pPr>
            <a:r>
              <a:rPr lang="en-GB" sz="1200" dirty="0" err="1">
                <a:solidFill>
                  <a:srgbClr val="565656"/>
                </a:solidFill>
                <a:cs typeface="Calibri" panose="020F0502020204030204" pitchFamily="34" charset="0"/>
              </a:rPr>
              <a:t>Nettoyer</a:t>
            </a:r>
            <a:r>
              <a:rPr lang="en-GB" sz="1200" dirty="0">
                <a:solidFill>
                  <a:srgbClr val="565656"/>
                </a:solidFill>
                <a:cs typeface="Calibri" panose="020F0502020204030204" pitchFamily="34" charset="0"/>
              </a:rPr>
              <a:t> les </a:t>
            </a:r>
            <a:r>
              <a:rPr lang="en-GB" sz="1200" dirty="0" err="1">
                <a:solidFill>
                  <a:srgbClr val="565656"/>
                </a:solidFill>
                <a:cs typeface="Calibri" panose="020F0502020204030204" pitchFamily="34" charset="0"/>
              </a:rPr>
              <a:t>ressources</a:t>
            </a:r>
            <a:r>
              <a:rPr lang="en-GB" sz="1200" dirty="0">
                <a:solidFill>
                  <a:srgbClr val="565656"/>
                </a:solidFill>
                <a:cs typeface="Calibri" panose="020F0502020204030204" pitchFamily="34" charset="0"/>
              </a:rPr>
              <a:t> :</a:t>
            </a:r>
          </a:p>
          <a:p>
            <a:pPr lvl="0"/>
            <a:endParaRPr lang="en-GB" sz="1200" dirty="0"/>
          </a:p>
          <a:p>
            <a:pPr marL="628650" lvl="1" indent="-171450">
              <a:buFont typeface="Wingdings" panose="05000000000000000000" pitchFamily="2" charset="2"/>
              <a:buChar char="v"/>
            </a:pPr>
            <a:r>
              <a:rPr lang="en-US" sz="1200" dirty="0" err="1">
                <a:solidFill>
                  <a:srgbClr val="0101FD"/>
                </a:solidFill>
                <a:latin typeface="SFMono-Regular"/>
              </a:rPr>
              <a:t>az</a:t>
            </a:r>
            <a:r>
              <a:rPr lang="en-US" sz="1200" dirty="0">
                <a:solidFill>
                  <a:srgbClr val="0101FD"/>
                </a:solidFill>
                <a:latin typeface="SFMono-Regular"/>
              </a:rPr>
              <a:t> group delete </a:t>
            </a:r>
            <a:r>
              <a:rPr lang="en-US" sz="1200" dirty="0">
                <a:solidFill>
                  <a:srgbClr val="006881"/>
                </a:solidFill>
                <a:latin typeface="SFMono-Regular"/>
              </a:rPr>
              <a:t>-g</a:t>
            </a:r>
            <a:r>
              <a:rPr lang="en-US" sz="1200" dirty="0">
                <a:solidFill>
                  <a:srgbClr val="171717"/>
                </a:solidFill>
                <a:latin typeface="SFMono-Regular"/>
              </a:rPr>
              <a:t> </a:t>
            </a:r>
            <a:r>
              <a:rPr lang="en-GB" sz="1100" b="1" dirty="0">
                <a:solidFill>
                  <a:srgbClr val="FF0000"/>
                </a:solidFill>
              </a:rPr>
              <a:t>"Nom-resource-</a:t>
            </a:r>
            <a:r>
              <a:rPr lang="en-GB" sz="1100" b="1" dirty="0" err="1">
                <a:solidFill>
                  <a:srgbClr val="FF0000"/>
                </a:solidFill>
              </a:rPr>
              <a:t>groupe</a:t>
            </a:r>
            <a:r>
              <a:rPr lang="en-GB" sz="1100" b="1" dirty="0">
                <a:solidFill>
                  <a:srgbClr val="FF0000"/>
                </a:solidFill>
              </a:rPr>
              <a:t>" </a:t>
            </a:r>
            <a:endParaRPr lang="en-US" sz="1200" dirty="0">
              <a:solidFill>
                <a:srgbClr val="565656"/>
              </a:solidFill>
              <a:cs typeface="Calibri" panose="020F0502020204030204" pitchFamily="34" charset="0"/>
            </a:endParaRPr>
          </a:p>
        </p:txBody>
      </p:sp>
    </p:spTree>
    <p:extLst>
      <p:ext uri="{BB962C8B-B14F-4D97-AF65-F5344CB8AC3E}">
        <p14:creationId xmlns:p14="http://schemas.microsoft.com/office/powerpoint/2010/main" val="318978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1D2DBEA-37AA-49FC-859A-0F44ADB8C764}"/>
              </a:ext>
            </a:extLst>
          </p:cNvPr>
          <p:cNvSpPr>
            <a:spLocks noGrp="1"/>
          </p:cNvSpPr>
          <p:nvPr>
            <p:ph type="body" sz="quarter" idx="13"/>
          </p:nvPr>
        </p:nvSpPr>
        <p:spPr/>
        <p:txBody>
          <a:bodyPr/>
          <a:lstStyle/>
          <a:p>
            <a:pPr>
              <a:spcBef>
                <a:spcPts val="1200"/>
              </a:spcBef>
              <a:spcAft>
                <a:spcPts val="0"/>
              </a:spcAft>
            </a:pPr>
            <a:r>
              <a:rPr lang="fr-FR" dirty="0"/>
              <a:t>ADOPTER UNE INFRASTRUCTURE CLOUD SÉCURISÉE</a:t>
            </a:r>
            <a:endParaRPr lang="fr-FR" dirty="0">
              <a:solidFill>
                <a:srgbClr val="565656"/>
              </a:solidFill>
            </a:endParaRPr>
          </a:p>
        </p:txBody>
      </p:sp>
      <p:sp>
        <p:nvSpPr>
          <p:cNvPr id="4" name="Espace réservé du texte 3">
            <a:extLst>
              <a:ext uri="{FF2B5EF4-FFF2-40B4-BE49-F238E27FC236}">
                <a16:creationId xmlns:a16="http://schemas.microsoft.com/office/drawing/2014/main" id="{74E1ECEA-C8E1-42AC-A0D5-77B1C24606BA}"/>
              </a:ext>
            </a:extLst>
          </p:cNvPr>
          <p:cNvSpPr>
            <a:spLocks noGrp="1"/>
          </p:cNvSpPr>
          <p:nvPr>
            <p:ph type="body" sz="quarter" idx="14"/>
          </p:nvPr>
        </p:nvSpPr>
        <p:spPr/>
        <p:txBody>
          <a:bodyPr/>
          <a:lstStyle/>
          <a:p>
            <a:r>
              <a:rPr lang="fr-FR" dirty="0"/>
              <a:t>Procéder au déploiement des mécanismes de sécurité des VM dans le Cloud</a:t>
            </a:r>
          </a:p>
        </p:txBody>
      </p:sp>
      <p:sp>
        <p:nvSpPr>
          <p:cNvPr id="2" name="Espace réservé du texte 1">
            <a:extLst>
              <a:ext uri="{FF2B5EF4-FFF2-40B4-BE49-F238E27FC236}">
                <a16:creationId xmlns:a16="http://schemas.microsoft.com/office/drawing/2014/main" id="{1FD83AA5-DC32-4D06-96C3-1F70B455E7BE}"/>
              </a:ext>
            </a:extLst>
          </p:cNvPr>
          <p:cNvSpPr>
            <a:spLocks noGrp="1"/>
          </p:cNvSpPr>
          <p:nvPr>
            <p:ph type="body" sz="quarter" idx="10"/>
          </p:nvPr>
        </p:nvSpPr>
        <p:spPr/>
        <p:txBody>
          <a:bodyPr/>
          <a:lstStyle/>
          <a:p>
            <a:r>
              <a:rPr lang="fr-FR" dirty="0"/>
              <a:t>33 heures</a:t>
            </a:r>
          </a:p>
        </p:txBody>
      </p:sp>
    </p:spTree>
    <p:extLst>
      <p:ext uri="{BB962C8B-B14F-4D97-AF65-F5344CB8AC3E}">
        <p14:creationId xmlns:p14="http://schemas.microsoft.com/office/powerpoint/2010/main" val="206689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QCM sur le système d’identité et d’authentification Azure</a:t>
            </a:r>
          </a:p>
          <a:p>
            <a:endParaRPr lang="fr-FR" dirty="0"/>
          </a:p>
          <a:p>
            <a:endParaRPr lang="fr-FR" dirty="0"/>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Approfondir les connaissances sur la gestion des identités et l’Active Directory Azure.</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4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Lire le support de cours</a:t>
            </a:r>
          </a:p>
        </p:txBody>
      </p:sp>
    </p:spTree>
    <p:extLst>
      <p:ext uri="{BB962C8B-B14F-4D97-AF65-F5344CB8AC3E}">
        <p14:creationId xmlns:p14="http://schemas.microsoft.com/office/powerpoint/2010/main" val="155685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Connaissance solide de la sécurité, Conformité et identité sur le Cloud Azure</a:t>
            </a:r>
          </a:p>
          <a:p>
            <a:r>
              <a:rPr lang="fr-FR" dirty="0"/>
              <a:t>Débloquer les stagiaires en cas de difficulté</a:t>
            </a:r>
          </a:p>
          <a:p>
            <a:r>
              <a:rPr lang="fr-FR" dirty="0"/>
              <a:t>Laisser un peu de temps aux stagiaires pour qu’ils puissent réaliser les tâches eux-mêmes</a:t>
            </a:r>
          </a:p>
          <a:p>
            <a:r>
              <a:rPr lang="fr-FR" dirty="0"/>
              <a:t>Demander des explications quant aux réponses fournies</a:t>
            </a:r>
          </a:p>
          <a:p>
            <a:pPr marL="0" indent="0">
              <a:buNone/>
            </a:pPr>
            <a:endParaRPr lang="fr-FR" dirty="0"/>
          </a:p>
          <a:p>
            <a:endParaRPr lang="fr-FR" dirty="0"/>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Lire attentivement les questions.</a:t>
            </a:r>
          </a:p>
          <a:p>
            <a:r>
              <a:rPr lang="fr-FR" dirty="0"/>
              <a:t>En cas de problème ou blocage, le faire savoir à votre formateur</a:t>
            </a:r>
          </a:p>
          <a:p>
            <a:r>
              <a:rPr lang="fr-FR" dirty="0"/>
              <a:t>Parcourir les réponses proposées</a:t>
            </a:r>
          </a:p>
          <a:p>
            <a:r>
              <a:rPr lang="fr-FR" dirty="0"/>
              <a:t>Comparer vos réponses à celles proposées pour évaluer votre niveau de compréhension du cours</a:t>
            </a:r>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a:xfrm>
            <a:off x="6531428" y="5708000"/>
            <a:ext cx="5474142" cy="1150000"/>
          </a:xfrm>
        </p:spPr>
        <p:txBody>
          <a:bodyPr/>
          <a:lstStyle/>
          <a:p>
            <a:r>
              <a:rPr lang="fr-FR" dirty="0"/>
              <a:t>+70% de réponses correctes</a:t>
            </a:r>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a:xfrm>
            <a:off x="6531428" y="5374471"/>
            <a:ext cx="5474141" cy="313945"/>
          </a:xfrm>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
        <p:nvSpPr>
          <p:cNvPr id="3" name="Espace réservé du texte 2">
            <a:extLst>
              <a:ext uri="{FF2B5EF4-FFF2-40B4-BE49-F238E27FC236}">
                <a16:creationId xmlns:a16="http://schemas.microsoft.com/office/drawing/2014/main" id="{BCB865B7-21ED-4FB3-941B-0467FD2F03EA}"/>
              </a:ext>
            </a:extLst>
          </p:cNvPr>
          <p:cNvSpPr>
            <a:spLocks noGrp="1"/>
          </p:cNvSpPr>
          <p:nvPr>
            <p:ph type="body" sz="quarter" idx="16"/>
          </p:nvPr>
        </p:nvSpPr>
        <p:spPr/>
        <p:txBody>
          <a:bodyPr/>
          <a:lstStyle/>
          <a:p>
            <a:r>
              <a:rPr lang="fr-FR" dirty="0"/>
              <a:t>Seul</a:t>
            </a:r>
          </a:p>
          <a:p>
            <a:r>
              <a:rPr lang="fr-FR" dirty="0"/>
              <a:t>Des ordinateurs dotés d’une connexion internet</a:t>
            </a:r>
          </a:p>
          <a:p>
            <a:r>
              <a:rPr lang="fr-FR" dirty="0"/>
              <a:t>Un projecteur dans le cas d’une présentation à faire par le formateur pour présenter les réponses</a:t>
            </a:r>
          </a:p>
        </p:txBody>
      </p:sp>
    </p:spTree>
    <p:extLst>
      <p:ext uri="{BB962C8B-B14F-4D97-AF65-F5344CB8AC3E}">
        <p14:creationId xmlns:p14="http://schemas.microsoft.com/office/powerpoint/2010/main" val="618901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1. Azure AD fournit une ________  .</a:t>
            </a:r>
          </a:p>
          <a:p>
            <a:pPr marL="228600" indent="-228600">
              <a:buFont typeface="+mj-lt"/>
              <a:buAutoNum type="alphaUcPeriod"/>
            </a:pPr>
            <a:r>
              <a:rPr lang="fr-FR" dirty="0"/>
              <a:t>Authentification de base</a:t>
            </a:r>
          </a:p>
          <a:p>
            <a:pPr marL="228600" indent="-228600">
              <a:buFont typeface="+mj-lt"/>
              <a:buAutoNum type="alphaUcPeriod"/>
            </a:pPr>
            <a:r>
              <a:rPr lang="fr-FR" dirty="0"/>
              <a:t>Authentification fédérée</a:t>
            </a:r>
          </a:p>
          <a:p>
            <a:pPr marL="228600" indent="-228600">
              <a:buFont typeface="+mj-lt"/>
              <a:buAutoNum type="alphaUcPeriod"/>
            </a:pPr>
            <a:r>
              <a:rPr lang="fr-FR" dirty="0"/>
              <a:t>Authentification synchronisée</a:t>
            </a:r>
          </a:p>
          <a:p>
            <a:pPr marL="228600" indent="-228600">
              <a:buFont typeface="+mj-lt"/>
              <a:buAutoNum type="alphaUcPeriod"/>
            </a:pPr>
            <a:r>
              <a:rPr lang="fr-FR" dirty="0"/>
              <a:t>Toutes les options</a:t>
            </a:r>
          </a:p>
          <a:p>
            <a:r>
              <a:rPr lang="fr-FR" b="1" dirty="0"/>
              <a:t>2. Azure AD fournit _________.</a:t>
            </a:r>
          </a:p>
          <a:p>
            <a:pPr marL="228600" indent="-228600">
              <a:buFont typeface="+mj-lt"/>
              <a:buAutoNum type="alphaUcPeriod"/>
            </a:pPr>
            <a:r>
              <a:rPr lang="fr-FR" dirty="0"/>
              <a:t>Un accès mobile (à distance) sécurisé aux applications sur site.</a:t>
            </a:r>
          </a:p>
          <a:p>
            <a:pPr marL="228600" indent="-228600">
              <a:buFont typeface="+mj-lt"/>
              <a:buAutoNum type="alphaUcPeriod"/>
            </a:pPr>
            <a:r>
              <a:rPr lang="fr-FR" dirty="0"/>
              <a:t>Une authentification unique</a:t>
            </a:r>
          </a:p>
          <a:p>
            <a:pPr marL="228600" indent="-228600">
              <a:buFont typeface="+mj-lt"/>
              <a:buAutoNum type="alphaUcPeriod"/>
            </a:pPr>
            <a:r>
              <a:rPr lang="fr-FR" dirty="0"/>
              <a:t>Un accès n'importe où et de n'importe quel appareil</a:t>
            </a:r>
          </a:p>
          <a:p>
            <a:pPr marL="228600" indent="-228600">
              <a:buFont typeface="+mj-lt"/>
              <a:buAutoNum type="alphaUcPeriod"/>
            </a:pPr>
            <a:r>
              <a:rPr lang="fr-FR" dirty="0"/>
              <a:t>Toutes les options</a:t>
            </a:r>
          </a:p>
          <a:p>
            <a:r>
              <a:rPr lang="fr-FR" b="1" dirty="0"/>
              <a:t>3. RBAC peut être utilisé __________.</a:t>
            </a:r>
          </a:p>
          <a:p>
            <a:pPr marL="228600" indent="-228600">
              <a:buFont typeface="+mj-lt"/>
              <a:buAutoNum type="alphaUcPeriod"/>
            </a:pPr>
            <a:r>
              <a:rPr lang="fr-FR" dirty="0"/>
              <a:t>Pour contrôler l'autorisation d'accès aux applications</a:t>
            </a:r>
          </a:p>
          <a:p>
            <a:pPr marL="228600" indent="-228600">
              <a:buFont typeface="+mj-lt"/>
              <a:buAutoNum type="alphaUcPeriod"/>
            </a:pPr>
            <a:r>
              <a:rPr lang="fr-FR" dirty="0"/>
              <a:t>Uniquement pour l'administration</a:t>
            </a:r>
          </a:p>
          <a:p>
            <a:pPr marL="228600" indent="-228600">
              <a:buFont typeface="+mj-lt"/>
              <a:buAutoNum type="alphaUcPeriod"/>
            </a:pPr>
            <a:r>
              <a:rPr lang="fr-FR" dirty="0"/>
              <a:t>Pour contrôler les autorisations d'accès aux applications et l'administration</a:t>
            </a:r>
          </a:p>
          <a:p>
            <a:pPr marL="228600" indent="-228600">
              <a:buFont typeface="+mj-lt"/>
              <a:buAutoNum type="alphaUcPeriod"/>
            </a:pPr>
            <a:r>
              <a:rPr lang="fr-FR" dirty="0"/>
              <a:t>Aucune des options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1970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4. Vous envisagez d'implémenter la gestion des groupes en libre-service dans Microsoft Azure. Qui est responsable de l'approbation des demandes des utilisateurs pour rejoindre un groupe ?</a:t>
            </a:r>
          </a:p>
          <a:p>
            <a:pPr marL="228600" indent="-228600">
              <a:buFont typeface="+mj-lt"/>
              <a:buAutoNum type="alphaUcPeriod"/>
            </a:pPr>
            <a:r>
              <a:rPr lang="fr-FR" dirty="0"/>
              <a:t>Un </a:t>
            </a:r>
            <a:r>
              <a:rPr lang="fr-FR" dirty="0" err="1"/>
              <a:t>co-administrateur</a:t>
            </a:r>
            <a:endParaRPr lang="fr-FR" dirty="0"/>
          </a:p>
          <a:p>
            <a:pPr marL="228600" indent="-228600">
              <a:buFont typeface="+mj-lt"/>
              <a:buAutoNum type="alphaUcPeriod"/>
            </a:pPr>
            <a:r>
              <a:rPr lang="fr-FR" dirty="0"/>
              <a:t>Un administrateur de domaine</a:t>
            </a:r>
          </a:p>
          <a:p>
            <a:pPr marL="228600" indent="-228600">
              <a:buFont typeface="+mj-lt"/>
              <a:buAutoNum type="alphaUcPeriod"/>
            </a:pPr>
            <a:r>
              <a:rPr lang="fr-FR" dirty="0"/>
              <a:t>Un propriétaire de groupe</a:t>
            </a:r>
          </a:p>
          <a:p>
            <a:pPr marL="228600" indent="-228600">
              <a:buFont typeface="+mj-lt"/>
              <a:buAutoNum type="alphaUcPeriod"/>
            </a:pPr>
            <a:r>
              <a:rPr lang="fr-FR" dirty="0"/>
              <a:t>Un administrateur de services</a:t>
            </a:r>
          </a:p>
          <a:p>
            <a:r>
              <a:rPr lang="fr-FR" b="1" dirty="0"/>
              <a:t>5. Si vous créez un utilisateur dans Azure AD, il s'appelle ________ Identité.</a:t>
            </a:r>
          </a:p>
          <a:p>
            <a:pPr marL="228600" indent="-228600">
              <a:buFont typeface="+mj-lt"/>
              <a:buAutoNum type="alphaUcPeriod"/>
            </a:pPr>
            <a:r>
              <a:rPr lang="fr-FR" dirty="0"/>
              <a:t>Domaine</a:t>
            </a:r>
          </a:p>
          <a:p>
            <a:pPr marL="228600" indent="-228600">
              <a:buFont typeface="+mj-lt"/>
              <a:buAutoNum type="alphaUcPeriod"/>
            </a:pPr>
            <a:r>
              <a:rPr lang="fr-FR" dirty="0"/>
              <a:t>Synchroniser</a:t>
            </a:r>
          </a:p>
          <a:p>
            <a:pPr marL="228600" indent="-228600">
              <a:buFont typeface="+mj-lt"/>
              <a:buAutoNum type="alphaUcPeriod"/>
            </a:pPr>
            <a:r>
              <a:rPr lang="fr-FR" dirty="0"/>
              <a:t>Fédéré</a:t>
            </a:r>
          </a:p>
          <a:p>
            <a:pPr marL="228600" indent="-228600">
              <a:buFont typeface="+mj-lt"/>
              <a:buAutoNum type="alphaUcPeriod"/>
            </a:pPr>
            <a:r>
              <a:rPr lang="fr-FR" dirty="0"/>
              <a:t>Cloud</a:t>
            </a:r>
          </a:p>
          <a:p>
            <a:r>
              <a:rPr lang="fr-FR" b="1" dirty="0"/>
              <a:t>6. Quels sont les trois types de contrôles RBAC (</a:t>
            </a:r>
            <a:r>
              <a:rPr lang="fr-FR" b="1" dirty="0" err="1"/>
              <a:t>Role</a:t>
            </a:r>
            <a:r>
              <a:rPr lang="fr-FR" b="1" dirty="0"/>
              <a:t> Basic Access) dans Microsoft Azure ?</a:t>
            </a:r>
          </a:p>
          <a:p>
            <a:pPr marL="228600" indent="-228600">
              <a:buFont typeface="+mj-lt"/>
              <a:buAutoNum type="alphaUcPeriod"/>
            </a:pPr>
            <a:r>
              <a:rPr lang="fr-FR" dirty="0"/>
              <a:t>Abonnement</a:t>
            </a:r>
          </a:p>
          <a:p>
            <a:pPr marL="228600" indent="-228600">
              <a:buFont typeface="+mj-lt"/>
              <a:buAutoNum type="alphaUcPeriod"/>
            </a:pPr>
            <a:r>
              <a:rPr lang="fr-FR" dirty="0"/>
              <a:t>Groupe de ressources</a:t>
            </a:r>
          </a:p>
          <a:p>
            <a:pPr marL="228600" indent="-228600">
              <a:buFont typeface="+mj-lt"/>
              <a:buAutoNum type="alphaUcPeriod"/>
            </a:pPr>
            <a:r>
              <a:rPr lang="fr-FR" dirty="0"/>
              <a:t>Ressource</a:t>
            </a:r>
          </a:p>
          <a:p>
            <a:pPr marL="228600" indent="-228600">
              <a:buFont typeface="+mj-lt"/>
              <a:buAutoNum type="alphaUcPeriod"/>
            </a:pPr>
            <a:r>
              <a:rPr lang="fr-FR" dirty="0"/>
              <a:t>Toutes les options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728249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7. Qui peut gérer l'accès aux abonnements Azure et aux groupes de gestion dans le locataire ?</a:t>
            </a:r>
          </a:p>
          <a:p>
            <a:pPr marL="228600" indent="-228600">
              <a:buFont typeface="+mj-lt"/>
              <a:buAutoNum type="alphaUcPeriod"/>
            </a:pPr>
            <a:r>
              <a:rPr lang="fr-FR" dirty="0"/>
              <a:t>Administrateur global et Propriétaire</a:t>
            </a:r>
          </a:p>
          <a:p>
            <a:pPr marL="228600" indent="-228600">
              <a:buFont typeface="+mj-lt"/>
              <a:buAutoNum type="alphaUcPeriod"/>
            </a:pPr>
            <a:r>
              <a:rPr lang="fr-FR" dirty="0"/>
              <a:t>Administrateur global et contributeur</a:t>
            </a:r>
          </a:p>
          <a:p>
            <a:pPr marL="228600" indent="-228600">
              <a:buFont typeface="+mj-lt"/>
              <a:buAutoNum type="alphaUcPeriod"/>
            </a:pPr>
            <a:r>
              <a:rPr lang="fr-FR" dirty="0"/>
              <a:t>Lecteur mondial et contributeur</a:t>
            </a:r>
          </a:p>
          <a:p>
            <a:pPr marL="228600" indent="-228600">
              <a:buFont typeface="+mj-lt"/>
              <a:buAutoNum type="alphaUcPeriod"/>
            </a:pPr>
            <a:r>
              <a:rPr lang="fr-FR" dirty="0"/>
              <a:t>Administrateur d'applications</a:t>
            </a:r>
          </a:p>
          <a:p>
            <a:r>
              <a:rPr lang="fr-FR" b="1" dirty="0"/>
              <a:t>8. Qui peut gérer tous les aspects d'Azure AD et des services Microsoft qui utilisent les identités Azure AD ?</a:t>
            </a:r>
          </a:p>
          <a:p>
            <a:pPr marL="228600" indent="-228600">
              <a:buFont typeface="+mj-lt"/>
              <a:buAutoNum type="alphaUcPeriod"/>
            </a:pPr>
            <a:r>
              <a:rPr lang="fr-FR" dirty="0"/>
              <a:t>Lecteur mondial</a:t>
            </a:r>
          </a:p>
          <a:p>
            <a:pPr marL="228600" indent="-228600">
              <a:buFont typeface="+mj-lt"/>
              <a:buAutoNum type="alphaUcPeriod"/>
            </a:pPr>
            <a:r>
              <a:rPr lang="fr-FR" dirty="0"/>
              <a:t>Administrateur global</a:t>
            </a:r>
          </a:p>
          <a:p>
            <a:pPr marL="228600" indent="-228600">
              <a:buFont typeface="+mj-lt"/>
              <a:buAutoNum type="alphaUcPeriod"/>
            </a:pPr>
            <a:r>
              <a:rPr lang="fr-FR" dirty="0"/>
              <a:t>Propriétaire du groupe</a:t>
            </a:r>
          </a:p>
          <a:p>
            <a:pPr marL="228600" indent="-228600">
              <a:buFont typeface="+mj-lt"/>
              <a:buAutoNum type="alphaUcPeriod"/>
            </a:pPr>
            <a:r>
              <a:rPr lang="fr-FR" dirty="0"/>
              <a:t>Administrateur d'applications</a:t>
            </a:r>
          </a:p>
          <a:p>
            <a:r>
              <a:rPr lang="fr-FR" b="1" dirty="0"/>
              <a:t>9. Les rôles ___________ sont utilisés pour accorder l'accès aux actions privilégiées dans Azure AD.</a:t>
            </a:r>
          </a:p>
          <a:p>
            <a:pPr marL="228600" indent="-228600">
              <a:buFont typeface="+mj-lt"/>
              <a:buAutoNum type="alphaUcPeriod"/>
            </a:pPr>
            <a:r>
              <a:rPr lang="fr-FR" dirty="0"/>
              <a:t>Administratif</a:t>
            </a:r>
          </a:p>
          <a:p>
            <a:pPr marL="228600" indent="-228600">
              <a:buFont typeface="+mj-lt"/>
              <a:buAutoNum type="alphaUcPeriod"/>
            </a:pPr>
            <a:r>
              <a:rPr lang="fr-FR" dirty="0"/>
              <a:t>RBAC</a:t>
            </a:r>
          </a:p>
          <a:p>
            <a:pPr marL="228600" indent="-228600">
              <a:buFont typeface="+mj-lt"/>
              <a:buAutoNum type="alphaUcPeriod"/>
            </a:pPr>
            <a:r>
              <a:rPr lang="fr-FR" dirty="0"/>
              <a:t>Utilisateur</a:t>
            </a:r>
          </a:p>
          <a:p>
            <a:pPr marL="228600" indent="-228600">
              <a:buFont typeface="+mj-lt"/>
              <a:buAutoNum type="alphaUcPeriod"/>
            </a:pPr>
            <a:r>
              <a:rPr lang="fr-FR" dirty="0"/>
              <a:t>Membre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835057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10. Pour créer un rôle personnalisé, votre organisation a besoin d'Azure AD Premium ______.</a:t>
            </a:r>
          </a:p>
          <a:p>
            <a:pPr marL="228600" indent="-228600">
              <a:buFont typeface="+mj-lt"/>
              <a:buAutoNum type="alphaUcPeriod"/>
            </a:pPr>
            <a:r>
              <a:rPr lang="fr-FR" dirty="0"/>
              <a:t>P1</a:t>
            </a:r>
          </a:p>
          <a:p>
            <a:pPr marL="228600" indent="-228600">
              <a:buFont typeface="+mj-lt"/>
              <a:buAutoNum type="alphaUcPeriod"/>
            </a:pPr>
            <a:r>
              <a:rPr lang="fr-FR" dirty="0"/>
              <a:t>P2</a:t>
            </a:r>
          </a:p>
          <a:p>
            <a:pPr marL="228600" indent="-228600">
              <a:buFont typeface="+mj-lt"/>
              <a:buAutoNum type="alphaUcPeriod"/>
            </a:pPr>
            <a:r>
              <a:rPr lang="fr-FR" dirty="0"/>
              <a:t>Soit P1 ou P2</a:t>
            </a:r>
          </a:p>
          <a:p>
            <a:pPr marL="228600" indent="-228600">
              <a:buFont typeface="+mj-lt"/>
              <a:buAutoNum type="alphaUcPeriod"/>
            </a:pPr>
            <a:r>
              <a:rPr lang="fr-FR" dirty="0"/>
              <a:t>P1 et P2</a:t>
            </a:r>
          </a:p>
          <a:p>
            <a:r>
              <a:rPr lang="fr-FR" b="1" dirty="0"/>
              <a:t>11. Si le compte sur le site est désactivé, combien de temps faut-il pour accéder au compte cloud ?</a:t>
            </a:r>
          </a:p>
          <a:p>
            <a:pPr marL="228600" indent="-228600">
              <a:buFont typeface="+mj-lt"/>
              <a:buAutoNum type="alphaUcPeriod"/>
            </a:pPr>
            <a:r>
              <a:rPr lang="fr-FR" dirty="0"/>
              <a:t>300 minutes</a:t>
            </a:r>
          </a:p>
          <a:p>
            <a:pPr marL="228600" indent="-228600">
              <a:buFont typeface="+mj-lt"/>
              <a:buAutoNum type="alphaUcPeriod"/>
            </a:pPr>
            <a:r>
              <a:rPr lang="fr-FR" dirty="0"/>
              <a:t>500 minutes</a:t>
            </a:r>
          </a:p>
          <a:p>
            <a:pPr marL="228600" indent="-228600">
              <a:buFont typeface="+mj-lt"/>
              <a:buAutoNum type="alphaUcPeriod"/>
            </a:pPr>
            <a:r>
              <a:rPr lang="fr-FR" dirty="0"/>
              <a:t>100 minutes</a:t>
            </a:r>
          </a:p>
          <a:p>
            <a:pPr marL="228600" indent="-228600">
              <a:buFont typeface="+mj-lt"/>
              <a:buAutoNum type="alphaUcPeriod"/>
            </a:pPr>
            <a:r>
              <a:rPr lang="fr-FR" dirty="0"/>
              <a:t>Aucune des options</a:t>
            </a:r>
          </a:p>
          <a:p>
            <a:r>
              <a:rPr lang="fr-FR" b="1" dirty="0"/>
              <a:t>12. Dans Azure, la gestion des groupes inclut ________.</a:t>
            </a:r>
          </a:p>
          <a:p>
            <a:pPr marL="228600" indent="-228600">
              <a:buFont typeface="+mj-lt"/>
              <a:buAutoNum type="alphaUcPeriod"/>
            </a:pPr>
            <a:r>
              <a:rPr lang="fr-FR" dirty="0"/>
              <a:t>Attribution d'un propriétaire de groupe</a:t>
            </a:r>
          </a:p>
          <a:p>
            <a:pPr marL="228600" indent="-228600">
              <a:buFont typeface="+mj-lt"/>
              <a:buAutoNum type="alphaUcPeriod"/>
            </a:pPr>
            <a:r>
              <a:rPr lang="fr-FR" dirty="0"/>
              <a:t>Création d'un groupe</a:t>
            </a:r>
          </a:p>
          <a:p>
            <a:pPr marL="228600" indent="-228600">
              <a:buFont typeface="+mj-lt"/>
              <a:buAutoNum type="alphaUcPeriod"/>
            </a:pPr>
            <a:r>
              <a:rPr lang="fr-FR" dirty="0"/>
              <a:t>Ajouter des utilisateurs au groupe</a:t>
            </a:r>
          </a:p>
          <a:p>
            <a:pPr marL="228600" indent="-228600">
              <a:buFont typeface="+mj-lt"/>
              <a:buAutoNum type="alphaUcPeriod"/>
            </a:pPr>
            <a:r>
              <a:rPr lang="fr-FR" dirty="0"/>
              <a:t>Toutes les options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24350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13. Quel est le nombre d'attributions de rôles par abonnement dans Azure ?</a:t>
            </a:r>
          </a:p>
          <a:p>
            <a:pPr marL="228600" indent="-228600">
              <a:buFont typeface="+mj-lt"/>
              <a:buAutoNum type="alphaUcPeriod"/>
            </a:pPr>
            <a:r>
              <a:rPr lang="fr-FR" dirty="0"/>
              <a:t>100 attributions de rôles</a:t>
            </a:r>
          </a:p>
          <a:p>
            <a:pPr marL="228600" indent="-228600">
              <a:buFont typeface="+mj-lt"/>
              <a:buAutoNum type="alphaUcPeriod"/>
            </a:pPr>
            <a:r>
              <a:rPr lang="fr-FR" dirty="0"/>
              <a:t>1000 attributions de rôles</a:t>
            </a:r>
          </a:p>
          <a:p>
            <a:pPr marL="228600" indent="-228600">
              <a:buFont typeface="+mj-lt"/>
              <a:buAutoNum type="alphaUcPeriod"/>
            </a:pPr>
            <a:r>
              <a:rPr lang="fr-FR" dirty="0"/>
              <a:t>2000 attributions de rôles</a:t>
            </a:r>
          </a:p>
          <a:p>
            <a:pPr marL="228600" indent="-228600">
              <a:buFont typeface="+mj-lt"/>
              <a:buAutoNum type="alphaUcPeriod"/>
            </a:pPr>
            <a:r>
              <a:rPr lang="fr-FR" dirty="0"/>
              <a:t>50 attributions de rôles</a:t>
            </a:r>
          </a:p>
          <a:p>
            <a:r>
              <a:rPr lang="fr-FR" b="1" dirty="0"/>
              <a:t>14. Combien d'applications cloud peuvent être associées à une stratégie d'accès conditionnel Azure AD ?</a:t>
            </a:r>
          </a:p>
          <a:p>
            <a:pPr marL="228600" indent="-228600">
              <a:buFont typeface="+mj-lt"/>
              <a:buAutoNum type="alphaUcPeriod"/>
            </a:pPr>
            <a:r>
              <a:rPr lang="fr-FR" dirty="0"/>
              <a:t>10 000 objets</a:t>
            </a:r>
          </a:p>
          <a:p>
            <a:pPr marL="228600" indent="-228600">
              <a:buFont typeface="+mj-lt"/>
              <a:buAutoNum type="alphaUcPeriod"/>
            </a:pPr>
            <a:r>
              <a:rPr lang="fr-FR" dirty="0"/>
              <a:t>50 000 Objets</a:t>
            </a:r>
          </a:p>
          <a:p>
            <a:pPr marL="228600" indent="-228600">
              <a:buFont typeface="+mj-lt"/>
              <a:buAutoNum type="alphaUcPeriod"/>
            </a:pPr>
            <a:r>
              <a:rPr lang="fr-FR" dirty="0"/>
              <a:t>500 objets</a:t>
            </a:r>
          </a:p>
          <a:p>
            <a:pPr marL="228600" indent="-228600">
              <a:buFont typeface="+mj-lt"/>
              <a:buAutoNum type="alphaUcPeriod"/>
            </a:pPr>
            <a:r>
              <a:rPr lang="fr-FR" dirty="0"/>
              <a:t>5000 objets </a:t>
            </a:r>
          </a:p>
          <a:p>
            <a:r>
              <a:rPr lang="fr-FR" b="1" dirty="0"/>
              <a:t>15. Quel est l'avantage significatif pour l'utilisateur obtenu en mettant en œuvre l'intégration d'applications SaaS ?</a:t>
            </a:r>
          </a:p>
          <a:p>
            <a:pPr marL="228600" indent="-228600">
              <a:buFont typeface="+mj-lt"/>
              <a:buAutoNum type="alphaUcPeriod"/>
            </a:pPr>
            <a:r>
              <a:rPr lang="fr-FR" dirty="0"/>
              <a:t>Authentification unique aux applications SaaS</a:t>
            </a:r>
          </a:p>
          <a:p>
            <a:pPr marL="228600" indent="-228600">
              <a:buFont typeface="+mj-lt"/>
              <a:buAutoNum type="alphaUcPeriod"/>
            </a:pPr>
            <a:r>
              <a:rPr lang="fr-FR" dirty="0"/>
              <a:t>Accès anonyme aux applications SaaS</a:t>
            </a:r>
          </a:p>
          <a:p>
            <a:pPr marL="228600" indent="-228600">
              <a:buFont typeface="+mj-lt"/>
              <a:buAutoNum type="alphaUcPeriod"/>
            </a:pPr>
            <a:r>
              <a:rPr lang="fr-FR" dirty="0"/>
              <a:t>Accès multi-comptes aux applications SaaS</a:t>
            </a:r>
          </a:p>
          <a:p>
            <a:pPr marL="228600" indent="-228600">
              <a:buFont typeface="+mj-lt"/>
              <a:buAutoNum type="alphaUcPeriod"/>
            </a:pPr>
            <a:r>
              <a:rPr lang="fr-FR" dirty="0"/>
              <a:t>Accès multi-niveaux aux applications SaaS</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769973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16. Un nom de domaine est une partie importante de l'identifiant de _________.</a:t>
            </a:r>
          </a:p>
          <a:p>
            <a:pPr marL="228600" indent="-228600">
              <a:buFont typeface="+mj-lt"/>
              <a:buAutoNum type="alphaUcPeriod"/>
            </a:pPr>
            <a:r>
              <a:rPr lang="fr-FR" dirty="0"/>
              <a:t>Nom d'utilisateur ou adresse e-mail</a:t>
            </a:r>
          </a:p>
          <a:p>
            <a:pPr marL="228600" indent="-228600">
              <a:buFont typeface="+mj-lt"/>
              <a:buAutoNum type="alphaUcPeriod"/>
            </a:pPr>
            <a:r>
              <a:rPr lang="fr-FR" dirty="0"/>
              <a:t>Adresse pour un groupe</a:t>
            </a:r>
          </a:p>
          <a:p>
            <a:pPr marL="228600" indent="-228600">
              <a:buFont typeface="+mj-lt"/>
              <a:buAutoNum type="alphaUcPeriod"/>
            </a:pPr>
            <a:r>
              <a:rPr lang="fr-FR" dirty="0"/>
              <a:t>URI d'ID d'application pour une application</a:t>
            </a:r>
          </a:p>
          <a:p>
            <a:pPr marL="228600" indent="-228600">
              <a:buFont typeface="+mj-lt"/>
              <a:buAutoNum type="alphaUcPeriod"/>
            </a:pPr>
            <a:r>
              <a:rPr lang="fr-FR" dirty="0"/>
              <a:t>Toutes les options</a:t>
            </a:r>
          </a:p>
          <a:p>
            <a:r>
              <a:rPr lang="fr-FR" b="1" dirty="0"/>
              <a:t>17. Pour quels types de comptes la réécriture du mot de passe fonctionne-t-elle ?</a:t>
            </a:r>
          </a:p>
          <a:p>
            <a:pPr marL="228600" indent="-228600">
              <a:buFont typeface="+mj-lt"/>
              <a:buAutoNum type="alphaUcPeriod"/>
            </a:pPr>
            <a:r>
              <a:rPr lang="fr-FR" dirty="0"/>
              <a:t>Identifiants synchronisés</a:t>
            </a:r>
          </a:p>
          <a:p>
            <a:pPr marL="228600" indent="-228600">
              <a:buFont typeface="+mj-lt"/>
              <a:buAutoNum type="alphaUcPeriod"/>
            </a:pPr>
            <a:r>
              <a:rPr lang="fr-FR" dirty="0"/>
              <a:t>ID de domaine</a:t>
            </a:r>
          </a:p>
          <a:p>
            <a:pPr marL="228600" indent="-228600">
              <a:buFont typeface="+mj-lt"/>
              <a:buAutoNum type="alphaUcPeriod"/>
            </a:pPr>
            <a:r>
              <a:rPr lang="fr-FR" dirty="0"/>
              <a:t>ID cloud</a:t>
            </a:r>
          </a:p>
          <a:p>
            <a:pPr marL="228600" indent="-228600">
              <a:buFont typeface="+mj-lt"/>
              <a:buAutoNum type="alphaUcPeriod"/>
            </a:pPr>
            <a:r>
              <a:rPr lang="fr-FR" dirty="0"/>
              <a:t>Toutes les possibilités</a:t>
            </a:r>
          </a:p>
          <a:p>
            <a:r>
              <a:rPr lang="fr-FR" b="1" dirty="0"/>
              <a:t>18. Lequel des éléments suivants a le niveau d'accès le plus élevé dans le portail Azure ?</a:t>
            </a:r>
          </a:p>
          <a:p>
            <a:pPr marL="228600" indent="-228600">
              <a:buFont typeface="+mj-lt"/>
              <a:buAutoNum type="alphaUcPeriod"/>
            </a:pPr>
            <a:r>
              <a:rPr lang="fr-FR" dirty="0"/>
              <a:t>Administrateur global</a:t>
            </a:r>
          </a:p>
          <a:p>
            <a:pPr marL="228600" indent="-228600">
              <a:buFont typeface="+mj-lt"/>
              <a:buAutoNum type="alphaUcPeriod"/>
            </a:pPr>
            <a:r>
              <a:rPr lang="fr-FR" dirty="0"/>
              <a:t>Administrateur d'applications</a:t>
            </a:r>
          </a:p>
          <a:p>
            <a:pPr marL="228600" indent="-228600">
              <a:buFont typeface="+mj-lt"/>
              <a:buAutoNum type="alphaUcPeriod"/>
            </a:pPr>
            <a:r>
              <a:rPr lang="fr-FR" dirty="0"/>
              <a:t>Administrateur d'utilisateurs</a:t>
            </a:r>
          </a:p>
          <a:p>
            <a:pPr marL="228600" indent="-228600">
              <a:buFont typeface="+mj-lt"/>
              <a:buAutoNum type="alphaUcPeriod"/>
            </a:pPr>
            <a:r>
              <a:rPr lang="fr-FR" dirty="0"/>
              <a:t>Propriétaire de l'abonnement</a:t>
            </a:r>
          </a:p>
          <a:p>
            <a:pPr marL="228600" indent="-228600">
              <a:buFont typeface="+mj-lt"/>
              <a:buAutoNum type="alphaUcPeriod"/>
            </a:pPr>
            <a:r>
              <a:rPr lang="fr-FR" dirty="0"/>
              <a:t>Contributeur d'abonnement</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06545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2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19. Quels sont les deux types d'utilisateurs de base dans Azure AD ?</a:t>
            </a:r>
          </a:p>
          <a:p>
            <a:pPr marL="228600" indent="-228600">
              <a:buFont typeface="+mj-lt"/>
              <a:buAutoNum type="alphaUcPeriod"/>
            </a:pPr>
            <a:r>
              <a:rPr lang="fr-FR" dirty="0"/>
              <a:t>Membre</a:t>
            </a:r>
          </a:p>
          <a:p>
            <a:pPr marL="228600" indent="-228600">
              <a:buFont typeface="+mj-lt"/>
              <a:buAutoNum type="alphaUcPeriod"/>
            </a:pPr>
            <a:r>
              <a:rPr lang="fr-FR" dirty="0"/>
              <a:t>Utilisateur et inviter un utilisateur</a:t>
            </a:r>
          </a:p>
          <a:p>
            <a:pPr marL="228600" indent="-228600">
              <a:buFont typeface="+mj-lt"/>
              <a:buAutoNum type="alphaUcPeriod"/>
            </a:pPr>
            <a:r>
              <a:rPr lang="fr-FR" dirty="0"/>
              <a:t>Accéder à l'administrateur</a:t>
            </a:r>
          </a:p>
          <a:p>
            <a:pPr marL="228600" indent="-228600">
              <a:buFont typeface="+mj-lt"/>
              <a:buAutoNum type="alphaUcPeriod"/>
            </a:pPr>
            <a:r>
              <a:rPr lang="fr-FR" dirty="0"/>
              <a:t>Membre et Utilisateur</a:t>
            </a:r>
          </a:p>
          <a:p>
            <a:r>
              <a:rPr lang="fr-FR" b="1" dirty="0"/>
              <a:t>20. Le nom de domaine de base est principalement destiné à être utilisé comme mécanisme d'amorçage jusqu'à ce qu'un nom de domaine personnalisé soit vérifié.</a:t>
            </a:r>
          </a:p>
          <a:p>
            <a:pPr marL="228600" indent="-228600">
              <a:buFont typeface="+mj-lt"/>
              <a:buAutoNum type="alphaUcPeriod"/>
            </a:pPr>
            <a:r>
              <a:rPr lang="fr-FR" dirty="0"/>
              <a:t>Vrai</a:t>
            </a:r>
          </a:p>
          <a:p>
            <a:pPr marL="228600" indent="-228600">
              <a:buFont typeface="+mj-lt"/>
              <a:buAutoNum type="alphaUcPeriod"/>
            </a:pPr>
            <a:r>
              <a:rPr lang="fr-FR" dirty="0"/>
              <a:t>Faux</a:t>
            </a:r>
          </a:p>
          <a:p>
            <a:r>
              <a:rPr lang="fr-FR" b="1" dirty="0"/>
              <a:t>21. Quel est l'avantage du contrôle d'accès de base de rôle (RBAC) dans Microsoft Azure ?</a:t>
            </a:r>
          </a:p>
          <a:p>
            <a:pPr marL="228600" indent="-228600">
              <a:buFont typeface="+mj-lt"/>
              <a:buAutoNum type="alphaUcPeriod"/>
            </a:pPr>
            <a:r>
              <a:rPr lang="fr-FR" dirty="0"/>
              <a:t>Gestion de groupe/rôle</a:t>
            </a:r>
          </a:p>
          <a:p>
            <a:pPr marL="228600" indent="-228600">
              <a:buFont typeface="+mj-lt"/>
              <a:buAutoNum type="alphaUcPeriod"/>
            </a:pPr>
            <a:r>
              <a:rPr lang="fr-FR" dirty="0"/>
              <a:t>Grandes attributions d'autorisations</a:t>
            </a:r>
          </a:p>
          <a:p>
            <a:pPr marL="228600" indent="-228600">
              <a:buFont typeface="+mj-lt"/>
              <a:buAutoNum type="alphaUcPeriod"/>
            </a:pPr>
            <a:r>
              <a:rPr lang="fr-FR" dirty="0"/>
              <a:t>Attribution d'autorisations de gestion granulaire </a:t>
            </a:r>
          </a:p>
          <a:p>
            <a:pPr marL="228600" indent="-228600">
              <a:buFont typeface="+mj-lt"/>
              <a:buAutoNum type="alphaUcPeriod"/>
            </a:pPr>
            <a:r>
              <a:rPr lang="fr-FR" dirty="0"/>
              <a:t>Gestion des services/abonnements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794716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22. Le domaine de base d'Azure AD se présente sous la forme ___________.</a:t>
            </a:r>
          </a:p>
          <a:p>
            <a:pPr marL="228600" indent="-228600">
              <a:buFont typeface="+mj-lt"/>
              <a:buAutoNum type="alphaUcPeriod"/>
            </a:pPr>
            <a:r>
              <a:rPr lang="fr-FR" dirty="0"/>
              <a:t>sample01.onmicrosoft.com</a:t>
            </a:r>
          </a:p>
          <a:p>
            <a:pPr marL="228600" indent="-228600">
              <a:buFont typeface="+mj-lt"/>
              <a:buAutoNum type="alphaUcPeriod"/>
            </a:pPr>
            <a:r>
              <a:rPr lang="fr-FR" dirty="0"/>
              <a:t>exemplexyz.domain.onmicrosoft.com</a:t>
            </a:r>
          </a:p>
          <a:p>
            <a:pPr marL="228600" indent="-228600">
              <a:buFont typeface="+mj-lt"/>
              <a:buAutoNum type="alphaUcPeriod"/>
            </a:pPr>
            <a:r>
              <a:rPr lang="fr-FR" dirty="0"/>
              <a:t>abc123.azure.microsoft.com</a:t>
            </a:r>
          </a:p>
          <a:p>
            <a:pPr marL="228600" indent="-228600">
              <a:buFont typeface="+mj-lt"/>
              <a:buAutoNum type="alphaUcPeriod"/>
            </a:pPr>
            <a:r>
              <a:rPr lang="fr-FR" dirty="0"/>
              <a:t>Aucune des options</a:t>
            </a:r>
          </a:p>
          <a:p>
            <a:r>
              <a:rPr lang="fr-FR" b="1" dirty="0"/>
              <a:t>23. Contoso.com est votre domaine personnalisé vérifié, alors l'UPN de l'utilisateur1 sera ____________.</a:t>
            </a:r>
          </a:p>
          <a:p>
            <a:pPr marL="228600" indent="-228600">
              <a:buFont typeface="+mj-lt"/>
              <a:buAutoNum type="alphaUcPeriod"/>
            </a:pPr>
            <a:r>
              <a:rPr lang="fr-FR" dirty="0"/>
              <a:t>utilisateur1@contoso.com</a:t>
            </a:r>
          </a:p>
          <a:p>
            <a:pPr marL="228600" indent="-228600">
              <a:buFont typeface="+mj-lt"/>
              <a:buAutoNum type="alphaUcPeriod"/>
            </a:pPr>
            <a:r>
              <a:rPr lang="fr-FR" dirty="0"/>
              <a:t>utilisateur1@contoso.microsoft.com</a:t>
            </a:r>
          </a:p>
          <a:p>
            <a:pPr marL="228600" indent="-228600">
              <a:buFont typeface="+mj-lt"/>
              <a:buAutoNum type="alphaUcPeriod"/>
            </a:pPr>
            <a:r>
              <a:rPr lang="fr-FR" dirty="0"/>
              <a:t>utilisateur1@contoso.onmicrosoft.com</a:t>
            </a:r>
          </a:p>
          <a:p>
            <a:r>
              <a:rPr lang="fr-FR" b="1" dirty="0"/>
              <a:t>24. Pour gérer Azure Ad, le privilège requis est _________.</a:t>
            </a:r>
          </a:p>
          <a:p>
            <a:pPr marL="228600" indent="-228600">
              <a:buFont typeface="+mj-lt"/>
              <a:buAutoNum type="alphaUcPeriod"/>
            </a:pPr>
            <a:r>
              <a:rPr lang="fr-FR" dirty="0"/>
              <a:t>Administrateur global</a:t>
            </a:r>
          </a:p>
          <a:p>
            <a:pPr marL="228600" indent="-228600">
              <a:buFont typeface="+mj-lt"/>
              <a:buAutoNum type="alphaUcPeriod"/>
            </a:pPr>
            <a:r>
              <a:rPr lang="fr-FR" dirty="0"/>
              <a:t>Administrateur de services</a:t>
            </a:r>
          </a:p>
          <a:p>
            <a:pPr marL="228600" indent="-228600">
              <a:buFont typeface="+mj-lt"/>
              <a:buAutoNum type="alphaUcPeriod"/>
            </a:pPr>
            <a:r>
              <a:rPr lang="fr-FR" dirty="0"/>
              <a:t>Administrateur d'entreprise</a:t>
            </a:r>
          </a:p>
          <a:p>
            <a:pPr marL="228600" indent="-228600">
              <a:buFont typeface="+mj-lt"/>
              <a:buAutoNum type="alphaUcPeriod"/>
            </a:pPr>
            <a:r>
              <a:rPr lang="fr-FR" dirty="0"/>
              <a:t>Administrateur AD</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365821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25. Quel type d'applications de galerie SaaS prend en charge le provisionnement automatique de Microsoft Azure Active Directory ?</a:t>
            </a:r>
          </a:p>
          <a:p>
            <a:pPr marL="228600" indent="-228600">
              <a:buFont typeface="+mj-lt"/>
              <a:buAutoNum type="alphaUcPeriod"/>
            </a:pPr>
            <a:r>
              <a:rPr lang="fr-FR" dirty="0"/>
              <a:t>Applications Windows</a:t>
            </a:r>
          </a:p>
          <a:p>
            <a:pPr marL="228600" indent="-228600">
              <a:buFont typeface="+mj-lt"/>
              <a:buAutoNum type="alphaUcPeriod"/>
            </a:pPr>
            <a:r>
              <a:rPr lang="fr-FR" dirty="0"/>
              <a:t>Applications publiées</a:t>
            </a:r>
          </a:p>
          <a:p>
            <a:pPr marL="228600" indent="-228600">
              <a:buFont typeface="+mj-lt"/>
              <a:buAutoNum type="alphaUcPeriod"/>
            </a:pPr>
            <a:r>
              <a:rPr lang="fr-FR" dirty="0"/>
              <a:t>Applications en vedette</a:t>
            </a:r>
          </a:p>
          <a:p>
            <a:pPr marL="228600" indent="-228600">
              <a:buFont typeface="+mj-lt"/>
              <a:buAutoNum type="alphaUcPeriod"/>
            </a:pPr>
            <a:r>
              <a:rPr lang="fr-FR" dirty="0"/>
              <a:t>Applications intégrées</a:t>
            </a:r>
          </a:p>
          <a:p>
            <a:endParaRPr lang="fr-FR" dirty="0"/>
          </a:p>
          <a:p>
            <a:r>
              <a:rPr lang="fr-FR" b="1" dirty="0"/>
              <a:t>26. Qu'est-ce que la forme complète d'Azure ?</a:t>
            </a:r>
          </a:p>
          <a:p>
            <a:pPr marL="228600" indent="-228600">
              <a:buFont typeface="+mj-lt"/>
              <a:buAutoNum type="alphaUcPeriod"/>
            </a:pPr>
            <a:r>
              <a:rPr lang="fr-FR" dirty="0"/>
              <a:t>Expérience de libération d'upwelling en zone aurorale</a:t>
            </a:r>
          </a:p>
          <a:p>
            <a:pPr marL="228600" indent="-228600">
              <a:buFont typeface="+mj-lt"/>
              <a:buAutoNum type="alphaUcPeriod"/>
            </a:pPr>
            <a:r>
              <a:rPr lang="fr-FR" dirty="0"/>
              <a:t>Expérience de libération Auroral </a:t>
            </a:r>
            <a:r>
              <a:rPr lang="fr-FR" dirty="0" err="1"/>
              <a:t>Zero</a:t>
            </a:r>
            <a:r>
              <a:rPr lang="fr-FR" dirty="0"/>
              <a:t> Upwelling</a:t>
            </a:r>
          </a:p>
          <a:p>
            <a:endParaRPr lang="fr-FR" dirty="0"/>
          </a:p>
          <a:p>
            <a:r>
              <a:rPr lang="fr-FR" b="1" dirty="0"/>
              <a:t>27. Azure AD n'est pas disponible dans Azure Free Edition.</a:t>
            </a:r>
          </a:p>
          <a:p>
            <a:pPr marL="228600" indent="-228600">
              <a:buFont typeface="+mj-lt"/>
              <a:buAutoNum type="alphaUcPeriod"/>
            </a:pPr>
            <a:r>
              <a:rPr lang="fr-FR" dirty="0"/>
              <a:t>Vrai</a:t>
            </a:r>
          </a:p>
          <a:p>
            <a:pPr marL="228600" indent="-228600">
              <a:buFont typeface="+mj-lt"/>
              <a:buAutoNum type="alphaUcPeriod"/>
            </a:pPr>
            <a:r>
              <a:rPr lang="fr-FR" dirty="0"/>
              <a:t>Faux</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37811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28. Vous devez choisir entre utiliser un service d'authentification </a:t>
            </a:r>
            <a:r>
              <a:rPr lang="fr-FR" b="1" dirty="0" err="1"/>
              <a:t>multifacteur</a:t>
            </a:r>
            <a:r>
              <a:rPr lang="fr-FR" b="1" dirty="0"/>
              <a:t> (MFA) sur site et un service basé sur le cloud hébergé dans Azure. Parmi les fonctionnalités suivantes, lesquelles sont disponibles uniquement dans le service MFA sur site ?</a:t>
            </a:r>
          </a:p>
          <a:p>
            <a:pPr marL="228600" indent="-228600">
              <a:buFont typeface="+mj-lt"/>
              <a:buAutoNum type="alphaUcPeriod"/>
            </a:pPr>
            <a:r>
              <a:rPr lang="fr-FR" dirty="0"/>
              <a:t>IP de confiance</a:t>
            </a:r>
          </a:p>
          <a:p>
            <a:pPr marL="228600" indent="-228600">
              <a:buFont typeface="+mj-lt"/>
              <a:buAutoNum type="alphaUcPeriod"/>
            </a:pPr>
            <a:r>
              <a:rPr lang="fr-FR" dirty="0"/>
              <a:t>Sécurisation des applications SaaS dans la galerie d'applications</a:t>
            </a:r>
          </a:p>
          <a:p>
            <a:pPr marL="228600" indent="-228600">
              <a:buFont typeface="+mj-lt"/>
              <a:buAutoNum type="alphaUcPeriod"/>
            </a:pPr>
            <a:r>
              <a:rPr lang="fr-FR" dirty="0"/>
              <a:t>Alertes à la fraude</a:t>
            </a:r>
          </a:p>
          <a:p>
            <a:pPr marL="228600" indent="-228600">
              <a:buFont typeface="+mj-lt"/>
              <a:buAutoNum type="alphaUcPeriod"/>
            </a:pPr>
            <a:r>
              <a:rPr lang="fr-FR" dirty="0"/>
              <a:t>SMS bidirectionnel</a:t>
            </a:r>
          </a:p>
          <a:p>
            <a:r>
              <a:rPr lang="fr-FR" b="1" dirty="0"/>
              <a:t>29. Votre entreprise utilise O365. L'administrateur de locataire s'inscrit à un abonnement Azure gratuit et crée un locataire Azure Active Directory (Azure AD). Il associe ensuite le locataire Azure AD à l'abonnement Azure. L'authentification </a:t>
            </a:r>
            <a:r>
              <a:rPr lang="fr-FR" b="1" dirty="0" err="1"/>
              <a:t>multifacteur</a:t>
            </a:r>
            <a:r>
              <a:rPr lang="fr-FR" b="1" dirty="0"/>
              <a:t> (MFA) n'est pas activée. Vous souhaitez activer la fonction de réinitialisation du mot de passe en libre-service pour vos utilisateurs cloud. Laquelle des affirmations ci-dessous est vraie concernant votre locataire et la fonctionnalité de réinitialisation du mot de passe en libre-service ?</a:t>
            </a:r>
          </a:p>
          <a:p>
            <a:pPr marL="228600" indent="-228600">
              <a:buFont typeface="+mj-lt"/>
              <a:buAutoNum type="alphaUcPeriod"/>
            </a:pPr>
            <a:r>
              <a:rPr lang="fr-FR" dirty="0"/>
              <a:t>Vous ne pouvez pas activer cette fonctionnalité tant que vous n'avez pas effectué la mise à niveau vers un abonnement Premium Azure.</a:t>
            </a:r>
          </a:p>
          <a:p>
            <a:pPr marL="228600" indent="-228600">
              <a:buFont typeface="+mj-lt"/>
              <a:buAutoNum type="alphaUcPeriod"/>
            </a:pPr>
            <a:r>
              <a:rPr lang="fr-FR" dirty="0"/>
              <a:t>Vous ne pouvez pas activer cette fonctionnalité tant que vous n'avez pas effectué la mise à niveau vers un abonnement Azure de base.</a:t>
            </a:r>
          </a:p>
          <a:p>
            <a:pPr marL="228600" indent="-228600">
              <a:buFont typeface="+mj-lt"/>
              <a:buAutoNum type="alphaUcPeriod"/>
            </a:pPr>
            <a:r>
              <a:rPr lang="fr-FR" dirty="0"/>
              <a:t>La fonction de réinitialisation du mot de passe en libre-service est disponible, car elle fait partie de votre licence O365 payante</a:t>
            </a:r>
          </a:p>
          <a:p>
            <a:pPr marL="228600" indent="-228600">
              <a:buFont typeface="+mj-lt"/>
              <a:buAutoNum type="alphaUcPeriod"/>
            </a:pPr>
            <a:r>
              <a:rPr lang="fr-FR" dirty="0"/>
              <a:t>Vous ne pouvez pas activer cette fonction tant que vous n'avez pas configuré MFA.</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60079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30. Votre entreprise utilise Windows Azure et a publié plusieurs applications. Votre équipe réseau vous a informé qu'il y a beaucoup de trafic provenant d'un sous-réseau spécifique. Vous pensez que l'une des applications les plus couramment utilisées peut être à blâmer. Vous devez vérifier quelles applications sont les plus utilisées et d'où provient le trafic. À partir de quelle lame du portail Azure devez-vous commencer votre recherche ?</a:t>
            </a:r>
          </a:p>
          <a:p>
            <a:pPr marL="228600" indent="-228600">
              <a:buFont typeface="+mj-lt"/>
              <a:buAutoNum type="alphaUcPeriod"/>
            </a:pPr>
            <a:r>
              <a:rPr lang="fr-FR" dirty="0"/>
              <a:t>Azure Active Directory</a:t>
            </a:r>
          </a:p>
          <a:p>
            <a:pPr marL="228600" indent="-228600">
              <a:buFont typeface="+mj-lt"/>
              <a:buAutoNum type="alphaUcPeriod"/>
            </a:pPr>
            <a:r>
              <a:rPr lang="fr-FR" dirty="0"/>
              <a:t>Utilisateurs et groupes</a:t>
            </a:r>
          </a:p>
          <a:p>
            <a:pPr marL="228600" indent="-228600">
              <a:buFont typeface="+mj-lt"/>
              <a:buAutoNum type="alphaUcPeriod"/>
            </a:pPr>
            <a:r>
              <a:rPr lang="fr-FR" dirty="0"/>
              <a:t>Applications d'entreprise</a:t>
            </a:r>
          </a:p>
          <a:p>
            <a:pPr marL="228600" indent="-228600">
              <a:buFont typeface="+mj-lt"/>
              <a:buAutoNum type="alphaUcPeriod"/>
            </a:pPr>
            <a:r>
              <a:rPr lang="fr-FR" dirty="0"/>
              <a:t>Services d'applications</a:t>
            </a:r>
          </a:p>
          <a:p>
            <a:r>
              <a:rPr lang="fr-FR" b="1" dirty="0"/>
              <a:t>31. Votre réseau contient un domaine Active Directory Domain Services (AD DS) nommé contoso.com et un domaine Azure Active Directory (Azure AD) nommé contoso.onmicrosoft.com. Vous utilisez des stratégies de contrôle d'accès basées sur les rôles (RBAC) pour vérifier qui a des droits dans l'abonnement Azure. Vous êtes un administrateur global et avez le rôle intégré « propriétaire ». Un membre de votre équipe nommé Mary doit être autorisé à créer et à gérer tous les objets de l'abonnement, mais ne doit pas être en mesure d'ajouter ou de supprimer des attributions de rôle. Vous devez donner à Mary uniquement les droits dont elle a besoin. Cela doit être accompli avec le moins d'efforts administratifs. Que devez-vous faire ?</a:t>
            </a:r>
          </a:p>
          <a:p>
            <a:pPr marL="228600" indent="-228600">
              <a:buFont typeface="+mj-lt"/>
              <a:buAutoNum type="alphaUcPeriod"/>
            </a:pPr>
            <a:r>
              <a:rPr lang="fr-FR" dirty="0"/>
              <a:t>Ajouter Mary au rôle de propriétaire</a:t>
            </a:r>
          </a:p>
          <a:p>
            <a:pPr marL="228600" indent="-228600">
              <a:buFont typeface="+mj-lt"/>
              <a:buAutoNum type="alphaUcPeriod"/>
            </a:pPr>
            <a:r>
              <a:rPr lang="fr-FR" dirty="0"/>
              <a:t>Créer un rôle RBAC personnalisé pour Mary</a:t>
            </a:r>
          </a:p>
          <a:p>
            <a:pPr marL="228600" indent="-228600">
              <a:buFont typeface="+mj-lt"/>
              <a:buAutoNum type="alphaUcPeriod"/>
            </a:pPr>
            <a:r>
              <a:rPr lang="fr-FR" dirty="0"/>
              <a:t>Ajouter Mary au rôle Contributeur</a:t>
            </a:r>
          </a:p>
          <a:p>
            <a:pPr marL="228600" indent="-228600">
              <a:buFont typeface="+mj-lt"/>
              <a:buAutoNum type="alphaUcPeriod"/>
            </a:pPr>
            <a:r>
              <a:rPr lang="fr-FR" dirty="0"/>
              <a:t>Ajouter Mary au rôle de lecteur</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630694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32. Vous êtes l'administrateur de l'abonnement Azure de votre entreprise et le locataire Azure Active Directory (Azure AD). Votre entreprise dispose d'un Active Directory sur site. Votre patron vous demande de faire des recherches, permettant aux utilisateurs de l'entreprise d'accéder aux applications SaaS (Software as a Service) de la ligne d'activité (LOB) en utilisant les règles d'accès conditionnel. Vous devez vous assurer que votre locataire remplit les conditions préalables pour l'accès conditionnel aux applications SaaS. Quel est le niveau d'abonnement Azure le plus bas requis pour activer l'accès conditionnel aux applications SaaS ?</a:t>
            </a:r>
          </a:p>
          <a:p>
            <a:pPr marL="228600" indent="-228600">
              <a:buFont typeface="+mj-lt"/>
              <a:buAutoNum type="alphaUcPeriod"/>
            </a:pPr>
            <a:r>
              <a:rPr lang="fr-FR" dirty="0"/>
              <a:t>Abonnement Azure gratuit</a:t>
            </a:r>
          </a:p>
          <a:p>
            <a:pPr marL="228600" indent="-228600">
              <a:buFont typeface="+mj-lt"/>
              <a:buAutoNum type="alphaUcPeriod"/>
            </a:pPr>
            <a:r>
              <a:rPr lang="fr-FR" dirty="0"/>
              <a:t>Abonnement Azure Premium</a:t>
            </a:r>
          </a:p>
          <a:p>
            <a:pPr marL="228600" indent="-228600">
              <a:buFont typeface="+mj-lt"/>
              <a:buAutoNum type="alphaUcPeriod"/>
            </a:pPr>
            <a:r>
              <a:rPr lang="fr-FR" dirty="0"/>
              <a:t>Licences O365 payantes</a:t>
            </a:r>
          </a:p>
          <a:p>
            <a:pPr marL="228600" indent="-228600">
              <a:buFont typeface="+mj-lt"/>
              <a:buAutoNum type="alphaUcPeriod"/>
            </a:pPr>
            <a:r>
              <a:rPr lang="fr-FR" dirty="0"/>
              <a:t>Abonnement Azure Basic</a:t>
            </a:r>
          </a:p>
          <a:p>
            <a:endParaRPr lang="fr-FR" dirty="0"/>
          </a:p>
          <a:p>
            <a:r>
              <a:rPr lang="fr-FR" b="1" dirty="0"/>
              <a:t>33. Votre entreprise a un abonnement Azure. Vous créez 5 groupes de ressources dans l'abonnement : RG1, RG2, RG3, RG4 et RG5. Vous souhaitez donner à un partenaire nommé John le droit de gérer entièrement toutes les ressources de RG3. Le Live ID de John est john@outlook.com. John ne doit pas être en mesure de gérer les ressources d'un autre groupe de ressources. Que devrez-vous faire?</a:t>
            </a:r>
          </a:p>
          <a:p>
            <a:pPr marL="228600" indent="-228600">
              <a:buFont typeface="+mj-lt"/>
              <a:buAutoNum type="alphaUcPeriod"/>
            </a:pPr>
            <a:r>
              <a:rPr lang="fr-FR" dirty="0"/>
              <a:t>Connectez-vous au portail Azure, accédez à RG3 et ajoutez le Live ID de John en tant que propriétaire.</a:t>
            </a:r>
          </a:p>
          <a:p>
            <a:pPr marL="228600" indent="-228600">
              <a:buFont typeface="+mj-lt"/>
              <a:buAutoNum type="alphaUcPeriod"/>
            </a:pPr>
            <a:r>
              <a:rPr lang="fr-FR" dirty="0"/>
              <a:t>Ajoutez John à votre Azure Active Directory. Cliquez sur l'abonnement et ajoutez la connexion Azure de John en tant que propriétaire.</a:t>
            </a:r>
          </a:p>
          <a:p>
            <a:pPr marL="228600" indent="-228600">
              <a:buFont typeface="+mj-lt"/>
              <a:buAutoNum type="alphaUcPeriod"/>
            </a:pPr>
            <a:r>
              <a:rPr lang="fr-FR" dirty="0"/>
              <a:t>Connectez-vous au portail Azure, cliquez sur Abonnement et ajoutez l'identifiant Live de John en tant que propriétaire.</a:t>
            </a:r>
          </a:p>
          <a:p>
            <a:pPr marL="228600" indent="-228600">
              <a:buFont typeface="+mj-lt"/>
              <a:buAutoNum type="alphaUcPeriod"/>
            </a:pPr>
            <a:r>
              <a:rPr lang="fr-FR" dirty="0"/>
              <a:t>Ajoutez John à votre Azure Active Directory. Accédez à RG3 et ajoutez la connexion Azure de John en tant que propriétaire.</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054939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1. D </a:t>
            </a:r>
          </a:p>
          <a:p>
            <a:r>
              <a:rPr lang="fr-FR" dirty="0"/>
              <a:t>2. D</a:t>
            </a:r>
          </a:p>
          <a:p>
            <a:r>
              <a:rPr lang="fr-FR" dirty="0"/>
              <a:t>3. B</a:t>
            </a:r>
          </a:p>
          <a:p>
            <a:r>
              <a:rPr lang="fr-FR" dirty="0"/>
              <a:t>4. C</a:t>
            </a:r>
          </a:p>
          <a:p>
            <a:r>
              <a:rPr lang="fr-FR" dirty="0"/>
              <a:t>5. D</a:t>
            </a:r>
          </a:p>
          <a:p>
            <a:r>
              <a:rPr lang="fr-FR" dirty="0"/>
              <a:t>6. D</a:t>
            </a:r>
          </a:p>
          <a:p>
            <a:r>
              <a:rPr lang="fr-FR" dirty="0"/>
              <a:t>7. A</a:t>
            </a:r>
          </a:p>
          <a:p>
            <a:r>
              <a:rPr lang="fr-FR" dirty="0"/>
              <a:t>8. B</a:t>
            </a:r>
          </a:p>
          <a:p>
            <a:r>
              <a:rPr lang="fr-FR" dirty="0"/>
              <a:t>9. A</a:t>
            </a:r>
          </a:p>
          <a:p>
            <a:r>
              <a:rPr lang="fr-FR" dirty="0"/>
              <a:t>10. C</a:t>
            </a:r>
          </a:p>
          <a:p>
            <a:r>
              <a:rPr lang="fr-FR" dirty="0"/>
              <a:t>11. D</a:t>
            </a:r>
          </a:p>
          <a:p>
            <a:r>
              <a:rPr lang="fr-FR" dirty="0"/>
              <a:t>12. D</a:t>
            </a:r>
          </a:p>
          <a:p>
            <a:r>
              <a:rPr lang="fr-FR" dirty="0"/>
              <a:t>13. C</a:t>
            </a:r>
          </a:p>
          <a:p>
            <a:r>
              <a:rPr lang="fr-FR" dirty="0"/>
              <a:t>14. B</a:t>
            </a:r>
          </a:p>
          <a:p>
            <a:r>
              <a:rPr lang="fr-FR" dirty="0"/>
              <a:t>15. A</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95788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16. D</a:t>
            </a:r>
          </a:p>
          <a:p>
            <a:r>
              <a:rPr lang="fr-FR" dirty="0"/>
              <a:t>17. A</a:t>
            </a:r>
          </a:p>
          <a:p>
            <a:r>
              <a:rPr lang="fr-FR" dirty="0"/>
              <a:t>18. A</a:t>
            </a:r>
          </a:p>
          <a:p>
            <a:r>
              <a:rPr lang="fr-FR" dirty="0"/>
              <a:t>19. D</a:t>
            </a:r>
          </a:p>
          <a:p>
            <a:r>
              <a:rPr lang="fr-FR" dirty="0"/>
              <a:t>20. A</a:t>
            </a:r>
          </a:p>
          <a:p>
            <a:r>
              <a:rPr lang="fr-FR" dirty="0"/>
              <a:t>21. A</a:t>
            </a:r>
          </a:p>
          <a:p>
            <a:r>
              <a:rPr lang="fr-FR" dirty="0"/>
              <a:t>22. A</a:t>
            </a:r>
          </a:p>
          <a:p>
            <a:r>
              <a:rPr lang="fr-FR" dirty="0"/>
              <a:t>23. A</a:t>
            </a:r>
          </a:p>
          <a:p>
            <a:r>
              <a:rPr lang="fr-FR" dirty="0"/>
              <a:t>24. D</a:t>
            </a:r>
          </a:p>
          <a:p>
            <a:r>
              <a:rPr lang="fr-FR" dirty="0"/>
              <a:t>25. A</a:t>
            </a:r>
          </a:p>
          <a:p>
            <a:r>
              <a:rPr lang="fr-FR" dirty="0"/>
              <a:t>26. A</a:t>
            </a:r>
          </a:p>
          <a:p>
            <a:r>
              <a:rPr lang="fr-FR" dirty="0"/>
              <a:t>27. B</a:t>
            </a:r>
          </a:p>
          <a:p>
            <a:r>
              <a:rPr lang="fr-FR" dirty="0"/>
              <a:t>28. D</a:t>
            </a:r>
          </a:p>
          <a:p>
            <a:r>
              <a:rPr lang="fr-FR" dirty="0"/>
              <a:t>29. C</a:t>
            </a:r>
          </a:p>
          <a:p>
            <a:r>
              <a:rPr lang="fr-FR" dirty="0"/>
              <a:t>30. C</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05666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sur le système d’identité et d’authentification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31. B</a:t>
            </a:r>
          </a:p>
          <a:p>
            <a:r>
              <a:rPr lang="fr-FR" dirty="0"/>
              <a:t>32. D</a:t>
            </a:r>
          </a:p>
          <a:p>
            <a:r>
              <a:rPr lang="fr-FR" dirty="0"/>
              <a:t>33. D</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239981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a:t>Implémenter les mécanismes de sécurité des VM</a:t>
            </a:r>
          </a:p>
          <a:p>
            <a:endParaRPr lang="fr-FR" dirty="0"/>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Déployer les règles de renforcement de la sécurité des VM sur le Cloud</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6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Appréhender les mécanismes de sécurité des VM</a:t>
            </a:r>
          </a:p>
        </p:txBody>
      </p:sp>
    </p:spTree>
    <p:extLst>
      <p:ext uri="{BB962C8B-B14F-4D97-AF65-F5344CB8AC3E}">
        <p14:creationId xmlns:p14="http://schemas.microsoft.com/office/powerpoint/2010/main" val="139135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FCDAE53-1077-46A8-A4EA-0BFE0E966143}"/>
              </a:ext>
            </a:extLst>
          </p:cNvPr>
          <p:cNvSpPr>
            <a:spLocks noGrp="1"/>
          </p:cNvSpPr>
          <p:nvPr>
            <p:ph type="body" sz="quarter" idx="13"/>
          </p:nvPr>
        </p:nvSpPr>
        <p:spPr/>
        <p:txBody>
          <a:bodyPr/>
          <a:lstStyle/>
          <a:p>
            <a:r>
              <a:rPr lang="fr-FR" dirty="0"/>
              <a:t>SE PRÉPARER POUR LA SÉCURITÉ DANS LE CLOUD</a:t>
            </a:r>
          </a:p>
          <a:p>
            <a:endParaRPr lang="fr-FR" sz="1600" dirty="0">
              <a:solidFill>
                <a:srgbClr val="565656"/>
              </a:solidFill>
            </a:endParaRPr>
          </a:p>
        </p:txBody>
      </p:sp>
      <p:sp>
        <p:nvSpPr>
          <p:cNvPr id="9" name="Espace réservé du texte 8">
            <a:extLst>
              <a:ext uri="{FF2B5EF4-FFF2-40B4-BE49-F238E27FC236}">
                <a16:creationId xmlns:a16="http://schemas.microsoft.com/office/drawing/2014/main" id="{15BCDFAB-DC77-470B-9672-0933EF95A2ED}"/>
              </a:ext>
            </a:extLst>
          </p:cNvPr>
          <p:cNvSpPr>
            <a:spLocks noGrp="1"/>
          </p:cNvSpPr>
          <p:nvPr>
            <p:ph type="body" sz="quarter" idx="14"/>
          </p:nvPr>
        </p:nvSpPr>
        <p:spPr/>
        <p:txBody>
          <a:bodyPr/>
          <a:lstStyle/>
          <a:p>
            <a:pPr marL="144000" indent="-144000"/>
            <a:r>
              <a:rPr lang="fr-FR" dirty="0"/>
              <a:t>Connaitre les enjeux de sécurité Cloud</a:t>
            </a:r>
          </a:p>
          <a:p>
            <a:pPr marL="144000" indent="-144000"/>
            <a:r>
              <a:rPr lang="fr-FR" dirty="0"/>
              <a:t>Découvrir des aspects de sécurité Cloud</a:t>
            </a:r>
          </a:p>
        </p:txBody>
      </p:sp>
      <p:sp>
        <p:nvSpPr>
          <p:cNvPr id="2" name="Espace réservé du texte 1">
            <a:extLst>
              <a:ext uri="{FF2B5EF4-FFF2-40B4-BE49-F238E27FC236}">
                <a16:creationId xmlns:a16="http://schemas.microsoft.com/office/drawing/2014/main" id="{985A8F0C-2449-4FD6-8BD6-8513596B58A7}"/>
              </a:ext>
            </a:extLst>
          </p:cNvPr>
          <p:cNvSpPr>
            <a:spLocks noGrp="1"/>
          </p:cNvSpPr>
          <p:nvPr>
            <p:ph type="body" sz="quarter" idx="10"/>
          </p:nvPr>
        </p:nvSpPr>
        <p:spPr/>
        <p:txBody>
          <a:bodyPr/>
          <a:lstStyle/>
          <a:p>
            <a:r>
              <a:rPr lang="fr-FR" dirty="0"/>
              <a:t>8,5 heures</a:t>
            </a:r>
          </a:p>
        </p:txBody>
      </p:sp>
    </p:spTree>
    <p:extLst>
      <p:ext uri="{BB962C8B-B14F-4D97-AF65-F5344CB8AC3E}">
        <p14:creationId xmlns:p14="http://schemas.microsoft.com/office/powerpoint/2010/main" val="3863991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Connaissances solides du fonctionnement des VM au niveau du Cloud</a:t>
            </a:r>
          </a:p>
          <a:p>
            <a:r>
              <a:rPr lang="fr-FR" dirty="0"/>
              <a:t>Maîtrise des aspects sécurité des VM</a:t>
            </a:r>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Travailler en groupe et partager l’information avec les collègues</a:t>
            </a:r>
          </a:p>
          <a:p>
            <a:r>
              <a:rPr lang="fr-FR" dirty="0"/>
              <a:t>Avoir des connaissances avancées sur l'utilisation du Cloud Azure volet machine virtuelle</a:t>
            </a:r>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a:xfrm>
            <a:off x="6531428" y="5708000"/>
            <a:ext cx="5474142" cy="1150000"/>
          </a:xfrm>
        </p:spPr>
        <p:txBody>
          <a:bodyPr/>
          <a:lstStyle/>
          <a:p>
            <a:r>
              <a:rPr lang="fr-FR" dirty="0"/>
              <a:t>Répondre aux différentes questions soulevées au niveau de l’énoncé</a:t>
            </a:r>
          </a:p>
          <a:p>
            <a:r>
              <a:rPr lang="fr-FR" dirty="0"/>
              <a:t>Travail en groupe</a:t>
            </a:r>
          </a:p>
          <a:p>
            <a:r>
              <a:rPr lang="fr-FR" dirty="0"/>
              <a:t>Qualité du livrable en terme du contenu et présentation</a:t>
            </a:r>
          </a:p>
          <a:p>
            <a:r>
              <a:rPr lang="fr-FR" dirty="0"/>
              <a:t>Travaux pratiques opérationnels</a:t>
            </a:r>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a:xfrm>
            <a:off x="6531428" y="5374471"/>
            <a:ext cx="5474141" cy="313945"/>
          </a:xfrm>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
        <p:nvSpPr>
          <p:cNvPr id="3" name="Espace réservé du texte 2">
            <a:extLst>
              <a:ext uri="{FF2B5EF4-FFF2-40B4-BE49-F238E27FC236}">
                <a16:creationId xmlns:a16="http://schemas.microsoft.com/office/drawing/2014/main" id="{BCB865B7-21ED-4FB3-941B-0467FD2F03EA}"/>
              </a:ext>
            </a:extLst>
          </p:cNvPr>
          <p:cNvSpPr>
            <a:spLocks noGrp="1"/>
          </p:cNvSpPr>
          <p:nvPr>
            <p:ph type="body" sz="quarter" idx="16"/>
          </p:nvPr>
        </p:nvSpPr>
        <p:spPr/>
        <p:txBody>
          <a:bodyPr/>
          <a:lstStyle/>
          <a:p>
            <a:r>
              <a:rPr lang="fr-FR" dirty="0"/>
              <a:t>Des ordinateurs dotés d’une connexion internet</a:t>
            </a:r>
          </a:p>
          <a:p>
            <a:r>
              <a:rPr lang="fr-FR" dirty="0"/>
              <a:t>Disposer d’un abonnement Cloud Azure Gratuit ou Payant.</a:t>
            </a:r>
            <a:endParaRPr lang="fr-CA" dirty="0"/>
          </a:p>
        </p:txBody>
      </p:sp>
    </p:spTree>
    <p:extLst>
      <p:ext uri="{BB962C8B-B14F-4D97-AF65-F5344CB8AC3E}">
        <p14:creationId xmlns:p14="http://schemas.microsoft.com/office/powerpoint/2010/main" val="236966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Une entreprise souhaite procéder au déploiement d’une solution répartie composée de plusieurs machines virtuelles au niveau du Cloud Azure. Vu le secteur d’activité critique de l’entreprise, la solution ainsi que les machines virtuelles doivent être disponibles et opérationnelles 24h/24h 7J/7J avec un niveau de sécurité élevé.</a:t>
            </a:r>
          </a:p>
          <a:p>
            <a:r>
              <a:rPr lang="fr-FR" b="1" u="sng" dirty="0"/>
              <a:t>Tâche 1 : </a:t>
            </a:r>
            <a:r>
              <a:rPr lang="fr-FR" dirty="0"/>
              <a:t>Indiquer les mécanismes que doit déployer l’entreprise pour assurer la haute disponibilité ainsi qu’un bon fonctionnement de la solution. Fournir une définition des concepts identifiés.</a:t>
            </a:r>
          </a:p>
          <a:p>
            <a:r>
              <a:rPr lang="fr-FR" b="1" u="sng" dirty="0"/>
              <a:t>Tâche 2 :  </a:t>
            </a:r>
            <a:r>
              <a:rPr lang="fr-FR" dirty="0"/>
              <a:t>Expérimenter les concepts identifiés précédemment à travers la création de VMs Azure. En indiquant les étapes de paramétrage;</a:t>
            </a:r>
          </a:p>
          <a:p>
            <a:r>
              <a:rPr lang="fr-FR" b="1" u="sng" dirty="0"/>
              <a:t>Tâche 3 : </a:t>
            </a:r>
            <a:r>
              <a:rPr lang="fr-FR" dirty="0"/>
              <a:t>Sachant que la solution effectue l’envoi des notifications par mail en utilisant le protocole SMTP sécurisé et expose une interface Web accessible over internet via Https, indiquer et implémenter la matrice des flux (sortant et entrant) à adopter pour la VM applicative;</a:t>
            </a:r>
          </a:p>
          <a:p>
            <a:r>
              <a:rPr lang="fr-FR" b="1" u="sng" dirty="0"/>
              <a:t>Tâche 4 : </a:t>
            </a:r>
            <a:r>
              <a:rPr lang="fr-FR" dirty="0"/>
              <a:t>Indiquer les mesures de sécurité qui seront déployées pour assurer une sécurité renforcée de la VM et procéder au déploiement d’un bastion pour accès aux machines.</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565116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r>
              <a:rPr lang="fr-FR" b="1" u="sng" dirty="0"/>
              <a:t>Tâche 1 : </a:t>
            </a:r>
            <a:r>
              <a:rPr lang="fr-FR" dirty="0"/>
              <a:t>Indiquer les mécanismes que doit déployer l’entreprise pour assurer la haute disponibilité et un bon fonctionnement de la solution;</a:t>
            </a:r>
          </a:p>
          <a:p>
            <a:r>
              <a:rPr lang="fr-FR" dirty="0"/>
              <a:t>Les mécanismes à mettre en place sont : </a:t>
            </a:r>
          </a:p>
          <a:p>
            <a:r>
              <a:rPr lang="fr-FR" b="1" u="sng" dirty="0"/>
              <a:t>Création des VMs dans un Groupe à haute disponibilité : </a:t>
            </a:r>
            <a:r>
              <a:rPr lang="fr-FR" dirty="0"/>
              <a:t>Les groupes à haute disponibilité veillent à ce que les machines virtuelles que vous déployez sur Azure soient distribuées sur plusieurs clusters matériels isolés. Leur utilisation garantit qu’en cas de défaillance matérielle ou logicielle dans Azure, seul un sous-ensemble de vos machines virtuelles est affecté et que votre solution globale reste disponible et opérationnelle.</a:t>
            </a:r>
          </a:p>
          <a:p>
            <a:r>
              <a:rPr lang="fr-FR" b="1" u="sng" dirty="0"/>
              <a:t>Equilibrage de charge des machines virtuelles : </a:t>
            </a:r>
            <a:r>
              <a:rPr lang="fr-FR" dirty="0"/>
              <a:t>L’équilibrage de charge offre un niveau plus élevé de disponibilité en répartissant les demandes entrantes sur plusieurs machines virtuelles. </a:t>
            </a:r>
          </a:p>
          <a:p>
            <a:r>
              <a:rPr lang="fr-FR" b="1" u="sng" dirty="0"/>
              <a:t>Mise à l’échelle horizontale : </a:t>
            </a:r>
            <a:r>
              <a:rPr lang="fr-FR" dirty="0"/>
              <a:t>également appelée augmentation ou diminution de la taille des </a:t>
            </a:r>
            <a:r>
              <a:rPr lang="fr-FR" dirty="0" err="1"/>
              <a:t>instances,elle</a:t>
            </a:r>
            <a:r>
              <a:rPr lang="fr-FR" dirty="0"/>
              <a:t> consiste à ajouter ou supprimer des instances d’une ressource. Pendant que de nouvelles ressources sont approvisionnées, l’application continue à s’exécuter sans interruption. Une fois le processus d’approvisionnement terminé, la solution est déployée sur ces ressources supplémentaires. Si la demande diminue, les ressources supplémentaires peuvent être correctement arrêtées et libérées.</a:t>
            </a:r>
            <a:endParaRPr lang="fr-FR" b="1" u="sng"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487517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2 :  </a:t>
            </a:r>
            <a:r>
              <a:rPr lang="fr-FR" dirty="0"/>
              <a:t>Expérimenter les concepts identifiés précédemment à travers la création de VM Azure. En indiquant les étapes de paramétrage;</a:t>
            </a:r>
          </a:p>
          <a:p>
            <a:pPr marL="171450" indent="-171450">
              <a:buFont typeface="Wingdings" panose="05000000000000000000" pitchFamily="2" charset="2"/>
              <a:buChar char="q"/>
            </a:pPr>
            <a:r>
              <a:rPr lang="fr-FR" b="1" u="sng" dirty="0">
                <a:solidFill>
                  <a:srgbClr val="FF7800"/>
                </a:solidFill>
              </a:rPr>
              <a:t>Création des VMs dans un Groupe à haute disponibilité :</a:t>
            </a:r>
          </a:p>
          <a:p>
            <a:r>
              <a:rPr lang="fr-FR" dirty="0"/>
              <a:t>Dans ce TP, nous allons procédé à :</a:t>
            </a:r>
          </a:p>
          <a:p>
            <a:pPr marL="685800" lvl="1" indent="-228600">
              <a:buFont typeface="+mj-lt"/>
              <a:buAutoNum type="arabicPeriod"/>
            </a:pPr>
            <a:r>
              <a:rPr lang="fr-FR" dirty="0"/>
              <a:t>Créer un groupe à haute disponibilité</a:t>
            </a:r>
          </a:p>
          <a:p>
            <a:pPr marL="685800" lvl="1" indent="-228600">
              <a:buFont typeface="+mj-lt"/>
              <a:buAutoNum type="arabicPeriod"/>
            </a:pPr>
            <a:r>
              <a:rPr lang="fr-FR" dirty="0"/>
              <a:t>Créer une machine virtuelle dans un groupe à haute disponibilité</a:t>
            </a:r>
          </a:p>
          <a:p>
            <a:pPr marL="685800" lvl="1" indent="-228600">
              <a:buFont typeface="+mj-lt"/>
              <a:buAutoNum type="arabicPeriod"/>
            </a:pPr>
            <a:r>
              <a:rPr lang="fr-FR" dirty="0"/>
              <a:t>Vérifier l’affectation des machines virtuelles</a:t>
            </a:r>
          </a:p>
          <a:p>
            <a:endParaRPr lang="fr-FR" dirty="0"/>
          </a:p>
          <a:p>
            <a:pPr marL="228600" indent="-228600">
              <a:buFont typeface="+mj-lt"/>
              <a:buAutoNum type="arabicPeriod"/>
            </a:pPr>
            <a:r>
              <a:rPr lang="fr-FR" b="1" dirty="0"/>
              <a:t>Créer un groupe à haute disponibilité</a:t>
            </a:r>
          </a:p>
          <a:p>
            <a:r>
              <a:rPr lang="fr-FR" dirty="0"/>
              <a:t>Le matériel situé à un emplacement est divisé en plusieurs domaines de mise à jour et d’erreur. </a:t>
            </a:r>
          </a:p>
          <a:p>
            <a:r>
              <a:rPr lang="fr-FR" dirty="0"/>
              <a:t>Un </a:t>
            </a:r>
            <a:r>
              <a:rPr lang="fr-FR" b="1" dirty="0"/>
              <a:t>domaine de mise à jour</a:t>
            </a:r>
            <a:r>
              <a:rPr lang="fr-FR" dirty="0"/>
              <a:t> est un groupe de machines virtuelles et d’équipements physiques </a:t>
            </a:r>
          </a:p>
          <a:p>
            <a:r>
              <a:rPr lang="fr-FR" dirty="0"/>
              <a:t>sous-jacents pouvant être redémarrés en même temps. </a:t>
            </a:r>
          </a:p>
          <a:p>
            <a:r>
              <a:rPr lang="fr-FR" dirty="0"/>
              <a:t>Les machines virtuelles d’un même </a:t>
            </a:r>
            <a:r>
              <a:rPr lang="fr-FR" b="1" dirty="0"/>
              <a:t>domaine d’erreur</a:t>
            </a:r>
            <a:r>
              <a:rPr lang="fr-FR" dirty="0"/>
              <a:t> partagent un espace de stockage commun </a:t>
            </a:r>
          </a:p>
          <a:p>
            <a:r>
              <a:rPr lang="fr-FR" dirty="0"/>
              <a:t>ainsi qu’une source d’alimentation et un commutateur réseau.</a:t>
            </a:r>
          </a:p>
          <a:p>
            <a:r>
              <a:rPr lang="fr-FR" dirty="0"/>
              <a:t>Choisir dans la zone de recherche « </a:t>
            </a:r>
            <a:r>
              <a:rPr lang="fr-FR" b="1" dirty="0"/>
              <a:t>Zone de disponibilité » </a:t>
            </a:r>
            <a:r>
              <a:rPr lang="fr-FR" dirty="0"/>
              <a:t>puis choisir le « </a:t>
            </a:r>
            <a:r>
              <a:rPr lang="fr-FR" b="1" dirty="0"/>
              <a:t>nom du ressource Groupe » </a:t>
            </a:r>
          </a:p>
          <a:p>
            <a:r>
              <a:rPr lang="fr-FR" b="1" dirty="0"/>
              <a:t>(créer un nouveau si besoin), </a:t>
            </a:r>
            <a:r>
              <a:rPr lang="fr-FR" dirty="0"/>
              <a:t>fournir</a:t>
            </a:r>
            <a:r>
              <a:rPr lang="fr-FR" b="1" dirty="0"/>
              <a:t> le nom de la zone de disponibilité </a:t>
            </a:r>
            <a:r>
              <a:rPr lang="fr-FR" dirty="0"/>
              <a:t>et la </a:t>
            </a:r>
            <a:r>
              <a:rPr lang="fr-FR" b="1" dirty="0"/>
              <a:t>région.</a:t>
            </a:r>
          </a:p>
          <a:p>
            <a:r>
              <a:rPr lang="fr-FR" dirty="0"/>
              <a:t>Renseigner la valeur </a:t>
            </a:r>
            <a:r>
              <a:rPr lang="fr-FR" b="1" dirty="0"/>
              <a:t>1</a:t>
            </a:r>
            <a:r>
              <a:rPr lang="fr-FR" dirty="0"/>
              <a:t> pour </a:t>
            </a:r>
            <a:r>
              <a:rPr lang="fr-FR" b="1" dirty="0"/>
              <a:t>Domaine d’erreur </a:t>
            </a:r>
            <a:r>
              <a:rPr lang="fr-FR" dirty="0"/>
              <a:t>et </a:t>
            </a:r>
            <a:r>
              <a:rPr lang="fr-FR" b="1" dirty="0"/>
              <a:t>Domaine de Mise à jour </a:t>
            </a:r>
            <a:r>
              <a:rPr lang="fr-FR" dirty="0"/>
              <a:t>puis </a:t>
            </a:r>
            <a:r>
              <a:rPr lang="fr-FR" b="1" dirty="0"/>
              <a:t>valider la création</a:t>
            </a:r>
            <a:r>
              <a:rPr lang="fr-FR" dirty="0"/>
              <a:t>.</a:t>
            </a:r>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4C841C66-4FED-44A7-B7ED-853F2AB6A3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0683" y="2218221"/>
            <a:ext cx="3873470" cy="4352907"/>
          </a:xfrm>
          <a:prstGeom prst="rect">
            <a:avLst/>
          </a:prstGeom>
        </p:spPr>
      </p:pic>
    </p:spTree>
    <p:extLst>
      <p:ext uri="{BB962C8B-B14F-4D97-AF65-F5344CB8AC3E}">
        <p14:creationId xmlns:p14="http://schemas.microsoft.com/office/powerpoint/2010/main" val="3636113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buFont typeface="+mj-lt"/>
              <a:buAutoNum type="arabicPeriod" startAt="2"/>
            </a:pPr>
            <a:r>
              <a:rPr lang="fr-FR" b="1" dirty="0"/>
              <a:t>Créer une machine virtuelle dans un groupe à haute disponibilité</a:t>
            </a:r>
          </a:p>
          <a:p>
            <a:pPr marL="171450" indent="-171450">
              <a:buFontTx/>
              <a:buChar char="-"/>
            </a:pPr>
            <a:r>
              <a:rPr lang="fr-FR" dirty="0"/>
              <a:t>Choisir dans le menu vertical du portail Azure l’onglet </a:t>
            </a:r>
            <a:r>
              <a:rPr lang="fr-FR" b="1" dirty="0"/>
              <a:t>Machines virtuelles</a:t>
            </a:r>
          </a:p>
          <a:p>
            <a:pPr marL="171450" indent="-171450">
              <a:buFontTx/>
              <a:buChar char="-"/>
            </a:pPr>
            <a:r>
              <a:rPr lang="fr-FR" dirty="0"/>
              <a:t>Renseigner les informations obligatoires en choisissant le même ressource </a:t>
            </a:r>
          </a:p>
          <a:p>
            <a:r>
              <a:rPr lang="fr-FR" dirty="0"/>
              <a:t>group et zone utilisés précédemment pour la zone de disponibilité et </a:t>
            </a:r>
          </a:p>
          <a:p>
            <a:r>
              <a:rPr lang="fr-FR" dirty="0"/>
              <a:t>choisir par la suite la zone de disponibilité créée dans l’étape 1.</a:t>
            </a:r>
          </a:p>
          <a:p>
            <a:endParaRPr lang="fr-FR" dirty="0"/>
          </a:p>
          <a:p>
            <a:r>
              <a:rPr lang="fr-FR" dirty="0"/>
              <a:t>- Créer une deuxième machine en répétant la même démarche.</a:t>
            </a:r>
          </a:p>
          <a:p>
            <a:endParaRPr lang="fr-FR" dirty="0">
              <a:cs typeface="+mn-cs"/>
            </a:endParaRPr>
          </a:p>
          <a:p>
            <a:pPr marL="228600" indent="-228600">
              <a:buFont typeface="+mj-lt"/>
              <a:buAutoNum type="arabicPeriod" startAt="3"/>
            </a:pPr>
            <a:r>
              <a:rPr lang="fr-FR" b="1" dirty="0"/>
              <a:t>Vérifier l’affectation des machines virtuelles</a:t>
            </a:r>
          </a:p>
          <a:p>
            <a:r>
              <a:rPr lang="fr-FR" dirty="0"/>
              <a:t>Choisir dans la zone de recherche « </a:t>
            </a:r>
            <a:r>
              <a:rPr lang="fr-FR" b="1" dirty="0"/>
              <a:t>Zone de disponibilité » </a:t>
            </a:r>
            <a:r>
              <a:rPr lang="fr-FR" dirty="0"/>
              <a:t>puis sélectionner</a:t>
            </a:r>
          </a:p>
          <a:p>
            <a:r>
              <a:rPr lang="fr-FR" dirty="0"/>
              <a:t>la zone de disponibilité créée. (Deux machines doivent apparaître )</a:t>
            </a:r>
          </a:p>
          <a:p>
            <a:endParaRPr lang="fr-FR" dirty="0"/>
          </a:p>
          <a:p>
            <a:endParaRPr lang="fr-FR" dirty="0"/>
          </a:p>
        </p:txBody>
      </p:sp>
      <p:pic>
        <p:nvPicPr>
          <p:cNvPr id="6" name="Image 5">
            <a:extLst>
              <a:ext uri="{FF2B5EF4-FFF2-40B4-BE49-F238E27FC236}">
                <a16:creationId xmlns:a16="http://schemas.microsoft.com/office/drawing/2014/main" id="{DCFFBF91-D21E-4EC6-B4C7-88F234685F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6957" y="1936375"/>
            <a:ext cx="5779620" cy="4072983"/>
          </a:xfrm>
          <a:prstGeom prst="rect">
            <a:avLst/>
          </a:prstGeom>
        </p:spPr>
      </p:pic>
      <p:pic>
        <p:nvPicPr>
          <p:cNvPr id="7" name="Image 6">
            <a:extLst>
              <a:ext uri="{FF2B5EF4-FFF2-40B4-BE49-F238E27FC236}">
                <a16:creationId xmlns:a16="http://schemas.microsoft.com/office/drawing/2014/main" id="{3D400166-5C1D-463A-A441-69B450813A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999" y="5105223"/>
            <a:ext cx="4743180" cy="1352727"/>
          </a:xfrm>
          <a:prstGeom prst="rect">
            <a:avLst/>
          </a:prstGeom>
        </p:spPr>
      </p:pic>
    </p:spTree>
    <p:extLst>
      <p:ext uri="{BB962C8B-B14F-4D97-AF65-F5344CB8AC3E}">
        <p14:creationId xmlns:p14="http://schemas.microsoft.com/office/powerpoint/2010/main" val="134217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746576" cy="4514894"/>
          </a:xfrm>
        </p:spPr>
        <p:txBody>
          <a:bodyPr/>
          <a:lstStyle/>
          <a:p>
            <a:pPr marL="171450" indent="-171450">
              <a:buFont typeface="Wingdings" panose="05000000000000000000" pitchFamily="2" charset="2"/>
              <a:buChar char="q"/>
            </a:pPr>
            <a:r>
              <a:rPr lang="fr-FR" b="1" u="sng" dirty="0">
                <a:solidFill>
                  <a:srgbClr val="FF7800"/>
                </a:solidFill>
              </a:rPr>
              <a:t>Mise à l’échelle horizontale :</a:t>
            </a:r>
            <a:endParaRPr lang="fr-FR" dirty="0"/>
          </a:p>
          <a:p>
            <a:r>
              <a:rPr lang="fr-FR" dirty="0"/>
              <a:t>Choisir l’une des VMs précédemment créées puis dans le menu horizontal </a:t>
            </a:r>
          </a:p>
          <a:p>
            <a:r>
              <a:rPr lang="fr-FR" dirty="0"/>
              <a:t>sélectionnez «  Mise à l’échelle  », puis sélectionnez le bouton pour effectuer </a:t>
            </a:r>
          </a:p>
          <a:p>
            <a:r>
              <a:rPr lang="fr-FR" dirty="0"/>
              <a:t>une </a:t>
            </a:r>
            <a:r>
              <a:rPr lang="fr-FR" b="1" dirty="0"/>
              <a:t>Mise à l’échelle automatique personnalisée.</a:t>
            </a:r>
          </a:p>
          <a:p>
            <a:endParaRPr lang="fr-FR" b="1" dirty="0"/>
          </a:p>
          <a:p>
            <a:r>
              <a:rPr lang="fr-FR" dirty="0"/>
              <a:t>Sélectionnez l’option pour </a:t>
            </a:r>
            <a:r>
              <a:rPr lang="fr-FR" b="1" dirty="0"/>
              <a:t>Ajouter une règle</a:t>
            </a:r>
            <a:r>
              <a:rPr lang="fr-FR" dirty="0"/>
              <a: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Chaque groupe devra argumenter le choix des limites implémentées pour la mise à l’échelle automatique des instances.</a:t>
            </a:r>
          </a:p>
          <a:p>
            <a:r>
              <a:rPr lang="fr-FR" dirty="0"/>
              <a:t> </a:t>
            </a:r>
          </a:p>
        </p:txBody>
      </p:sp>
      <p:pic>
        <p:nvPicPr>
          <p:cNvPr id="2050" name="Picture 2" descr="Activer la mise à l’échelle automatique dans le portail Azure">
            <a:extLst>
              <a:ext uri="{FF2B5EF4-FFF2-40B4-BE49-F238E27FC236}">
                <a16:creationId xmlns:a16="http://schemas.microsoft.com/office/drawing/2014/main" id="{AFB32B86-043B-4C77-96F8-B0115729D8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3576" y="1776516"/>
            <a:ext cx="5072066" cy="28398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jouter une règle de mise à l’échelle automatique dans le portail Azure">
            <a:extLst>
              <a:ext uri="{FF2B5EF4-FFF2-40B4-BE49-F238E27FC236}">
                <a16:creationId xmlns:a16="http://schemas.microsoft.com/office/drawing/2014/main" id="{C29C0CE8-F343-490B-BA74-95414B8513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000" y="3684495"/>
            <a:ext cx="4654956" cy="209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10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3 : </a:t>
            </a:r>
            <a:r>
              <a:rPr lang="fr-FR" dirty="0"/>
              <a:t>Sachant que la solution effectue l’envoi des notifications par mail en utilisant le protocole SMTP sécurisé et expose une interface Web accessible over internet via Https. Indiquer et implémenter la matrice des flux (sortant et entrant) à adopter pour la VM applicative;</a:t>
            </a:r>
          </a:p>
          <a:p>
            <a:r>
              <a:rPr lang="fr-FR" dirty="0"/>
              <a:t>Flux entrant :</a:t>
            </a:r>
          </a:p>
          <a:p>
            <a:endParaRPr lang="fr-FR" dirty="0"/>
          </a:p>
          <a:p>
            <a:endParaRPr lang="fr-FR" dirty="0"/>
          </a:p>
          <a:p>
            <a:endParaRPr lang="fr-FR" dirty="0"/>
          </a:p>
          <a:p>
            <a:endParaRPr lang="fr-FR" dirty="0"/>
          </a:p>
          <a:p>
            <a:endParaRPr lang="fr-FR" dirty="0"/>
          </a:p>
          <a:p>
            <a:endParaRPr lang="fr-FR" dirty="0"/>
          </a:p>
          <a:p>
            <a:r>
              <a:rPr lang="fr-FR" dirty="0"/>
              <a:t>Flux sortant :</a:t>
            </a:r>
          </a:p>
          <a:p>
            <a:endParaRPr lang="fr-FR" dirty="0"/>
          </a:p>
          <a:p>
            <a:endParaRPr lang="fr-FR" dirty="0"/>
          </a:p>
          <a:p>
            <a:endParaRPr lang="fr-FR" dirty="0"/>
          </a:p>
        </p:txBody>
      </p:sp>
      <p:pic>
        <p:nvPicPr>
          <p:cNvPr id="6" name="Image 5">
            <a:extLst>
              <a:ext uri="{FF2B5EF4-FFF2-40B4-BE49-F238E27FC236}">
                <a16:creationId xmlns:a16="http://schemas.microsoft.com/office/drawing/2014/main" id="{02A13018-C7F2-4FAF-B416-D3EA317ED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2420295"/>
            <a:ext cx="7620000" cy="1993274"/>
          </a:xfrm>
          <a:prstGeom prst="rect">
            <a:avLst/>
          </a:prstGeom>
        </p:spPr>
      </p:pic>
      <p:pic>
        <p:nvPicPr>
          <p:cNvPr id="7" name="Image 6">
            <a:extLst>
              <a:ext uri="{FF2B5EF4-FFF2-40B4-BE49-F238E27FC236}">
                <a16:creationId xmlns:a16="http://schemas.microsoft.com/office/drawing/2014/main" id="{D389457A-A941-4075-93DF-D82AE3279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4611" y="4607915"/>
            <a:ext cx="7288307" cy="1914817"/>
          </a:xfrm>
          <a:prstGeom prst="rect">
            <a:avLst/>
          </a:prstGeom>
        </p:spPr>
      </p:pic>
    </p:spTree>
    <p:extLst>
      <p:ext uri="{BB962C8B-B14F-4D97-AF65-F5344CB8AC3E}">
        <p14:creationId xmlns:p14="http://schemas.microsoft.com/office/powerpoint/2010/main" val="4233718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4 : </a:t>
            </a:r>
            <a:r>
              <a:rPr lang="fr-FR" dirty="0"/>
              <a:t>Indiquer les mesures de sécurité qui seront déployées pour assurer une sécurité renforcée de la VM et procéder au déploiement d’un bastion pour accès aux machines.</a:t>
            </a:r>
          </a:p>
          <a:p>
            <a:pPr marL="171450" indent="-171450">
              <a:buFontTx/>
              <a:buChar char="-"/>
            </a:pPr>
            <a:r>
              <a:rPr lang="fr-FR" dirty="0"/>
              <a:t>La désactivation des ports non utilisés, à savoir </a:t>
            </a:r>
            <a:r>
              <a:rPr lang="fr-FR" b="1" dirty="0"/>
              <a:t>internet, SSH et RDP et utilisation du service Bastion pour l’accès à la machine</a:t>
            </a:r>
            <a:r>
              <a:rPr lang="fr-FR" dirty="0"/>
              <a:t>.</a:t>
            </a:r>
          </a:p>
          <a:p>
            <a:r>
              <a:rPr lang="fr-FR" b="1" dirty="0"/>
              <a:t>Déployer Bastion</a:t>
            </a:r>
            <a:endParaRPr lang="fr-FR" dirty="0"/>
          </a:p>
          <a:p>
            <a:pPr marL="228600" indent="-228600">
              <a:buFont typeface="+mj-lt"/>
              <a:buAutoNum type="arabicPeriod"/>
            </a:pPr>
            <a:r>
              <a:rPr lang="fr-FR" dirty="0"/>
              <a:t>Connectez-vous au portail Azure.</a:t>
            </a:r>
          </a:p>
          <a:p>
            <a:pPr marL="228600" indent="-228600">
              <a:buFont typeface="+mj-lt"/>
              <a:buAutoNum type="arabicPeriod"/>
            </a:pPr>
            <a:r>
              <a:rPr lang="fr-FR" dirty="0"/>
              <a:t>Accédez à votre réseau virtuel.</a:t>
            </a:r>
          </a:p>
          <a:p>
            <a:pPr marL="228600" indent="-228600">
              <a:buFont typeface="+mj-lt"/>
              <a:buAutoNum type="arabicPeriod"/>
            </a:pPr>
            <a:r>
              <a:rPr lang="fr-FR" dirty="0"/>
              <a:t>Sur la page de votre réseau virtuel, dans le volet gauche, sélectionnez Bastion pour ouvrir la page Bastion .</a:t>
            </a:r>
          </a:p>
          <a:p>
            <a:pPr marL="228600" indent="-228600">
              <a:buFont typeface="+mj-lt"/>
              <a:buAutoNum type="arabicPeriod"/>
            </a:pPr>
            <a:r>
              <a:rPr lang="fr-FR" dirty="0"/>
              <a:t>Sur la page Bastion, sélectionnez Configurer manuellement. Cela vous permet de configurer des paramètres supplémentaires spécifiques lors du déploiement de Bastion sur votre réseau virtuel.</a:t>
            </a:r>
          </a:p>
          <a:p>
            <a:pPr marL="228600" indent="-228600">
              <a:buFont typeface="+mj-lt"/>
              <a:buAutoNum type="arabicPeriod"/>
            </a:pPr>
            <a:endParaRPr lang="fr-FR" dirty="0"/>
          </a:p>
          <a:p>
            <a:endParaRPr lang="fr-FR" dirty="0"/>
          </a:p>
          <a:p>
            <a:endParaRPr lang="fr-FR" dirty="0"/>
          </a:p>
          <a:p>
            <a:endParaRPr lang="fr-FR" dirty="0"/>
          </a:p>
          <a:p>
            <a:endParaRPr lang="fr-FR" dirty="0"/>
          </a:p>
        </p:txBody>
      </p:sp>
      <p:pic>
        <p:nvPicPr>
          <p:cNvPr id="3074" name="Picture 2" descr="Capture d’écran de la page Bastion illustrant comment configurer bastion soi-même.">
            <a:extLst>
              <a:ext uri="{FF2B5EF4-FFF2-40B4-BE49-F238E27FC236}">
                <a16:creationId xmlns:a16="http://schemas.microsoft.com/office/drawing/2014/main" id="{B6014661-C3CF-46B4-A029-62E6CD94F2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3482" y="4373752"/>
            <a:ext cx="4312024" cy="209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22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Dans la page </a:t>
            </a:r>
            <a:r>
              <a:rPr lang="fr-FR" b="1" dirty="0"/>
              <a:t>Créer un Bastion</a:t>
            </a:r>
            <a:r>
              <a:rPr lang="fr-FR" dirty="0"/>
              <a:t>, configurez les paramètres de votre hôte bastion. Les détails du projet sont renseignés à partir des valeurs de votre réseau virtuel. Configurez les valeurs des </a:t>
            </a:r>
            <a:r>
              <a:rPr lang="fr-FR" b="1" dirty="0"/>
              <a:t>Détails de l’instance</a:t>
            </a:r>
            <a:r>
              <a:rPr lang="fr-FR" dirty="0"/>
              <a:t>.</a:t>
            </a:r>
          </a:p>
          <a:p>
            <a:pPr marL="171450" indent="-171450">
              <a:buFont typeface="Wingdings" panose="05000000000000000000" pitchFamily="2" charset="2"/>
              <a:buChar char="§"/>
            </a:pPr>
            <a:r>
              <a:rPr lang="fr-FR" b="1" dirty="0"/>
              <a:t>Nom</a:t>
            </a:r>
            <a:r>
              <a:rPr lang="fr-FR" dirty="0"/>
              <a:t> : Tapez le nom que vous souhaitez utiliser pour votre ressource Bastion.</a:t>
            </a:r>
          </a:p>
          <a:p>
            <a:pPr marL="171450" indent="-171450">
              <a:buFont typeface="Wingdings" panose="05000000000000000000" pitchFamily="2" charset="2"/>
              <a:buChar char="§"/>
            </a:pPr>
            <a:r>
              <a:rPr lang="fr-FR" b="1" dirty="0"/>
              <a:t>Région</a:t>
            </a:r>
            <a:r>
              <a:rPr lang="fr-FR" dirty="0"/>
              <a:t> : région publique Azure dans laquelle est créée la ressource. Choisissez la région dans laquelle réside votre réseau virtuel.</a:t>
            </a:r>
          </a:p>
          <a:p>
            <a:pPr marL="171450" indent="-171450">
              <a:buFont typeface="Wingdings" panose="05000000000000000000" pitchFamily="2" charset="2"/>
              <a:buChar char="§"/>
            </a:pPr>
            <a:r>
              <a:rPr lang="fr-FR" b="1" dirty="0"/>
              <a:t>Niveau :</a:t>
            </a:r>
            <a:r>
              <a:rPr lang="fr-FR" dirty="0"/>
              <a:t> également appelé </a:t>
            </a:r>
            <a:r>
              <a:rPr lang="fr-FR" b="1" dirty="0"/>
              <a:t>Référence SKU</a:t>
            </a:r>
            <a:r>
              <a:rPr lang="fr-FR" dirty="0"/>
              <a:t>. Pour ce TP, sélectionnez </a:t>
            </a:r>
            <a:r>
              <a:rPr lang="fr-FR" b="1" dirty="0"/>
              <a:t>Standard</a:t>
            </a:r>
            <a:r>
              <a:rPr lang="fr-FR" dirty="0"/>
              <a:t>. Le niveau SKU standard vous permet de configurer le nombre d’instances pour la mise à l’échelle de l’hôte et d’autres fonctionnalités. Pour plus d’informations sur les fonctionnalités qui requièrent le niveau SKU standard, consultez Paramètres de configuration - Références SKU.</a:t>
            </a:r>
          </a:p>
          <a:p>
            <a:pPr marL="171450" indent="-171450">
              <a:buFont typeface="Wingdings" panose="05000000000000000000" pitchFamily="2" charset="2"/>
              <a:buChar char="§"/>
            </a:pPr>
            <a:r>
              <a:rPr lang="fr-FR" b="1" dirty="0"/>
              <a:t>Nombre d’instances :</a:t>
            </a:r>
            <a:r>
              <a:rPr lang="fr-FR" dirty="0"/>
              <a:t> Il s’agit du paramètre de </a:t>
            </a:r>
            <a:r>
              <a:rPr lang="fr-FR" b="1" dirty="0"/>
              <a:t>mise à l’échelle de l’hôte</a:t>
            </a:r>
            <a:r>
              <a:rPr lang="fr-FR" dirty="0"/>
              <a:t>. Il est configuré en incréments d’unités d’échelle. Utilisez le curseur ou tapez un nombre pour configurer le nombre d’instances souhaitées. Pour ce tutoriel, vous pouvez sélectionner le nombre d’instances de votre choix. Pour plus d’informations, consultez Mise à l’échelle de l’hôte et Tarifs.</a:t>
            </a:r>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8663604A-2A84-45FA-8F7A-0C6F016F66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7365" y="4554022"/>
            <a:ext cx="6302188" cy="1578213"/>
          </a:xfrm>
          <a:prstGeom prst="rect">
            <a:avLst/>
          </a:prstGeom>
        </p:spPr>
      </p:pic>
    </p:spTree>
    <p:extLst>
      <p:ext uri="{BB962C8B-B14F-4D97-AF65-F5344CB8AC3E}">
        <p14:creationId xmlns:p14="http://schemas.microsoft.com/office/powerpoint/2010/main" val="1571786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Configurez les paramètres des </a:t>
            </a:r>
            <a:r>
              <a:rPr lang="fr-FR" b="1" dirty="0"/>
              <a:t>réseaux virtuels</a:t>
            </a:r>
            <a:r>
              <a:rPr lang="fr-FR" dirty="0"/>
              <a:t>. Sélectionnez votre réseau virtuel dans la liste déroulante. Si vous ne voyez pas votre réseau virtuel dans la liste déroulante, assurez-vous que vous avez sélectionné la région appropriée dans les paramètres précédents de cette page.</a:t>
            </a:r>
          </a:p>
          <a:p>
            <a:r>
              <a:rPr lang="fr-FR" dirty="0"/>
              <a:t>Pour configurer AzureBastionSubnet, sélectionnez </a:t>
            </a:r>
            <a:r>
              <a:rPr lang="fr-FR" b="1" dirty="0"/>
              <a:t>Gérer la configuration du sous-réseau</a:t>
            </a:r>
            <a:r>
              <a:rPr lang="fr-FR" dirty="0"/>
              <a:t>.</a:t>
            </a:r>
          </a:p>
          <a:p>
            <a:endParaRPr lang="fr-FR" dirty="0"/>
          </a:p>
          <a:p>
            <a:endParaRPr lang="fr-FR" dirty="0"/>
          </a:p>
          <a:p>
            <a:endParaRPr lang="fr-FR" dirty="0"/>
          </a:p>
          <a:p>
            <a:endParaRPr lang="fr-FR" dirty="0"/>
          </a:p>
          <a:p>
            <a:endParaRPr lang="fr-FR" dirty="0"/>
          </a:p>
          <a:p>
            <a:endParaRPr lang="fr-FR" dirty="0"/>
          </a:p>
          <a:p>
            <a:r>
              <a:rPr lang="fr-FR" dirty="0"/>
              <a:t>Dans la page </a:t>
            </a:r>
            <a:r>
              <a:rPr lang="fr-FR" b="1" dirty="0"/>
              <a:t>Sous-réseaux</a:t>
            </a:r>
            <a:r>
              <a:rPr lang="fr-FR" dirty="0"/>
              <a:t>, sélectionnez </a:t>
            </a:r>
            <a:r>
              <a:rPr lang="fr-FR" b="1" dirty="0"/>
              <a:t>+Sous-réseau</a:t>
            </a:r>
            <a:r>
              <a:rPr lang="fr-FR" dirty="0"/>
              <a:t> pour ouvrez la page </a:t>
            </a:r>
            <a:r>
              <a:rPr lang="fr-FR" b="1" dirty="0"/>
              <a:t>Ajouter un sous-réseau</a:t>
            </a:r>
            <a:r>
              <a:rPr lang="fr-FR" dirty="0"/>
              <a:t>.</a:t>
            </a:r>
          </a:p>
          <a:p>
            <a:r>
              <a:rPr lang="fr-FR" dirty="0"/>
              <a:t>Dans la page </a:t>
            </a:r>
            <a:r>
              <a:rPr lang="fr-FR" b="1" dirty="0"/>
              <a:t>Ajouter un sous-réseau</a:t>
            </a:r>
            <a:r>
              <a:rPr lang="fr-FR" dirty="0"/>
              <a:t>, créez le sous-réseau « AzureBastionSubnet » en utilisant les valeurs suivantes. Laissez les autres valeurs sur la valeur par défaut.</a:t>
            </a:r>
          </a:p>
          <a:p>
            <a:pPr lvl="1"/>
            <a:r>
              <a:rPr lang="fr-FR" dirty="0"/>
              <a:t>Le nom du sous-réseau doit être </a:t>
            </a:r>
            <a:r>
              <a:rPr lang="fr-FR" b="1" dirty="0"/>
              <a:t>AzureBastionSubnet</a:t>
            </a:r>
            <a:r>
              <a:rPr lang="fr-FR" dirty="0"/>
              <a:t>.</a:t>
            </a:r>
          </a:p>
          <a:p>
            <a:pPr lvl="1"/>
            <a:r>
              <a:rPr lang="fr-FR" dirty="0"/>
              <a:t>Le sous-réseau doit être au moins </a:t>
            </a:r>
            <a:r>
              <a:rPr lang="fr-FR" b="1" dirty="0"/>
              <a:t>/26 ou supérieur</a:t>
            </a:r>
            <a:r>
              <a:rPr lang="fr-FR" dirty="0"/>
              <a:t> (/26, /25, /24, etc.) pour prendre en charge les fonctionnalités disponibles avec la référence SKU Standard.</a:t>
            </a:r>
          </a:p>
          <a:p>
            <a:r>
              <a:rPr lang="fr-FR" dirty="0"/>
              <a:t>Sélectionnez </a:t>
            </a:r>
            <a:r>
              <a:rPr lang="fr-FR" b="1" dirty="0"/>
              <a:t>Enregistrer</a:t>
            </a:r>
            <a:r>
              <a:rPr lang="fr-FR" dirty="0"/>
              <a:t> au bas de la page pour enregistrer vos modifications.</a:t>
            </a:r>
          </a:p>
          <a:p>
            <a:br>
              <a:rPr lang="fr-FR" dirty="0"/>
            </a:br>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34B47AC8-F8D3-4BD4-BB31-43FFDF6B0C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9082" y="2749234"/>
            <a:ext cx="5844990" cy="1359531"/>
          </a:xfrm>
          <a:prstGeom prst="rect">
            <a:avLst/>
          </a:prstGeom>
        </p:spPr>
      </p:pic>
    </p:spTree>
    <p:extLst>
      <p:ext uri="{BB962C8B-B14F-4D97-AF65-F5344CB8AC3E}">
        <p14:creationId xmlns:p14="http://schemas.microsoft.com/office/powerpoint/2010/main" val="364633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C171417-5970-41BF-BF68-3A34ACEEB187}"/>
              </a:ext>
            </a:extLst>
          </p:cNvPr>
          <p:cNvSpPr>
            <a:spLocks noGrp="1"/>
          </p:cNvSpPr>
          <p:nvPr>
            <p:ph type="body" sz="quarter" idx="12"/>
          </p:nvPr>
        </p:nvSpPr>
        <p:spPr/>
        <p:txBody>
          <a:bodyPr/>
          <a:lstStyle/>
          <a:p>
            <a:r>
              <a:rPr lang="fr-FR" dirty="0"/>
              <a:t>ACTIVITE n°1</a:t>
            </a:r>
          </a:p>
        </p:txBody>
      </p:sp>
      <p:sp>
        <p:nvSpPr>
          <p:cNvPr id="8" name="Espace réservé du texte 7">
            <a:extLst>
              <a:ext uri="{FF2B5EF4-FFF2-40B4-BE49-F238E27FC236}">
                <a16:creationId xmlns:a16="http://schemas.microsoft.com/office/drawing/2014/main" id="{3AED47BF-DA06-4E1E-BAE1-D6D36878ACAA}"/>
              </a:ext>
            </a:extLst>
          </p:cNvPr>
          <p:cNvSpPr>
            <a:spLocks noGrp="1"/>
          </p:cNvSpPr>
          <p:nvPr>
            <p:ph type="body" sz="quarter" idx="13"/>
          </p:nvPr>
        </p:nvSpPr>
        <p:spPr/>
        <p:txBody>
          <a:bodyPr/>
          <a:lstStyle/>
          <a:p>
            <a:r>
              <a:rPr lang="fr-FR" dirty="0"/>
              <a:t>Réalisation d’une recherche Internet sur les enjeux de sécurité Cloud</a:t>
            </a:r>
          </a:p>
        </p:txBody>
      </p:sp>
      <p:sp>
        <p:nvSpPr>
          <p:cNvPr id="9" name="Espace réservé du texte 8">
            <a:extLst>
              <a:ext uri="{FF2B5EF4-FFF2-40B4-BE49-F238E27FC236}">
                <a16:creationId xmlns:a16="http://schemas.microsoft.com/office/drawing/2014/main" id="{D669EDB3-EAF1-4AD7-903C-F94FF9C87C57}"/>
              </a:ext>
            </a:extLst>
          </p:cNvPr>
          <p:cNvSpPr>
            <a:spLocks noGrp="1"/>
          </p:cNvSpPr>
          <p:nvPr>
            <p:ph type="body" sz="quarter" idx="14"/>
          </p:nvPr>
        </p:nvSpPr>
        <p:spPr>
          <a:xfrm>
            <a:off x="6300000" y="2584670"/>
            <a:ext cx="5776670" cy="1260561"/>
          </a:xfrm>
        </p:spPr>
        <p:txBody>
          <a:bodyPr/>
          <a:lstStyle/>
          <a:p>
            <a:r>
              <a:rPr lang="fr-FR" dirty="0"/>
              <a:t>Développer l’activité de benchmarking</a:t>
            </a:r>
          </a:p>
          <a:p>
            <a:r>
              <a:rPr lang="fr-FR" dirty="0"/>
              <a:t>Etablir un comparatif des clauses du contrat fournisseur Cloud</a:t>
            </a:r>
          </a:p>
          <a:p>
            <a:r>
              <a:rPr lang="fr-FR" dirty="0"/>
              <a:t>Etablir une stratégie de sortie du Cloud Azure</a:t>
            </a:r>
          </a:p>
          <a:p>
            <a:r>
              <a:rPr lang="fr-FR" dirty="0"/>
              <a:t>Etablir un comparatif des normes et standards de sécurité adoptés par les fournisseurs Cloud</a:t>
            </a:r>
          </a:p>
        </p:txBody>
      </p:sp>
      <p:sp>
        <p:nvSpPr>
          <p:cNvPr id="10" name="Espace réservé du texte 9">
            <a:extLst>
              <a:ext uri="{FF2B5EF4-FFF2-40B4-BE49-F238E27FC236}">
                <a16:creationId xmlns:a16="http://schemas.microsoft.com/office/drawing/2014/main" id="{DB33B170-173E-4A53-8424-4341FCBEA4C9}"/>
              </a:ext>
            </a:extLst>
          </p:cNvPr>
          <p:cNvSpPr>
            <a:spLocks noGrp="1"/>
          </p:cNvSpPr>
          <p:nvPr>
            <p:ph type="body" sz="quarter" idx="15"/>
          </p:nvPr>
        </p:nvSpPr>
        <p:spPr/>
        <p:txBody>
          <a:bodyPr/>
          <a:lstStyle/>
          <a:p>
            <a:r>
              <a:rPr lang="fr-FR" dirty="0"/>
              <a:t>4,5 heures</a:t>
            </a:r>
          </a:p>
        </p:txBody>
      </p:sp>
      <p:sp>
        <p:nvSpPr>
          <p:cNvPr id="11" name="Espace réservé du texte 10">
            <a:extLst>
              <a:ext uri="{FF2B5EF4-FFF2-40B4-BE49-F238E27FC236}">
                <a16:creationId xmlns:a16="http://schemas.microsoft.com/office/drawing/2014/main" id="{DDA57D13-2890-42E3-9B33-9A9CE0DFD932}"/>
              </a:ext>
            </a:extLst>
          </p:cNvPr>
          <p:cNvSpPr>
            <a:spLocks noGrp="1"/>
          </p:cNvSpPr>
          <p:nvPr>
            <p:ph type="body" sz="quarter" idx="16"/>
          </p:nvPr>
        </p:nvSpPr>
        <p:spPr/>
        <p:txBody>
          <a:bodyPr/>
          <a:lstStyle/>
          <a:p>
            <a:r>
              <a:rPr lang="fr-FR" dirty="0"/>
              <a:t>Se référer au cours</a:t>
            </a:r>
          </a:p>
          <a:p>
            <a:r>
              <a:rPr lang="fr-FR" dirty="0"/>
              <a:t>Utiliser des sources internet fiables</a:t>
            </a:r>
          </a:p>
        </p:txBody>
      </p:sp>
    </p:spTree>
    <p:extLst>
      <p:ext uri="{BB962C8B-B14F-4D97-AF65-F5344CB8AC3E}">
        <p14:creationId xmlns:p14="http://schemas.microsoft.com/office/powerpoint/2010/main" val="1056975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En haut de la page </a:t>
            </a:r>
            <a:r>
              <a:rPr lang="fr-FR" b="1" dirty="0"/>
              <a:t>Sous-réseaux</a:t>
            </a:r>
            <a:r>
              <a:rPr lang="fr-FR" dirty="0"/>
              <a:t>, sélectionnez </a:t>
            </a:r>
            <a:r>
              <a:rPr lang="fr-FR" b="1" dirty="0"/>
              <a:t>Créer un bastion</a:t>
            </a:r>
            <a:r>
              <a:rPr lang="fr-FR" dirty="0"/>
              <a:t> pour revenir à la page de configuration du bastion.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La section </a:t>
            </a:r>
            <a:r>
              <a:rPr lang="fr-FR" b="1" dirty="0"/>
              <a:t>Adresse IP publique</a:t>
            </a:r>
            <a:r>
              <a:rPr lang="fr-FR" dirty="0"/>
              <a:t> contient l’adresse IP publique de la ressource de l’hôte bastion sur laquelle accéder à RDP/SSH (sur le port 443). L’adresse IP publique doit être située dans la même région que la ressource Bastion que vous créez. Créez une adresse IP publique. Vous pouvez laisser la suggestion d’affectation de noms par défaut.</a:t>
            </a:r>
          </a:p>
          <a:p>
            <a:r>
              <a:rPr lang="fr-FR" dirty="0"/>
              <a:t>Quand vous avez terminé de spécifier les paramètres, sélectionnez </a:t>
            </a:r>
            <a:r>
              <a:rPr lang="fr-FR" b="1" dirty="0"/>
              <a:t>Vérifier + créer</a:t>
            </a:r>
            <a:r>
              <a:rPr lang="fr-FR" dirty="0"/>
              <a:t>. Cela valide les valeurs.</a:t>
            </a:r>
          </a:p>
          <a:p>
            <a:r>
              <a:rPr lang="fr-FR" dirty="0"/>
              <a:t>Une fois la validation réussie, vous pouvez déployer Bastion. Sélectionnez </a:t>
            </a:r>
            <a:r>
              <a:rPr lang="fr-FR" b="1" dirty="0" err="1"/>
              <a:t>Create</a:t>
            </a:r>
            <a:r>
              <a:rPr lang="fr-FR" dirty="0"/>
              <a:t> (Créer). Un message vous informe que votre déploiement est en cours de traitement. L’état s’affiche sur cette page à mesure que les ressources sont créées. Il faut environ 10 minutes pour que la ressource Bastion soit créée et déployée.</a:t>
            </a:r>
          </a:p>
          <a:p>
            <a:pPr algn="l"/>
            <a:br>
              <a:rPr lang="fr-FR" dirty="0"/>
            </a:br>
            <a:br>
              <a:rPr lang="fr-FR" dirty="0"/>
            </a:br>
            <a:endParaRPr lang="fr-FR" dirty="0"/>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DFD40E4C-34A7-4053-863E-C6CD1E0D70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8423" y="2222852"/>
            <a:ext cx="6844833" cy="2304716"/>
          </a:xfrm>
          <a:prstGeom prst="rect">
            <a:avLst/>
          </a:prstGeom>
        </p:spPr>
      </p:pic>
    </p:spTree>
    <p:extLst>
      <p:ext uri="{BB962C8B-B14F-4D97-AF65-F5344CB8AC3E}">
        <p14:creationId xmlns:p14="http://schemas.microsoft.com/office/powerpoint/2010/main" val="1063535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Procédure de connexion via Bastion</a:t>
            </a:r>
          </a:p>
          <a:p>
            <a:r>
              <a:rPr lang="fr-FR" dirty="0"/>
              <a:t>Dans le portail Azure, accédez à la machine virtuelle à laquelle vous souhaitez vous connecter.</a:t>
            </a:r>
          </a:p>
          <a:p>
            <a:r>
              <a:rPr lang="fr-FR" dirty="0"/>
              <a:t>En haut de la page, sélectionnez </a:t>
            </a:r>
            <a:r>
              <a:rPr lang="fr-FR" b="1" dirty="0"/>
              <a:t>Connecter-Bastion</a:t>
            </a:r>
            <a:r>
              <a:rPr lang="fr-FR" dirty="0"/>
              <a:t> pour accéder à la page </a:t>
            </a:r>
            <a:r>
              <a:rPr lang="fr-FR" b="1" dirty="0"/>
              <a:t>Bastion</a:t>
            </a:r>
            <a:r>
              <a:rPr lang="fr-FR" dirty="0"/>
              <a:t>. Vous pouvez également accéder à la page Bastion à l’aide du menu de gauche.</a:t>
            </a:r>
          </a:p>
          <a:p>
            <a:r>
              <a:rPr lang="fr-FR" dirty="0"/>
              <a:t>Les options disponibles dans la page </a:t>
            </a:r>
            <a:r>
              <a:rPr lang="fr-FR" b="1" dirty="0"/>
              <a:t>Bastion</a:t>
            </a:r>
            <a:r>
              <a:rPr lang="fr-FR" dirty="0"/>
              <a:t> dépendent du niveau SKU Bastion. Si vous utilisez la </a:t>
            </a:r>
            <a:r>
              <a:rPr lang="fr-FR" b="1" dirty="0"/>
              <a:t>référence SKU De base</a:t>
            </a:r>
            <a:r>
              <a:rPr lang="fr-FR" dirty="0"/>
              <a:t>, vous vous connectez à un ordinateur Windows à l’aide du protocole RDP et du port 3389, et à un ordinateur Linux à l’aide de SSH et du port 22. Vous n’avez pas d’options pour modifier le numéro de port ou le protocole. Toutefois, vous pouvez modifier la langue du clavier pour RDP en développant les </a:t>
            </a:r>
            <a:r>
              <a:rPr lang="fr-FR" b="1" dirty="0"/>
              <a:t>paramètres de connexion</a:t>
            </a:r>
            <a:r>
              <a:rPr lang="fr-FR" dirty="0"/>
              <a: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br>
              <a:rPr lang="fr-FR" dirty="0"/>
            </a:br>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CDDCA611-6781-478A-AC85-3BC4CDA8B0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4582" y="3521652"/>
            <a:ext cx="4786440" cy="3031547"/>
          </a:xfrm>
          <a:prstGeom prst="rect">
            <a:avLst/>
          </a:prstGeom>
        </p:spPr>
      </p:pic>
    </p:spTree>
    <p:extLst>
      <p:ext uri="{BB962C8B-B14F-4D97-AF65-F5344CB8AC3E}">
        <p14:creationId xmlns:p14="http://schemas.microsoft.com/office/powerpoint/2010/main" val="4028346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Si vous utilisez la </a:t>
            </a:r>
            <a:r>
              <a:rPr lang="fr-FR" b="1" dirty="0"/>
              <a:t>référence SKU Standard</a:t>
            </a:r>
            <a:r>
              <a:rPr lang="fr-FR" dirty="0"/>
              <a:t>, vous avez plus d’options de protocole de connexion et de port disponibles. Développez </a:t>
            </a:r>
            <a:r>
              <a:rPr lang="fr-FR" b="1" dirty="0"/>
              <a:t>Paramètres de connexion</a:t>
            </a:r>
            <a:r>
              <a:rPr lang="fr-FR" dirty="0"/>
              <a:t> pour afficher les options. En règle générale, sauf si vous avez configuré des paramètres différents pour votre machine virtuelle, vous vous connectez à un ordinateur Windows à l’aide du protocole RDP et du port 3389, et à un ordinateur Linux à l’aide de SSH et du port 22.</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Sélectionnez le </a:t>
            </a:r>
            <a:r>
              <a:rPr lang="fr-FR" b="1" dirty="0"/>
              <a:t>type d’authentification</a:t>
            </a:r>
            <a:r>
              <a:rPr lang="fr-FR" dirty="0"/>
              <a:t> dans la liste déroulante. Le protocole détermine les types d’authentification disponibles. Complétez les valeurs d’authentification requises.</a:t>
            </a:r>
          </a:p>
          <a:p>
            <a:endParaRPr lang="fr-FR" dirty="0"/>
          </a:p>
          <a:p>
            <a:endParaRPr lang="fr-FR" dirty="0"/>
          </a:p>
          <a:p>
            <a:endParaRPr lang="fr-FR" dirty="0"/>
          </a:p>
          <a:p>
            <a:endParaRPr lang="fr-FR" dirty="0"/>
          </a:p>
          <a:p>
            <a:endParaRPr lang="fr-FR" dirty="0"/>
          </a:p>
          <a:p>
            <a:endParaRPr lang="fr-FR" dirty="0"/>
          </a:p>
          <a:p>
            <a:endParaRPr lang="fr-FR" dirty="0"/>
          </a:p>
          <a:p>
            <a:br>
              <a:rPr lang="fr-FR" dirty="0"/>
            </a:br>
            <a:endParaRPr lang="fr-FR" dirty="0"/>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D53F0BF0-A836-4D41-9A64-8B1B46FA45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1425" y="2679244"/>
            <a:ext cx="4367493" cy="2562098"/>
          </a:xfrm>
          <a:prstGeom prst="rect">
            <a:avLst/>
          </a:prstGeom>
        </p:spPr>
      </p:pic>
    </p:spTree>
    <p:extLst>
      <p:ext uri="{BB962C8B-B14F-4D97-AF65-F5344CB8AC3E}">
        <p14:creationId xmlns:p14="http://schemas.microsoft.com/office/powerpoint/2010/main" val="396780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Implémenter les mécanismes de sécurité des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r>
              <a:rPr lang="fr-FR" dirty="0"/>
              <a:t>Pour ouvrir la session de machine virtuelle dans un nouvel onglet de navigateur, laissez </a:t>
            </a:r>
            <a:r>
              <a:rPr lang="fr-FR" b="1" dirty="0"/>
              <a:t>Ouvrir dans un nouvel onglet de navigateur</a:t>
            </a:r>
            <a:r>
              <a:rPr lang="fr-FR" dirty="0"/>
              <a:t> sélectionné.</a:t>
            </a:r>
          </a:p>
          <a:p>
            <a:r>
              <a:rPr lang="fr-FR" dirty="0"/>
              <a:t>Cliquez sur </a:t>
            </a:r>
            <a:r>
              <a:rPr lang="fr-FR" b="1" dirty="0"/>
              <a:t>Se connecter</a:t>
            </a:r>
            <a:r>
              <a:rPr lang="fr-FR" dirty="0"/>
              <a:t> pour vous connecter à la machine virtuelle.</a:t>
            </a:r>
          </a:p>
          <a:p>
            <a:r>
              <a:rPr lang="fr-FR" dirty="0"/>
              <a:t>La connexion à cette machine virtuelle avec Bastion s’ouvrira directement dans le portail Azure (en HTML5) via le port 443 et le service Bastion.</a:t>
            </a:r>
          </a:p>
          <a:p>
            <a:pPr marL="628650" lvl="1" indent="-171450">
              <a:buFont typeface="Wingdings" panose="05000000000000000000" pitchFamily="2" charset="2"/>
              <a:buChar char="§"/>
            </a:pPr>
            <a:r>
              <a:rPr lang="fr-FR" dirty="0"/>
              <a:t>Lorsque vous vous connectez, le bureau de la machine virtuelle est différent de celui présenté dans la capture d’écran.</a:t>
            </a:r>
          </a:p>
          <a:p>
            <a:pPr marL="628650" lvl="1" indent="-171450">
              <a:buFont typeface="Wingdings" panose="05000000000000000000" pitchFamily="2" charset="2"/>
              <a:buChar char="§"/>
            </a:pPr>
            <a:r>
              <a:rPr lang="fr-FR" dirty="0"/>
              <a:t>L’utilisation de touches de raccourci lorsque vous êtes connecté à une machine virtuelle peut ne pas s’accompagner du même comportement que les touches de raccourci sur un ordinateur local. Par exemple, lorsque vous êtes connecté à une machine virtuelle Windows à partir d’un client Windows, CTRL+ALT+FIN est le raccourci clavier pour CTRL+ALT+SUPPR sur un ordinateur local. Pour effectuer cette opération depuis un Mac alors que vous êtes connecté à une machine virtuelle Windows, le raccourci clavier est </a:t>
            </a:r>
            <a:r>
              <a:rPr lang="fr-FR" dirty="0" err="1"/>
              <a:t>Fn+CTRL+ALT+Retour</a:t>
            </a:r>
            <a:r>
              <a:rPr lang="fr-FR" dirty="0"/>
              <a:t> arrière.</a:t>
            </a:r>
          </a:p>
          <a:p>
            <a:endParaRPr lang="fr-FR" dirty="0"/>
          </a:p>
          <a:p>
            <a:endParaRPr lang="fr-FR" dirty="0"/>
          </a:p>
          <a:p>
            <a:br>
              <a:rPr lang="fr-FR" dirty="0"/>
            </a:br>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A91F3CDC-F7D0-4BF3-A808-AF06C44B2D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7294" y="1850874"/>
            <a:ext cx="4554297" cy="1258482"/>
          </a:xfrm>
          <a:prstGeom prst="rect">
            <a:avLst/>
          </a:prstGeom>
        </p:spPr>
      </p:pic>
      <p:pic>
        <p:nvPicPr>
          <p:cNvPr id="8" name="Image 7">
            <a:extLst>
              <a:ext uri="{FF2B5EF4-FFF2-40B4-BE49-F238E27FC236}">
                <a16:creationId xmlns:a16="http://schemas.microsoft.com/office/drawing/2014/main" id="{BD4FB9A6-15D7-4B31-BDA2-2C804AB08B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8423" y="4862807"/>
            <a:ext cx="2695014" cy="1715606"/>
          </a:xfrm>
          <a:prstGeom prst="rect">
            <a:avLst/>
          </a:prstGeom>
        </p:spPr>
      </p:pic>
    </p:spTree>
    <p:extLst>
      <p:ext uri="{BB962C8B-B14F-4D97-AF65-F5344CB8AC3E}">
        <p14:creationId xmlns:p14="http://schemas.microsoft.com/office/powerpoint/2010/main" val="3331493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Configuration de la MFA</a:t>
            </a:r>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Configurer l’authentification à multiples facteurs sur Microsoft Azure.</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8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Appréhender le fonctionnement du MFA au niveau de Azure.</a:t>
            </a:r>
          </a:p>
        </p:txBody>
      </p:sp>
    </p:spTree>
    <p:extLst>
      <p:ext uri="{BB962C8B-B14F-4D97-AF65-F5344CB8AC3E}">
        <p14:creationId xmlns:p14="http://schemas.microsoft.com/office/powerpoint/2010/main" val="2811609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Maîtrise de la configuration du MFA Azure</a:t>
            </a:r>
          </a:p>
          <a:p>
            <a:r>
              <a:rPr lang="fr-FR" dirty="0"/>
              <a:t>Débloquer les stagiaires en cas de difficulté</a:t>
            </a:r>
          </a:p>
          <a:p>
            <a:r>
              <a:rPr lang="fr-FR" dirty="0"/>
              <a:t>Laisser un peu de temps aux stagiaires pour qu’ils puissent réaliser les tâches eux- mêmes</a:t>
            </a:r>
          </a:p>
          <a:p>
            <a:pPr marL="0" indent="0">
              <a:buNone/>
            </a:pPr>
            <a:endParaRPr lang="fr-FR" dirty="0"/>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Suivre le TP étape par étape et dans l’ordre</a:t>
            </a:r>
          </a:p>
          <a:p>
            <a:r>
              <a:rPr lang="fr-FR" dirty="0"/>
              <a:t>En cas de problème ou blocage, le faire savoir à votre formateur</a:t>
            </a:r>
          </a:p>
          <a:p>
            <a:r>
              <a:rPr lang="fr-FR" dirty="0"/>
              <a:t>Parcourir les réponses proposées</a:t>
            </a:r>
          </a:p>
          <a:p>
            <a:r>
              <a:rPr lang="fr-FR" dirty="0"/>
              <a:t>Comparer vos réponses à celles proposés pour évaluer votre niveau de compréhension du cours</a:t>
            </a:r>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a:xfrm>
            <a:off x="6531428" y="5708000"/>
            <a:ext cx="5474142" cy="1150000"/>
          </a:xfrm>
        </p:spPr>
        <p:txBody>
          <a:bodyPr/>
          <a:lstStyle/>
          <a:p>
            <a:r>
              <a:rPr lang="fr-FR" dirty="0"/>
              <a:t>Terminer toutes les étapes du TP avec succès</a:t>
            </a:r>
          </a:p>
          <a:p>
            <a:r>
              <a:rPr lang="fr-FR" dirty="0"/>
              <a:t>Atteindre l’objectif global du TP</a:t>
            </a:r>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a:xfrm>
            <a:off x="6531428" y="5374471"/>
            <a:ext cx="5474141" cy="313945"/>
          </a:xfrm>
        </p:spPr>
        <p:txBody>
          <a:bodyPr/>
          <a:lstStyle/>
          <a:p>
            <a:pPr marL="342900" indent="-342900">
              <a:buFont typeface="+mj-lt"/>
              <a:buAutoNum type="arabicPeriod" startAt="4"/>
            </a:pPr>
            <a:r>
              <a:rPr lang="fr-FR" sz="1600" b="1" u="none" kern="1200">
                <a:latin typeface="+mn-lt"/>
                <a:ea typeface="맑은 고딕" pitchFamily="34"/>
                <a:cs typeface="Calibri" panose="020F0502020204030204" pitchFamily="34" charset="0"/>
              </a:rPr>
              <a:t>Critères de réussite :</a:t>
            </a:r>
            <a:endParaRPr lang="fr-FR" sz="1600" b="1" u="none" kern="1200" dirty="0">
              <a:latin typeface="+mn-lt"/>
              <a:ea typeface="맑은 고딕" pitchFamily="34"/>
              <a:cs typeface="Calibri" panose="020F0502020204030204" pitchFamily="34" charset="0"/>
            </a:endParaRPr>
          </a:p>
        </p:txBody>
      </p:sp>
      <p:sp>
        <p:nvSpPr>
          <p:cNvPr id="3" name="Espace réservé du texte 2">
            <a:extLst>
              <a:ext uri="{FF2B5EF4-FFF2-40B4-BE49-F238E27FC236}">
                <a16:creationId xmlns:a16="http://schemas.microsoft.com/office/drawing/2014/main" id="{BCB865B7-21ED-4FB3-941B-0467FD2F03EA}"/>
              </a:ext>
            </a:extLst>
          </p:cNvPr>
          <p:cNvSpPr>
            <a:spLocks noGrp="1"/>
          </p:cNvSpPr>
          <p:nvPr>
            <p:ph type="body" sz="quarter" idx="16"/>
          </p:nvPr>
        </p:nvSpPr>
        <p:spPr/>
        <p:txBody>
          <a:bodyPr/>
          <a:lstStyle/>
          <a:p>
            <a:r>
              <a:rPr lang="fr-FR" dirty="0"/>
              <a:t>Seul ou en binôme</a:t>
            </a:r>
          </a:p>
          <a:p>
            <a:r>
              <a:rPr lang="fr-FR" dirty="0"/>
              <a:t>Des ordinateurs dotés d’une connexion internet</a:t>
            </a:r>
          </a:p>
          <a:p>
            <a:r>
              <a:rPr lang="fr-FR" dirty="0"/>
              <a:t>Des comptes Azure pour que les stagiaires puissent réaliser le TP</a:t>
            </a:r>
          </a:p>
          <a:p>
            <a:r>
              <a:rPr lang="fr-FR" dirty="0"/>
              <a:t>Un projecteur dans le cas d’une présentation à faire par le formateur pour montrer un use case aux stagiaires</a:t>
            </a:r>
          </a:p>
        </p:txBody>
      </p:sp>
    </p:spTree>
    <p:extLst>
      <p:ext uri="{BB962C8B-B14F-4D97-AF65-F5344CB8AC3E}">
        <p14:creationId xmlns:p14="http://schemas.microsoft.com/office/powerpoint/2010/main" val="2136277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Dans ce TP, vous allez effectuer les tâches suivantes:</a:t>
            </a:r>
          </a:p>
          <a:p>
            <a:r>
              <a:rPr lang="fr-FR" b="1" u="sng" dirty="0"/>
              <a:t>Tâche 1 </a:t>
            </a:r>
            <a:r>
              <a:rPr lang="fr-FR" dirty="0"/>
              <a:t>: Créer un nouveau locataire Azure AD.</a:t>
            </a:r>
          </a:p>
          <a:p>
            <a:r>
              <a:rPr lang="fr-FR" b="1" u="sng" dirty="0"/>
              <a:t>Tâche 2 </a:t>
            </a:r>
            <a:r>
              <a:rPr lang="fr-FR" dirty="0"/>
              <a:t>: Activer la version d'essai d'Azure AD Premium P2.</a:t>
            </a:r>
          </a:p>
          <a:p>
            <a:r>
              <a:rPr lang="fr-FR" b="1" u="sng" dirty="0"/>
              <a:t>Tâche 3 </a:t>
            </a:r>
            <a:r>
              <a:rPr lang="fr-FR" dirty="0"/>
              <a:t>: Créer des utilisateurs et des groupes Azure AD.</a:t>
            </a:r>
          </a:p>
          <a:p>
            <a:r>
              <a:rPr lang="fr-FR" b="1" u="sng" dirty="0"/>
              <a:t>Tâche 4 </a:t>
            </a:r>
            <a:r>
              <a:rPr lang="fr-FR" dirty="0"/>
              <a:t>: Attribuer des licences Azure AD Premium P2 aux utilisateurs Azure AD.</a:t>
            </a:r>
          </a:p>
          <a:p>
            <a:r>
              <a:rPr lang="fr-FR" b="1" u="sng" dirty="0"/>
              <a:t>Tâche 5 </a:t>
            </a:r>
            <a:r>
              <a:rPr lang="fr-FR" dirty="0"/>
              <a:t>: Configurer les paramètres Azure MFA.</a:t>
            </a:r>
          </a:p>
          <a:p>
            <a:r>
              <a:rPr lang="fr-FR" b="1" u="sng" dirty="0"/>
              <a:t>Tâche 6 </a:t>
            </a:r>
            <a:r>
              <a:rPr lang="fr-FR" dirty="0"/>
              <a:t>: Valider la configuration MFA</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903949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1 </a:t>
            </a:r>
            <a:r>
              <a:rPr lang="fr-FR" dirty="0"/>
              <a:t>: Créer un nouveau locataire Azure AD.</a:t>
            </a:r>
          </a:p>
          <a:p>
            <a:r>
              <a:rPr lang="fr-FR" dirty="0"/>
              <a:t>Dans cette tâche, vous allez créer un nouveau locataire Azure AD.</a:t>
            </a:r>
          </a:p>
          <a:p>
            <a:pPr marL="228600" indent="-228600">
              <a:buFont typeface="+mj-lt"/>
              <a:buAutoNum type="arabicPeriod"/>
            </a:pPr>
            <a:r>
              <a:rPr lang="fr-FR" dirty="0"/>
              <a:t>Dans le portail Azure, dans la zone de texte </a:t>
            </a:r>
            <a:r>
              <a:rPr lang="fr-FR" b="1" dirty="0"/>
              <a:t>Rechercher des ressources, des services et des documents </a:t>
            </a:r>
            <a:r>
              <a:rPr lang="fr-FR" dirty="0"/>
              <a:t>en haut de la page du portail Azure, tapez </a:t>
            </a:r>
            <a:r>
              <a:rPr lang="fr-FR" b="1" dirty="0"/>
              <a:t>Azure Active Directory</a:t>
            </a:r>
            <a:r>
              <a:rPr lang="fr-FR" dirty="0"/>
              <a:t> et appuyez sur la touche </a:t>
            </a:r>
            <a:r>
              <a:rPr lang="fr-FR" b="1" dirty="0"/>
              <a:t>Entrée</a:t>
            </a:r>
            <a:r>
              <a:rPr lang="fr-FR" dirty="0"/>
              <a:t>.</a:t>
            </a:r>
          </a:p>
          <a:p>
            <a:pPr marL="228600" indent="-228600">
              <a:buFont typeface="+mj-lt"/>
              <a:buAutoNum type="arabicPeriod"/>
            </a:pPr>
            <a:r>
              <a:rPr lang="fr-FR" dirty="0"/>
              <a:t>Sur le panneau affichant </a:t>
            </a:r>
            <a:r>
              <a:rPr lang="fr-FR" b="1" dirty="0" err="1"/>
              <a:t>Overview</a:t>
            </a:r>
            <a:r>
              <a:rPr lang="fr-FR" dirty="0"/>
              <a:t> de votre locataire Azure AD actuel, cliquez sur </a:t>
            </a:r>
            <a:r>
              <a:rPr lang="fr-FR" b="1" dirty="0"/>
              <a:t>Gérer les locataires </a:t>
            </a:r>
            <a:r>
              <a:rPr lang="fr-FR" dirty="0"/>
              <a:t>, puis sur l'écran suivant, cliquez sur </a:t>
            </a:r>
            <a:r>
              <a:rPr lang="fr-FR" b="1" dirty="0"/>
              <a:t>+ Créer</a:t>
            </a:r>
            <a:r>
              <a:rPr lang="fr-FR" dirty="0"/>
              <a:t>.</a:t>
            </a:r>
          </a:p>
          <a:p>
            <a:pPr marL="228600" indent="-228600">
              <a:buFont typeface="+mj-lt"/>
              <a:buAutoNum type="arabicPeriod"/>
            </a:pPr>
            <a:r>
              <a:rPr lang="fr-FR" dirty="0"/>
              <a:t>Dans l'onglet </a:t>
            </a:r>
            <a:r>
              <a:rPr lang="fr-FR" b="1" dirty="0"/>
              <a:t>Bases</a:t>
            </a:r>
            <a:r>
              <a:rPr lang="fr-FR" dirty="0"/>
              <a:t> du panneau </a:t>
            </a:r>
            <a:r>
              <a:rPr lang="fr-FR" b="1" dirty="0"/>
              <a:t>Créer un locataire</a:t>
            </a:r>
            <a:r>
              <a:rPr lang="fr-FR" dirty="0"/>
              <a:t>, assurez-vous que l'option </a:t>
            </a:r>
            <a:r>
              <a:rPr lang="fr-FR" b="1" dirty="0"/>
              <a:t>Azure Active Directory </a:t>
            </a:r>
            <a:r>
              <a:rPr lang="fr-FR" dirty="0"/>
              <a:t>est sélectionnée et cliquez sur </a:t>
            </a:r>
            <a:r>
              <a:rPr lang="fr-FR" b="1" dirty="0"/>
              <a:t>Suivant : Configuration &gt; </a:t>
            </a:r>
            <a:r>
              <a:rPr lang="fr-FR" dirty="0"/>
              <a:t>.</a:t>
            </a:r>
          </a:p>
          <a:p>
            <a:pPr marL="228600" indent="-228600">
              <a:buFont typeface="+mj-lt"/>
              <a:buAutoNum type="arabicPeriod"/>
            </a:pPr>
            <a:r>
              <a:rPr lang="fr-FR" dirty="0"/>
              <a:t>Dans l'onglet </a:t>
            </a:r>
            <a:r>
              <a:rPr lang="fr-FR" b="1" dirty="0"/>
              <a:t>Configuration</a:t>
            </a:r>
            <a:r>
              <a:rPr lang="fr-FR" dirty="0"/>
              <a:t> du panneau </a:t>
            </a:r>
            <a:r>
              <a:rPr lang="fr-FR" b="1" dirty="0"/>
              <a:t>Créer un locataire</a:t>
            </a:r>
            <a:r>
              <a:rPr lang="fr-FR" dirty="0"/>
              <a:t>, spécifiez les paramètres suivants :</a:t>
            </a:r>
          </a:p>
          <a:p>
            <a:pPr marL="685800" lvl="1" indent="-228600">
              <a:buFont typeface="Arial" panose="020B0604020202020204" pitchFamily="34" charset="0"/>
              <a:buChar char="•"/>
            </a:pPr>
            <a:r>
              <a:rPr lang="fr-FR" b="1" dirty="0"/>
              <a:t>Nom de l’organisation </a:t>
            </a:r>
            <a:r>
              <a:rPr lang="fr-FR" dirty="0"/>
              <a:t>(</a:t>
            </a:r>
            <a:r>
              <a:rPr lang="fr-FR" dirty="0" err="1"/>
              <a:t>Exp</a:t>
            </a:r>
            <a:r>
              <a:rPr lang="fr-FR" dirty="0"/>
              <a:t>: </a:t>
            </a:r>
            <a:r>
              <a:rPr lang="fr-FR" b="1" dirty="0"/>
              <a:t>TP_MFA</a:t>
            </a:r>
            <a:r>
              <a:rPr lang="fr-FR" dirty="0"/>
              <a:t>)</a:t>
            </a:r>
          </a:p>
          <a:p>
            <a:pPr marL="685800" lvl="1" indent="-228600">
              <a:buFont typeface="Arial" panose="020B0604020202020204" pitchFamily="34" charset="0"/>
              <a:buChar char="•"/>
            </a:pPr>
            <a:r>
              <a:rPr lang="fr-FR" b="1" dirty="0"/>
              <a:t>Nom de domaine initial</a:t>
            </a:r>
          </a:p>
          <a:p>
            <a:pPr marL="685800" lvl="1" indent="-228600">
              <a:buFont typeface="Arial" panose="020B0604020202020204" pitchFamily="34" charset="0"/>
              <a:buChar char="•"/>
            </a:pPr>
            <a:r>
              <a:rPr lang="fr-FR" b="1" dirty="0"/>
              <a:t>Pays ou région</a:t>
            </a:r>
          </a:p>
          <a:p>
            <a:pPr marL="228600" indent="-228600">
              <a:buFont typeface="+mj-lt"/>
              <a:buAutoNum type="arabicPeriod"/>
            </a:pPr>
            <a:r>
              <a:rPr lang="fr-FR" dirty="0"/>
              <a:t>Cliquez sur </a:t>
            </a:r>
            <a:r>
              <a:rPr lang="fr-FR" b="1" dirty="0"/>
              <a:t>Réviser + Créer </a:t>
            </a:r>
            <a:r>
              <a:rPr lang="fr-FR" dirty="0"/>
              <a:t>, puis sur </a:t>
            </a:r>
            <a:r>
              <a:rPr lang="fr-FR" b="1" dirty="0"/>
              <a:t>Créer</a:t>
            </a:r>
            <a:r>
              <a:rPr lang="fr-FR" dirty="0"/>
              <a:t>.</a:t>
            </a:r>
          </a:p>
          <a:p>
            <a:pPr marL="228600" indent="-228600">
              <a:buFont typeface="+mj-lt"/>
              <a:buAutoNum type="arabicPeriod"/>
            </a:pPr>
            <a:r>
              <a:rPr lang="fr-FR" dirty="0"/>
              <a:t>Ajoutez le code Captcha sur </a:t>
            </a:r>
            <a:r>
              <a:rPr lang="fr-FR" b="1" dirty="0"/>
              <a:t>Aidez-nous à prouver que vous n'êtes pas un robot</a:t>
            </a:r>
            <a:r>
              <a:rPr lang="fr-FR" dirty="0"/>
              <a:t>, puis cliquez sur le bouton </a:t>
            </a:r>
            <a:r>
              <a:rPr lang="fr-FR" b="1" dirty="0"/>
              <a:t>Soumettre</a:t>
            </a:r>
            <a:r>
              <a:rPr lang="fr-FR" dirty="0"/>
              <a:t>.</a:t>
            </a:r>
          </a:p>
          <a:p>
            <a:endParaRPr lang="fr-FR" dirty="0"/>
          </a:p>
          <a:p>
            <a:endParaRPr lang="fr-FR" dirty="0"/>
          </a:p>
          <a:p>
            <a:endParaRPr lang="fr-FR" dirty="0"/>
          </a:p>
          <a:p>
            <a:endParaRPr lang="fr-FR" dirty="0"/>
          </a:p>
          <a:p>
            <a:endParaRPr lang="fr-FR" dirty="0"/>
          </a:p>
          <a:p>
            <a:endParaRPr lang="fr-FR" dirty="0"/>
          </a:p>
          <a:p>
            <a:endParaRPr lang="fr-FR" dirty="0"/>
          </a:p>
        </p:txBody>
      </p:sp>
      <p:grpSp>
        <p:nvGrpSpPr>
          <p:cNvPr id="6" name="Groupe 5">
            <a:extLst>
              <a:ext uri="{FF2B5EF4-FFF2-40B4-BE49-F238E27FC236}">
                <a16:creationId xmlns:a16="http://schemas.microsoft.com/office/drawing/2014/main" id="{3C25A35D-B392-4BD3-99EE-8DEF86C7C049}"/>
              </a:ext>
            </a:extLst>
          </p:cNvPr>
          <p:cNvGrpSpPr/>
          <p:nvPr/>
        </p:nvGrpSpPr>
        <p:grpSpPr>
          <a:xfrm>
            <a:off x="955023" y="5274810"/>
            <a:ext cx="10360883" cy="1044587"/>
            <a:chOff x="1847546" y="3491275"/>
            <a:chExt cx="8315551" cy="974064"/>
          </a:xfrm>
        </p:grpSpPr>
        <p:grpSp>
          <p:nvGrpSpPr>
            <p:cNvPr id="7" name="Groupe 6">
              <a:extLst>
                <a:ext uri="{FF2B5EF4-FFF2-40B4-BE49-F238E27FC236}">
                  <a16:creationId xmlns:a16="http://schemas.microsoft.com/office/drawing/2014/main" id="{80407A57-44BB-4C06-86E1-0F23745836A3}"/>
                </a:ext>
              </a:extLst>
            </p:cNvPr>
            <p:cNvGrpSpPr/>
            <p:nvPr/>
          </p:nvGrpSpPr>
          <p:grpSpPr>
            <a:xfrm>
              <a:off x="1847546" y="3491275"/>
              <a:ext cx="8315551" cy="974064"/>
              <a:chOff x="1847546" y="3491275"/>
              <a:chExt cx="8315551" cy="974064"/>
            </a:xfrm>
          </p:grpSpPr>
          <p:sp>
            <p:nvSpPr>
              <p:cNvPr id="9" name="Forme libre : forme 8">
                <a:extLst>
                  <a:ext uri="{FF2B5EF4-FFF2-40B4-BE49-F238E27FC236}">
                    <a16:creationId xmlns:a16="http://schemas.microsoft.com/office/drawing/2014/main" id="{14665487-225C-4F88-8BA1-6EEC5D07BCD4}"/>
                  </a:ext>
                </a:extLst>
              </p:cNvPr>
              <p:cNvSpPr/>
              <p:nvPr/>
            </p:nvSpPr>
            <p:spPr>
              <a:xfrm>
                <a:off x="2495546" y="3708988"/>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FF7701"/>
                    </a:solidFill>
                  </a:rPr>
                  <a:t>Remarques</a:t>
                </a:r>
              </a:p>
            </p:txBody>
          </p:sp>
          <p:sp>
            <p:nvSpPr>
              <p:cNvPr id="10" name="Forme libre : forme 9">
                <a:extLst>
                  <a:ext uri="{FF2B5EF4-FFF2-40B4-BE49-F238E27FC236}">
                    <a16:creationId xmlns:a16="http://schemas.microsoft.com/office/drawing/2014/main" id="{79DBC0B4-269D-4223-8B9A-E7B4B90D664E}"/>
                  </a:ext>
                </a:extLst>
              </p:cNvPr>
              <p:cNvSpPr/>
              <p:nvPr/>
            </p:nvSpPr>
            <p:spPr>
              <a:xfrm>
                <a:off x="2131874" y="4005324"/>
                <a:ext cx="8031223" cy="460015"/>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FF770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lgn="just">
                  <a:buFont typeface="Arial" panose="020B0604020202020204" pitchFamily="34" charset="0"/>
                  <a:buChar char="•"/>
                </a:pPr>
                <a:r>
                  <a:rPr lang="fr-FR" sz="1200" dirty="0">
                    <a:solidFill>
                      <a:srgbClr val="565656"/>
                    </a:solidFill>
                  </a:rPr>
                  <a:t>Enregistrez le nom de domaine initial. Vous en aurez besoin plus tard dans cet atelier.</a:t>
                </a:r>
              </a:p>
              <a:p>
                <a:pPr marL="171450" indent="-171450" algn="just">
                  <a:buFont typeface="Arial" panose="020B0604020202020204" pitchFamily="34" charset="0"/>
                  <a:buChar char="•"/>
                </a:pPr>
                <a:r>
                  <a:rPr lang="fr-FR" sz="1200" dirty="0">
                    <a:solidFill>
                      <a:srgbClr val="565656"/>
                    </a:solidFill>
                  </a:rPr>
                  <a:t>Attendez que le nouveau locataire soit créé. Utilisez l'icône de notification pour surveiller l'état du déploiement.</a:t>
                </a:r>
              </a:p>
            </p:txBody>
          </p:sp>
          <p:sp>
            <p:nvSpPr>
              <p:cNvPr id="11" name="Rectangle 10">
                <a:extLst>
                  <a:ext uri="{FF2B5EF4-FFF2-40B4-BE49-F238E27FC236}">
                    <a16:creationId xmlns:a16="http://schemas.microsoft.com/office/drawing/2014/main" id="{F9B546D3-B497-4C4D-B5A6-27554F3402EC}"/>
                  </a:ext>
                </a:extLst>
              </p:cNvPr>
              <p:cNvSpPr/>
              <p:nvPr/>
            </p:nvSpPr>
            <p:spPr>
              <a:xfrm>
                <a:off x="1847546" y="3491275"/>
                <a:ext cx="580297" cy="335783"/>
              </a:xfrm>
              <a:prstGeom prst="rect">
                <a:avLst/>
              </a:prstGeom>
              <a: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grpSp>
        <p:pic>
          <p:nvPicPr>
            <p:cNvPr id="8" name="Graphique 7">
              <a:extLst>
                <a:ext uri="{FF2B5EF4-FFF2-40B4-BE49-F238E27FC236}">
                  <a16:creationId xmlns:a16="http://schemas.microsoft.com/office/drawing/2014/main" id="{C0A5E3BD-1172-47B1-BE67-95E145B3274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7546" y="3491275"/>
              <a:ext cx="580297" cy="576000"/>
            </a:xfrm>
            <a:prstGeom prst="rect">
              <a:avLst/>
            </a:prstGeom>
          </p:spPr>
        </p:pic>
      </p:grpSp>
    </p:spTree>
    <p:extLst>
      <p:ext uri="{BB962C8B-B14F-4D97-AF65-F5344CB8AC3E}">
        <p14:creationId xmlns:p14="http://schemas.microsoft.com/office/powerpoint/2010/main" val="841136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2</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2 </a:t>
            </a:r>
            <a:r>
              <a:rPr lang="fr-FR" dirty="0"/>
              <a:t>: Activer la version d'essai d'Azure AD Premium P2.</a:t>
            </a:r>
          </a:p>
          <a:p>
            <a:r>
              <a:rPr lang="fr-FR" dirty="0"/>
              <a:t>Dans cette tâche, vous vous inscrirez à l'essai gratuit d'Azure AD Premium P2.</a:t>
            </a:r>
          </a:p>
          <a:p>
            <a:pPr marL="228600" lvl="0" indent="-228600">
              <a:buFont typeface="+mj-lt"/>
              <a:buAutoNum type="arabicPeriod"/>
            </a:pPr>
            <a:r>
              <a:rPr lang="fr-FR" dirty="0"/>
              <a:t>Dans le portail Azure, dans la barre d'outils, cliquez sur l' icône </a:t>
            </a:r>
            <a:r>
              <a:rPr lang="fr-FR" b="1" dirty="0"/>
              <a:t>Annuaire + abonnement</a:t>
            </a:r>
            <a:r>
              <a:rPr lang="fr-FR" dirty="0"/>
              <a:t>, située à droite de l'icône Cloud Shell.</a:t>
            </a:r>
          </a:p>
          <a:p>
            <a:pPr marL="228600" lvl="0" indent="-228600">
              <a:buFont typeface="+mj-lt"/>
              <a:buAutoNum type="arabicPeriod"/>
            </a:pPr>
            <a:r>
              <a:rPr lang="fr-FR" dirty="0"/>
              <a:t>Dans le panneau </a:t>
            </a:r>
            <a:r>
              <a:rPr lang="fr-FR" b="1" dirty="0"/>
              <a:t>Répertoire + abonnement</a:t>
            </a:r>
            <a:r>
              <a:rPr lang="fr-FR" dirty="0"/>
              <a:t>, cliquez sur le locataire nouvellement créé </a:t>
            </a:r>
            <a:r>
              <a:rPr lang="fr-FR" b="1" dirty="0"/>
              <a:t>TP_MFA </a:t>
            </a:r>
            <a:r>
              <a:rPr lang="fr-FR" dirty="0"/>
              <a:t>et cliquez sur le bouton </a:t>
            </a:r>
            <a:r>
              <a:rPr lang="fr-FR" b="1" dirty="0"/>
              <a:t>Basculer </a:t>
            </a:r>
            <a:r>
              <a:rPr lang="fr-FR" dirty="0"/>
              <a:t>pour le définir comme répertoire actuel.</a:t>
            </a:r>
          </a:p>
          <a:p>
            <a:pPr marL="228600" lvl="0" indent="-228600">
              <a:buFont typeface="+mj-lt"/>
              <a:buAutoNum type="arabicPeriod"/>
            </a:pPr>
            <a:r>
              <a:rPr lang="fr-FR" dirty="0"/>
              <a:t>Dans le portail Azure, dans la zone de texte </a:t>
            </a:r>
            <a:r>
              <a:rPr lang="fr-FR" b="1" dirty="0"/>
              <a:t>Rechercher des ressources, des services et des documents </a:t>
            </a:r>
            <a:r>
              <a:rPr lang="fr-FR" dirty="0"/>
              <a:t>en haut de la page du portail Azure</a:t>
            </a:r>
            <a:r>
              <a:rPr lang="fr-FR" b="1" dirty="0"/>
              <a:t>, </a:t>
            </a:r>
            <a:r>
              <a:rPr lang="fr-FR" dirty="0"/>
              <a:t>tapez</a:t>
            </a:r>
            <a:r>
              <a:rPr lang="fr-FR" b="1" dirty="0"/>
              <a:t> Azure Active Directory </a:t>
            </a:r>
            <a:r>
              <a:rPr lang="fr-FR" dirty="0"/>
              <a:t>et appuyez sur la touche </a:t>
            </a:r>
            <a:r>
              <a:rPr lang="fr-FR" b="1" dirty="0"/>
              <a:t>Entrée </a:t>
            </a:r>
            <a:r>
              <a:rPr lang="fr-FR" dirty="0"/>
              <a:t>. Sur le panneau </a:t>
            </a:r>
            <a:r>
              <a:rPr lang="fr-FR" b="1" dirty="0"/>
              <a:t>TP_MFA </a:t>
            </a:r>
            <a:r>
              <a:rPr lang="fr-FR" dirty="0"/>
              <a:t>, dans la section </a:t>
            </a:r>
            <a:r>
              <a:rPr lang="fr-FR" b="1" dirty="0"/>
              <a:t>Gérer</a:t>
            </a:r>
            <a:r>
              <a:rPr lang="fr-FR" dirty="0"/>
              <a:t>, cliquez sur </a:t>
            </a:r>
            <a:r>
              <a:rPr lang="fr-FR" b="1" dirty="0"/>
              <a:t>Licences</a:t>
            </a:r>
            <a:r>
              <a:rPr lang="fr-FR" dirty="0"/>
              <a:t>.</a:t>
            </a:r>
          </a:p>
          <a:p>
            <a:pPr marL="228600" lvl="0" indent="-228600">
              <a:buFont typeface="+mj-lt"/>
              <a:buAutoNum type="arabicPeriod"/>
            </a:pPr>
            <a:r>
              <a:rPr lang="fr-FR" dirty="0"/>
              <a:t>Sur les </a:t>
            </a:r>
            <a:r>
              <a:rPr lang="fr-FR" b="1" dirty="0"/>
              <a:t>licences | Panneau Vue d'ensemble</a:t>
            </a:r>
            <a:r>
              <a:rPr lang="fr-FR" dirty="0"/>
              <a:t>, dans la section </a:t>
            </a:r>
            <a:r>
              <a:rPr lang="fr-FR" b="1" dirty="0"/>
              <a:t>Gérer</a:t>
            </a:r>
            <a:r>
              <a:rPr lang="fr-FR" dirty="0"/>
              <a:t>, cliquez sur </a:t>
            </a:r>
            <a:r>
              <a:rPr lang="fr-FR" b="1" dirty="0"/>
              <a:t>Tous les produits</a:t>
            </a:r>
            <a:r>
              <a:rPr lang="fr-FR" dirty="0"/>
              <a:t>, puis cliquez sur </a:t>
            </a:r>
            <a:r>
              <a:rPr lang="fr-FR" b="1" dirty="0"/>
              <a:t>+ Essayer / Acheter</a:t>
            </a:r>
            <a:r>
              <a:rPr lang="fr-FR" dirty="0"/>
              <a:t>.</a:t>
            </a:r>
          </a:p>
          <a:p>
            <a:pPr marL="228600" lvl="0" indent="-228600">
              <a:buFont typeface="+mj-lt"/>
              <a:buAutoNum type="arabicPeriod"/>
            </a:pPr>
            <a:r>
              <a:rPr lang="fr-FR" dirty="0"/>
              <a:t>Sur le </a:t>
            </a:r>
            <a:r>
              <a:rPr lang="fr-FR" b="1" dirty="0"/>
              <a:t>panneau Activer</a:t>
            </a:r>
            <a:r>
              <a:rPr lang="fr-FR" dirty="0"/>
              <a:t>, dans la section Azure AD Premium P2, cliquez sur </a:t>
            </a:r>
            <a:r>
              <a:rPr lang="fr-FR" b="1" dirty="0"/>
              <a:t>Essai gratuit</a:t>
            </a:r>
            <a:r>
              <a:rPr lang="fr-FR" dirty="0"/>
              <a:t>, puis cliquez sur </a:t>
            </a:r>
            <a:r>
              <a:rPr lang="fr-FR" b="1" dirty="0"/>
              <a:t>Activer </a:t>
            </a:r>
            <a:r>
              <a:rPr lang="fr-FR" dirty="0"/>
              <a:t>.</a:t>
            </a:r>
          </a:p>
          <a:p>
            <a:endParaRPr lang="fr-FR" dirty="0"/>
          </a:p>
          <a:p>
            <a:endParaRPr lang="fr-FR" dirty="0"/>
          </a:p>
          <a:p>
            <a:endParaRPr lang="fr-FR" dirty="0"/>
          </a:p>
          <a:p>
            <a:endParaRPr lang="fr-FR" dirty="0"/>
          </a:p>
          <a:p>
            <a:endParaRPr lang="fr-FR" dirty="0"/>
          </a:p>
          <a:p>
            <a:endParaRPr lang="fr-FR" dirty="0"/>
          </a:p>
          <a:p>
            <a:endParaRPr lang="fr-FR" dirty="0"/>
          </a:p>
        </p:txBody>
      </p:sp>
      <p:grpSp>
        <p:nvGrpSpPr>
          <p:cNvPr id="6" name="Groupe 5">
            <a:extLst>
              <a:ext uri="{FF2B5EF4-FFF2-40B4-BE49-F238E27FC236}">
                <a16:creationId xmlns:a16="http://schemas.microsoft.com/office/drawing/2014/main" id="{3C25A35D-B392-4BD3-99EE-8DEF86C7C049}"/>
              </a:ext>
            </a:extLst>
          </p:cNvPr>
          <p:cNvGrpSpPr/>
          <p:nvPr/>
        </p:nvGrpSpPr>
        <p:grpSpPr>
          <a:xfrm>
            <a:off x="912846" y="4862215"/>
            <a:ext cx="10360883" cy="1044587"/>
            <a:chOff x="1847546" y="3491275"/>
            <a:chExt cx="8315551" cy="974064"/>
          </a:xfrm>
        </p:grpSpPr>
        <p:grpSp>
          <p:nvGrpSpPr>
            <p:cNvPr id="7" name="Groupe 6">
              <a:extLst>
                <a:ext uri="{FF2B5EF4-FFF2-40B4-BE49-F238E27FC236}">
                  <a16:creationId xmlns:a16="http://schemas.microsoft.com/office/drawing/2014/main" id="{80407A57-44BB-4C06-86E1-0F23745836A3}"/>
                </a:ext>
              </a:extLst>
            </p:cNvPr>
            <p:cNvGrpSpPr/>
            <p:nvPr/>
          </p:nvGrpSpPr>
          <p:grpSpPr>
            <a:xfrm>
              <a:off x="1847546" y="3491275"/>
              <a:ext cx="8315551" cy="974064"/>
              <a:chOff x="1847546" y="3491275"/>
              <a:chExt cx="8315551" cy="974064"/>
            </a:xfrm>
          </p:grpSpPr>
          <p:sp>
            <p:nvSpPr>
              <p:cNvPr id="9" name="Forme libre : forme 8">
                <a:extLst>
                  <a:ext uri="{FF2B5EF4-FFF2-40B4-BE49-F238E27FC236}">
                    <a16:creationId xmlns:a16="http://schemas.microsoft.com/office/drawing/2014/main" id="{14665487-225C-4F88-8BA1-6EEC5D07BCD4}"/>
                  </a:ext>
                </a:extLst>
              </p:cNvPr>
              <p:cNvSpPr/>
              <p:nvPr/>
            </p:nvSpPr>
            <p:spPr>
              <a:xfrm>
                <a:off x="2495546" y="3708988"/>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FF7701"/>
                    </a:solidFill>
                  </a:rPr>
                  <a:t>Remarques</a:t>
                </a:r>
              </a:p>
            </p:txBody>
          </p:sp>
          <p:sp>
            <p:nvSpPr>
              <p:cNvPr id="10" name="Forme libre : forme 9">
                <a:extLst>
                  <a:ext uri="{FF2B5EF4-FFF2-40B4-BE49-F238E27FC236}">
                    <a16:creationId xmlns:a16="http://schemas.microsoft.com/office/drawing/2014/main" id="{79DBC0B4-269D-4223-8B9A-E7B4B90D664E}"/>
                  </a:ext>
                </a:extLst>
              </p:cNvPr>
              <p:cNvSpPr/>
              <p:nvPr/>
            </p:nvSpPr>
            <p:spPr>
              <a:xfrm>
                <a:off x="2131874" y="4005324"/>
                <a:ext cx="8031223" cy="460015"/>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FF770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lgn="just">
                  <a:buFont typeface="Arial" panose="020B0604020202020204" pitchFamily="34" charset="0"/>
                  <a:buChar char="•"/>
                </a:pPr>
                <a:r>
                  <a:rPr lang="fr-FR" sz="1200" dirty="0">
                    <a:solidFill>
                      <a:srgbClr val="565656"/>
                    </a:solidFill>
                  </a:rPr>
                  <a:t>Vous devrez peut-être actualiser la fenêtre du navigateur si l'entrée </a:t>
                </a:r>
                <a:r>
                  <a:rPr lang="fr-FR" sz="1200" b="1" dirty="0">
                    <a:solidFill>
                      <a:srgbClr val="565656"/>
                    </a:solidFill>
                  </a:rPr>
                  <a:t>TP_MFA </a:t>
                </a:r>
                <a:r>
                  <a:rPr lang="fr-FR" sz="1200" dirty="0">
                    <a:solidFill>
                      <a:srgbClr val="565656"/>
                    </a:solidFill>
                  </a:rPr>
                  <a:t>n'apparaît pas dans la liste Annuaire + filtre d'abonnement.</a:t>
                </a:r>
              </a:p>
            </p:txBody>
          </p:sp>
          <p:sp>
            <p:nvSpPr>
              <p:cNvPr id="11" name="Rectangle 10">
                <a:extLst>
                  <a:ext uri="{FF2B5EF4-FFF2-40B4-BE49-F238E27FC236}">
                    <a16:creationId xmlns:a16="http://schemas.microsoft.com/office/drawing/2014/main" id="{F9B546D3-B497-4C4D-B5A6-27554F3402EC}"/>
                  </a:ext>
                </a:extLst>
              </p:cNvPr>
              <p:cNvSpPr/>
              <p:nvPr/>
            </p:nvSpPr>
            <p:spPr>
              <a:xfrm>
                <a:off x="1847546" y="3491275"/>
                <a:ext cx="580297" cy="335783"/>
              </a:xfrm>
              <a:prstGeom prst="rect">
                <a:avLst/>
              </a:prstGeom>
              <a: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grpSp>
        <p:pic>
          <p:nvPicPr>
            <p:cNvPr id="8" name="Graphique 7">
              <a:extLst>
                <a:ext uri="{FF2B5EF4-FFF2-40B4-BE49-F238E27FC236}">
                  <a16:creationId xmlns:a16="http://schemas.microsoft.com/office/drawing/2014/main" id="{C0A5E3BD-1172-47B1-BE67-95E145B3274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7546" y="3491275"/>
              <a:ext cx="580297" cy="576000"/>
            </a:xfrm>
            <a:prstGeom prst="rect">
              <a:avLst/>
            </a:prstGeom>
          </p:spPr>
        </p:pic>
      </p:grpSp>
    </p:spTree>
    <p:extLst>
      <p:ext uri="{BB962C8B-B14F-4D97-AF65-F5344CB8AC3E}">
        <p14:creationId xmlns:p14="http://schemas.microsoft.com/office/powerpoint/2010/main" val="335237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3</a:t>
            </a:r>
            <a:r>
              <a:rPr lang="fr-FR" dirty="0"/>
              <a:t> : Créer des utilisateurs et des groupes Azure AD</a:t>
            </a:r>
            <a:r>
              <a:rPr lang="fr-FR" b="1" dirty="0"/>
              <a:t>.</a:t>
            </a:r>
          </a:p>
          <a:p>
            <a:r>
              <a:rPr lang="fr-FR" dirty="0"/>
              <a:t>Dans cette tâche, vous allez créer trois utilisateurs : </a:t>
            </a:r>
            <a:r>
              <a:rPr lang="fr-FR" b="1" dirty="0"/>
              <a:t>aaduser1</a:t>
            </a:r>
            <a:r>
              <a:rPr lang="fr-FR" dirty="0"/>
              <a:t> (Global Admin), </a:t>
            </a:r>
            <a:r>
              <a:rPr lang="fr-FR" b="1" dirty="0"/>
              <a:t>aaduser2</a:t>
            </a:r>
            <a:r>
              <a:rPr lang="fr-FR" dirty="0"/>
              <a:t> (utilisateur) et </a:t>
            </a:r>
            <a:r>
              <a:rPr lang="fr-FR" b="1" dirty="0"/>
              <a:t>aaduser3</a:t>
            </a:r>
            <a:r>
              <a:rPr lang="fr-FR" dirty="0"/>
              <a:t> (utilisateur). Vous aurez besoin du nom principal et du mot de passe de chaque utilisateur pour les tâches ultérieures.</a:t>
            </a:r>
          </a:p>
          <a:p>
            <a:pPr marL="228600" lvl="0" indent="-228600">
              <a:buFont typeface="+mj-lt"/>
              <a:buAutoNum type="arabicPeriod"/>
            </a:pPr>
            <a:r>
              <a:rPr lang="fr-FR" dirty="0"/>
              <a:t>Revenez au </a:t>
            </a:r>
            <a:r>
              <a:rPr lang="fr-FR" b="1" dirty="0"/>
              <a:t>panneau TP_MFA </a:t>
            </a:r>
            <a:r>
              <a:rPr lang="fr-FR" dirty="0"/>
              <a:t>Azure Active Directory et, dans la section </a:t>
            </a:r>
            <a:r>
              <a:rPr lang="fr-FR" b="1" dirty="0"/>
              <a:t>Gérer </a:t>
            </a:r>
            <a:r>
              <a:rPr lang="fr-FR" dirty="0"/>
              <a:t>, cliquez sur </a:t>
            </a:r>
            <a:r>
              <a:rPr lang="fr-FR" b="1" dirty="0"/>
              <a:t>Utilisateurs</a:t>
            </a:r>
            <a:r>
              <a:rPr lang="fr-FR" dirty="0"/>
              <a:t>.</a:t>
            </a:r>
          </a:p>
          <a:p>
            <a:pPr marL="228600" lvl="0" indent="-228600">
              <a:buFont typeface="+mj-lt"/>
              <a:buAutoNum type="arabicPeriod"/>
            </a:pPr>
            <a:r>
              <a:rPr lang="fr-FR" dirty="0"/>
              <a:t>Sur les </a:t>
            </a:r>
            <a:r>
              <a:rPr lang="fr-FR" b="1" dirty="0"/>
              <a:t>utilisateurs | panneau Tous les utilisateurs</a:t>
            </a:r>
            <a:r>
              <a:rPr lang="fr-FR" dirty="0"/>
              <a:t>, cliquez sur </a:t>
            </a:r>
            <a:r>
              <a:rPr lang="fr-FR" b="1" dirty="0"/>
              <a:t>+ Nouvel utilisateur</a:t>
            </a:r>
            <a:r>
              <a:rPr lang="fr-FR" dirty="0"/>
              <a:t>.</a:t>
            </a:r>
          </a:p>
          <a:p>
            <a:pPr marL="228600" lvl="0" indent="-228600">
              <a:buFont typeface="+mj-lt"/>
              <a:buAutoNum type="arabicPeriod"/>
            </a:pPr>
            <a:r>
              <a:rPr lang="fr-FR" dirty="0"/>
              <a:t>Dans le </a:t>
            </a:r>
            <a:r>
              <a:rPr lang="fr-FR" b="1" dirty="0"/>
              <a:t>panneau Nouvel utilisateur</a:t>
            </a:r>
            <a:r>
              <a:rPr lang="fr-FR" dirty="0"/>
              <a:t>, assurez-vous que l'option </a:t>
            </a:r>
            <a:r>
              <a:rPr lang="fr-FR" b="1" dirty="0"/>
              <a:t>Créer un utilisateur </a:t>
            </a:r>
            <a:r>
              <a:rPr lang="fr-FR" dirty="0"/>
              <a:t>est sélectionnée, et spécifiez les paramètres suivants (laissez tous les autres avec leurs valeurs par défaut) et cliquez sur </a:t>
            </a:r>
            <a:r>
              <a:rPr lang="fr-FR" b="1" dirty="0"/>
              <a:t>Créer </a:t>
            </a:r>
            <a:r>
              <a:rPr lang="fr-FR" dirty="0"/>
              <a:t>:</a:t>
            </a:r>
          </a:p>
          <a:p>
            <a:pPr marL="628650" lvl="1" indent="-171450">
              <a:buFont typeface="Arial" panose="020B0604020202020204" pitchFamily="34" charset="0"/>
              <a:buChar char="•"/>
            </a:pPr>
            <a:r>
              <a:rPr lang="fr-FR" dirty="0"/>
              <a:t>Nom d'utilisateur: </a:t>
            </a:r>
            <a:r>
              <a:rPr lang="fr-FR" b="1" dirty="0"/>
              <a:t>aaduser1</a:t>
            </a:r>
            <a:endParaRPr lang="fr-FR" dirty="0"/>
          </a:p>
          <a:p>
            <a:pPr marL="628650" lvl="1" indent="-171450">
              <a:buFont typeface="Arial" panose="020B0604020202020204" pitchFamily="34" charset="0"/>
              <a:buChar char="•"/>
            </a:pPr>
            <a:r>
              <a:rPr lang="fr-FR" dirty="0"/>
              <a:t>Nom: </a:t>
            </a:r>
            <a:r>
              <a:rPr lang="fr-FR" b="1" dirty="0"/>
              <a:t>aaduser1</a:t>
            </a:r>
            <a:endParaRPr lang="fr-FR" dirty="0"/>
          </a:p>
          <a:p>
            <a:pPr marL="628650" lvl="1" indent="-171450">
              <a:buFont typeface="Arial" panose="020B0604020202020204" pitchFamily="34" charset="0"/>
              <a:buChar char="•"/>
            </a:pPr>
            <a:r>
              <a:rPr lang="fr-FR" dirty="0"/>
              <a:t>Mot de passe: assurez-vous que l'option </a:t>
            </a:r>
            <a:r>
              <a:rPr lang="fr-FR" b="1" dirty="0"/>
              <a:t>Générer automatiquement le mot de passe </a:t>
            </a:r>
            <a:r>
              <a:rPr lang="fr-FR" dirty="0"/>
              <a:t>est sélectionnée et cliquez sur </a:t>
            </a:r>
            <a:r>
              <a:rPr lang="fr-FR" b="1" dirty="0"/>
              <a:t>Afficher le mot de passe.</a:t>
            </a:r>
          </a:p>
          <a:p>
            <a:pPr marL="628650" lvl="1" indent="-171450">
              <a:buFont typeface="Arial" panose="020B0604020202020204" pitchFamily="34" charset="0"/>
              <a:buChar char="•"/>
            </a:pPr>
            <a:r>
              <a:rPr lang="fr-FR" dirty="0"/>
              <a:t>Groupes: </a:t>
            </a:r>
            <a:r>
              <a:rPr lang="fr-FR" b="1" dirty="0"/>
              <a:t>0 groupes sélectionnés</a:t>
            </a:r>
          </a:p>
          <a:p>
            <a:pPr marL="628650" lvl="1" indent="-171450">
              <a:buFont typeface="Arial" panose="020B0604020202020204" pitchFamily="34" charset="0"/>
              <a:buChar char="•"/>
            </a:pPr>
            <a:r>
              <a:rPr lang="fr-FR" dirty="0"/>
              <a:t>Les rôles: cliquez sur </a:t>
            </a:r>
            <a:r>
              <a:rPr lang="fr-FR" b="1" dirty="0"/>
              <a:t>Utilisateur</a:t>
            </a:r>
            <a:r>
              <a:rPr lang="fr-FR" dirty="0"/>
              <a:t>, puis cliquez sur </a:t>
            </a:r>
            <a:r>
              <a:rPr lang="fr-FR" b="1" dirty="0"/>
              <a:t>Administrateur général</a:t>
            </a:r>
            <a:r>
              <a:rPr lang="fr-FR" dirty="0"/>
              <a:t>, et cliquez sur </a:t>
            </a:r>
            <a:r>
              <a:rPr lang="fr-FR" b="1" dirty="0"/>
              <a:t>Sélectionner.</a:t>
            </a:r>
          </a:p>
          <a:p>
            <a:pPr marL="628650" lvl="1" indent="-171450">
              <a:buFont typeface="Arial" panose="020B0604020202020204" pitchFamily="34" charset="0"/>
              <a:buChar char="•"/>
            </a:pPr>
            <a:r>
              <a:rPr lang="fr-FR" dirty="0"/>
              <a:t>Lieu d'utilisation: un pays (Ex: Etat Unis)</a:t>
            </a:r>
          </a:p>
          <a:p>
            <a:pPr marL="228600" indent="-228600">
              <a:buFont typeface="+mj-lt"/>
              <a:buAutoNum type="arabicPeriod"/>
            </a:pPr>
            <a:r>
              <a:rPr lang="fr-FR" dirty="0"/>
              <a:t>Retour sur les </a:t>
            </a:r>
            <a:r>
              <a:rPr lang="fr-FR" b="1" dirty="0"/>
              <a:t>Utilisateurs | Panneau Tous les utilisateurs</a:t>
            </a:r>
            <a:r>
              <a:rPr lang="fr-FR" dirty="0"/>
              <a:t>, cliquez sur </a:t>
            </a:r>
            <a:r>
              <a:rPr lang="fr-FR" b="1" dirty="0"/>
              <a:t>+ Nouvel utilisateur</a:t>
            </a:r>
            <a:r>
              <a:rPr lang="fr-FR" dirty="0"/>
              <a:t>.</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83593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9F95FC1-EC77-4762-BFCD-BA714B948DD9}"/>
              </a:ext>
            </a:extLst>
          </p:cNvPr>
          <p:cNvSpPr>
            <a:spLocks noGrp="1"/>
          </p:cNvSpPr>
          <p:nvPr>
            <p:ph type="body" sz="quarter" idx="14"/>
          </p:nvPr>
        </p:nvSpPr>
        <p:spPr/>
        <p:txBody>
          <a:bodyPr/>
          <a:lstStyle/>
          <a:p>
            <a:r>
              <a:rPr lang="fr-FR" dirty="0"/>
              <a:t>Initier les stagiaires à la réalisation d'une recherche sur internet</a:t>
            </a:r>
          </a:p>
          <a:p>
            <a:r>
              <a:rPr lang="fr-FR" dirty="0"/>
              <a:t>Sensibiliser les stagiaires à l’utilisation des sources fiables et à noter les références pendant leur recherche sur internet</a:t>
            </a:r>
          </a:p>
          <a:p>
            <a:r>
              <a:rPr lang="fr-FR" dirty="0"/>
              <a:t>Discuter les résultats de la recherche et proposer éventuellement qu’un stagiaire ou deux fassent un exposé devant ses camarades</a:t>
            </a:r>
          </a:p>
        </p:txBody>
      </p:sp>
      <p:sp>
        <p:nvSpPr>
          <p:cNvPr id="5" name="Espace réservé du texte 4">
            <a:extLst>
              <a:ext uri="{FF2B5EF4-FFF2-40B4-BE49-F238E27FC236}">
                <a16:creationId xmlns:a16="http://schemas.microsoft.com/office/drawing/2014/main" id="{948C896C-A084-4C6D-8F0C-C10FA0D1C9C8}"/>
              </a:ext>
            </a:extLst>
          </p:cNvPr>
          <p:cNvSpPr>
            <a:spLocks noGrp="1"/>
          </p:cNvSpPr>
          <p:nvPr>
            <p:ph type="body" sz="quarter" idx="15"/>
          </p:nvPr>
        </p:nvSpPr>
        <p:spPr/>
        <p:txBody>
          <a:bodyPr/>
          <a:lstStyle/>
          <a:p>
            <a:r>
              <a:rPr lang="fr-FR" dirty="0"/>
              <a:t>Travailler en groupe et partager l’information avec les collègues</a:t>
            </a:r>
          </a:p>
          <a:p>
            <a:r>
              <a:rPr lang="fr-FR" dirty="0"/>
              <a:t>Répartir les tâches entre les membres du groupe pour faciliter le travail</a:t>
            </a:r>
          </a:p>
          <a:p>
            <a:r>
              <a:rPr lang="fr-FR" dirty="0"/>
              <a:t>Discuter les résultats de la recherche entre le groupe</a:t>
            </a:r>
          </a:p>
          <a:p>
            <a:r>
              <a:rPr lang="fr-FR" dirty="0"/>
              <a:t>Consolider et préparer un support de présentation synthétisant l’ensemble des tâches demandées</a:t>
            </a:r>
          </a:p>
        </p:txBody>
      </p:sp>
      <p:sp>
        <p:nvSpPr>
          <p:cNvPr id="6" name="Espace réservé du texte 5">
            <a:extLst>
              <a:ext uri="{FF2B5EF4-FFF2-40B4-BE49-F238E27FC236}">
                <a16:creationId xmlns:a16="http://schemas.microsoft.com/office/drawing/2014/main" id="{1FA96112-DA98-4B17-A43D-945FB4DF16FC}"/>
              </a:ext>
            </a:extLst>
          </p:cNvPr>
          <p:cNvSpPr>
            <a:spLocks noGrp="1"/>
          </p:cNvSpPr>
          <p:nvPr>
            <p:ph type="body" sz="quarter" idx="16"/>
          </p:nvPr>
        </p:nvSpPr>
        <p:spPr/>
        <p:txBody>
          <a:bodyPr/>
          <a:lstStyle/>
          <a:p>
            <a:r>
              <a:rPr lang="fr-FR" dirty="0"/>
              <a:t>En groupe de 3 à 4 personnes</a:t>
            </a:r>
          </a:p>
          <a:p>
            <a:r>
              <a:rPr lang="fr-FR" dirty="0"/>
              <a:t>Des ordinateurs dotés d’une connexion internet, et sur lesquels MS PowerPoint est installé</a:t>
            </a:r>
          </a:p>
          <a:p>
            <a:r>
              <a:rPr lang="fr-FR" dirty="0"/>
              <a:t>Un projecteur dans le cas d’une présentation</a:t>
            </a:r>
          </a:p>
        </p:txBody>
      </p:sp>
      <p:sp>
        <p:nvSpPr>
          <p:cNvPr id="7" name="Espace réservé du texte 6">
            <a:extLst>
              <a:ext uri="{FF2B5EF4-FFF2-40B4-BE49-F238E27FC236}">
                <a16:creationId xmlns:a16="http://schemas.microsoft.com/office/drawing/2014/main" id="{94117956-BA9F-48FD-B8DA-23E09A64047F}"/>
              </a:ext>
            </a:extLst>
          </p:cNvPr>
          <p:cNvSpPr>
            <a:spLocks noGrp="1"/>
          </p:cNvSpPr>
          <p:nvPr>
            <p:ph type="body" sz="quarter" idx="17"/>
          </p:nvPr>
        </p:nvSpPr>
        <p:spPr/>
        <p:txBody>
          <a:bodyPr/>
          <a:lstStyle/>
          <a:p>
            <a:r>
              <a:rPr lang="fr-FR" dirty="0"/>
              <a:t>Travail en groupe</a:t>
            </a:r>
          </a:p>
          <a:p>
            <a:r>
              <a:rPr lang="fr-FR" dirty="0"/>
              <a:t>Qualité du livrable en terme de contenu</a:t>
            </a:r>
          </a:p>
          <a:p>
            <a:r>
              <a:rPr lang="fr-FR" dirty="0"/>
              <a:t>Qualité du livrable en terme de présentation</a:t>
            </a:r>
          </a:p>
          <a:p>
            <a:endParaRPr lang="fr-FR" dirty="0"/>
          </a:p>
        </p:txBody>
      </p:sp>
      <p:sp>
        <p:nvSpPr>
          <p:cNvPr id="57" name="Espace réservé du texte 56">
            <a:extLst>
              <a:ext uri="{FF2B5EF4-FFF2-40B4-BE49-F238E27FC236}">
                <a16:creationId xmlns:a16="http://schemas.microsoft.com/office/drawing/2014/main" id="{BCFE69E2-A3E2-496A-A978-4087C95B35B3}"/>
              </a:ext>
            </a:extLst>
          </p:cNvPr>
          <p:cNvSpPr>
            <a:spLocks noGrp="1"/>
          </p:cNvSpPr>
          <p:nvPr>
            <p:ph type="body" sz="quarter" idx="13"/>
          </p:nvPr>
        </p:nvSpPr>
        <p:spPr/>
        <p:txBody>
          <a:bodyPr/>
          <a:lstStyle/>
          <a:p>
            <a:r>
              <a:rPr lang="fr-FR" dirty="0"/>
              <a:t>Pour le formateur</a:t>
            </a:r>
          </a:p>
        </p:txBody>
      </p:sp>
      <p:sp>
        <p:nvSpPr>
          <p:cNvPr id="62" name="Espace réservé du texte 61">
            <a:extLst>
              <a:ext uri="{FF2B5EF4-FFF2-40B4-BE49-F238E27FC236}">
                <a16:creationId xmlns:a16="http://schemas.microsoft.com/office/drawing/2014/main" id="{3171FDA8-C32F-4E7A-B147-E2050F8989E2}"/>
              </a:ext>
            </a:extLst>
          </p:cNvPr>
          <p:cNvSpPr>
            <a:spLocks noGrp="1"/>
          </p:cNvSpPr>
          <p:nvPr>
            <p:ph type="body" sz="quarter" idx="18"/>
          </p:nvPr>
        </p:nvSpPr>
        <p:spPr/>
        <p:txBody>
          <a:bodyPr/>
          <a:lstStyle/>
          <a:p>
            <a:r>
              <a:rPr lang="fr-FR" dirty="0"/>
              <a:t>Pour l’apprenant</a:t>
            </a:r>
          </a:p>
        </p:txBody>
      </p:sp>
      <p:sp>
        <p:nvSpPr>
          <p:cNvPr id="8" name="Espace réservé du texte 7">
            <a:extLst>
              <a:ext uri="{FF2B5EF4-FFF2-40B4-BE49-F238E27FC236}">
                <a16:creationId xmlns:a16="http://schemas.microsoft.com/office/drawing/2014/main" id="{7D50BA98-1472-419D-A6F3-838EBFB68FAF}"/>
              </a:ext>
            </a:extLst>
          </p:cNvPr>
          <p:cNvSpPr>
            <a:spLocks noGrp="1"/>
          </p:cNvSpPr>
          <p:nvPr>
            <p:ph type="body" sz="quarter" idx="19"/>
          </p:nvPr>
        </p:nvSpPr>
        <p:spPr/>
        <p:txBody>
          <a:bodyPr/>
          <a:lstStyle/>
          <a:p>
            <a:endParaRPr lang="fr-FR" dirty="0"/>
          </a:p>
        </p:txBody>
      </p:sp>
      <p:sp>
        <p:nvSpPr>
          <p:cNvPr id="9" name="Espace réservé du texte 8">
            <a:extLst>
              <a:ext uri="{FF2B5EF4-FFF2-40B4-BE49-F238E27FC236}">
                <a16:creationId xmlns:a16="http://schemas.microsoft.com/office/drawing/2014/main" id="{79D43369-C23B-4FA4-A77F-2F615D8BB675}"/>
              </a:ext>
            </a:extLst>
          </p:cNvPr>
          <p:cNvSpPr>
            <a:spLocks noGrp="1"/>
          </p:cNvSpPr>
          <p:nvPr>
            <p:ph type="body" sz="quarter" idx="20"/>
          </p:nvPr>
        </p:nvSpPr>
        <p:spPr/>
        <p:txBody>
          <a:bodyPr/>
          <a:lstStyle/>
          <a:p>
            <a:endParaRPr lang="fr-FR" dirty="0"/>
          </a:p>
        </p:txBody>
      </p:sp>
    </p:spTree>
    <p:extLst>
      <p:ext uri="{BB962C8B-B14F-4D97-AF65-F5344CB8AC3E}">
        <p14:creationId xmlns:p14="http://schemas.microsoft.com/office/powerpoint/2010/main" val="2876517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buFont typeface="+mj-lt"/>
              <a:buAutoNum type="arabicPeriod" startAt="5"/>
            </a:pPr>
            <a:r>
              <a:rPr lang="fr-FR" dirty="0"/>
              <a:t>Dans le </a:t>
            </a:r>
            <a:r>
              <a:rPr lang="fr-FR" b="1" dirty="0"/>
              <a:t>panneau Nouvel utilisateur</a:t>
            </a:r>
            <a:r>
              <a:rPr lang="fr-FR" dirty="0"/>
              <a:t>, assurez-vous que l'option </a:t>
            </a:r>
            <a:r>
              <a:rPr lang="fr-FR" b="1" dirty="0"/>
              <a:t>Créer un utilisateur </a:t>
            </a:r>
            <a:r>
              <a:rPr lang="fr-FR" dirty="0"/>
              <a:t>est sélectionnée et spécifiez les paramètres suivants (laissez tous les autres paramètres avec leurs valeurs par défaut) :</a:t>
            </a:r>
          </a:p>
          <a:p>
            <a:pPr marL="628650" lvl="1" indent="-171450">
              <a:buFont typeface="Arial" panose="020B0604020202020204" pitchFamily="34" charset="0"/>
              <a:buChar char="•"/>
            </a:pPr>
            <a:r>
              <a:rPr lang="fr-FR" dirty="0"/>
              <a:t>Nom d'utilisateur: </a:t>
            </a:r>
            <a:r>
              <a:rPr lang="fr-FR" b="1" dirty="0"/>
              <a:t>aaduser2</a:t>
            </a:r>
            <a:endParaRPr lang="fr-FR" dirty="0"/>
          </a:p>
          <a:p>
            <a:pPr marL="628650" lvl="1" indent="-171450">
              <a:buFont typeface="Arial" panose="020B0604020202020204" pitchFamily="34" charset="0"/>
              <a:buChar char="•"/>
            </a:pPr>
            <a:r>
              <a:rPr lang="fr-FR" dirty="0"/>
              <a:t>Nom: </a:t>
            </a:r>
            <a:r>
              <a:rPr lang="fr-FR" b="1" dirty="0"/>
              <a:t>aaduser2</a:t>
            </a:r>
            <a:endParaRPr lang="fr-FR" dirty="0"/>
          </a:p>
          <a:p>
            <a:pPr marL="628650" lvl="1" indent="-171450">
              <a:buFont typeface="Arial" panose="020B0604020202020204" pitchFamily="34" charset="0"/>
              <a:buChar char="•"/>
            </a:pPr>
            <a:r>
              <a:rPr lang="fr-FR" dirty="0"/>
              <a:t>Mot de passe: assurez-vous que l'option </a:t>
            </a:r>
            <a:r>
              <a:rPr lang="fr-FR" b="1" dirty="0"/>
              <a:t>Générer automatiquement le mot de passe </a:t>
            </a:r>
            <a:r>
              <a:rPr lang="fr-FR" dirty="0"/>
              <a:t>est sélectionnée et cliquez sur </a:t>
            </a:r>
            <a:r>
              <a:rPr lang="fr-FR" b="1" dirty="0"/>
              <a:t>Afficher le mot de passe.</a:t>
            </a:r>
          </a:p>
          <a:p>
            <a:pPr marL="628650" lvl="1" indent="-171450">
              <a:buFont typeface="Arial" panose="020B0604020202020204" pitchFamily="34" charset="0"/>
              <a:buChar char="•"/>
            </a:pPr>
            <a:r>
              <a:rPr lang="fr-FR" dirty="0"/>
              <a:t>Groupes: </a:t>
            </a:r>
            <a:r>
              <a:rPr lang="fr-FR" b="1" dirty="0"/>
              <a:t>0 groupes sélectionnés</a:t>
            </a:r>
          </a:p>
          <a:p>
            <a:pPr marL="628650" lvl="1" indent="-171450">
              <a:buFont typeface="Arial" panose="020B0604020202020204" pitchFamily="34" charset="0"/>
              <a:buChar char="•"/>
            </a:pPr>
            <a:r>
              <a:rPr lang="fr-FR" dirty="0"/>
              <a:t>Les rôles: </a:t>
            </a:r>
            <a:r>
              <a:rPr lang="fr-FR" b="1" dirty="0"/>
              <a:t>Utilisateur</a:t>
            </a:r>
          </a:p>
          <a:p>
            <a:pPr marL="628650" lvl="1" indent="-171450">
              <a:buFont typeface="Arial" panose="020B0604020202020204" pitchFamily="34" charset="0"/>
              <a:buChar char="•"/>
            </a:pPr>
            <a:r>
              <a:rPr lang="fr-FR" dirty="0"/>
              <a:t>Lieu d'utilisation: un pays (Ex: Etat Unis)</a:t>
            </a:r>
          </a:p>
          <a:p>
            <a:pPr marL="228600" indent="-228600">
              <a:buFont typeface="+mj-lt"/>
              <a:buAutoNum type="arabicPeriod" startAt="6"/>
            </a:pPr>
            <a:r>
              <a:rPr lang="fr-FR" dirty="0"/>
              <a:t>Retour sur les </a:t>
            </a:r>
            <a:r>
              <a:rPr lang="fr-FR" b="1" dirty="0"/>
              <a:t>Utilisateurs | Panneau Tous les utilisateurs</a:t>
            </a:r>
            <a:r>
              <a:rPr lang="fr-FR" dirty="0"/>
              <a:t>, cliquez sur </a:t>
            </a:r>
            <a:r>
              <a:rPr lang="fr-FR" b="1" dirty="0"/>
              <a:t>+ Nouvel utilisateur</a:t>
            </a:r>
            <a:r>
              <a:rPr lang="fr-FR" dirty="0"/>
              <a:t>.</a:t>
            </a:r>
          </a:p>
          <a:p>
            <a:pPr marL="228600" indent="-228600">
              <a:buFont typeface="+mj-lt"/>
              <a:buAutoNum type="arabicPeriod" startAt="6"/>
            </a:pPr>
            <a:r>
              <a:rPr lang="fr-FR" dirty="0"/>
              <a:t>Cliquez sur </a:t>
            </a:r>
            <a:r>
              <a:rPr lang="fr-FR" b="1" dirty="0"/>
              <a:t>Nouvel utilisateur</a:t>
            </a:r>
            <a:r>
              <a:rPr lang="fr-FR" dirty="0"/>
              <a:t>, complétez les paramètres de configuration du nouvel utilisateur, puis cliquez sur </a:t>
            </a:r>
            <a:r>
              <a:rPr lang="fr-FR" b="1" dirty="0"/>
              <a:t>Créer</a:t>
            </a:r>
            <a:r>
              <a:rPr lang="fr-FR" dirty="0"/>
              <a:t>.</a:t>
            </a:r>
          </a:p>
          <a:p>
            <a:pPr marL="628650" lvl="1" indent="-171450">
              <a:buFont typeface="Arial" panose="020B0604020202020204" pitchFamily="34" charset="0"/>
              <a:buChar char="•"/>
            </a:pPr>
            <a:r>
              <a:rPr lang="fr-FR" dirty="0"/>
              <a:t>Nom d'utilisateur: </a:t>
            </a:r>
            <a:r>
              <a:rPr lang="fr-FR" b="1" dirty="0"/>
              <a:t>aaduser3</a:t>
            </a:r>
            <a:endParaRPr lang="fr-FR" dirty="0"/>
          </a:p>
          <a:p>
            <a:pPr marL="628650" lvl="1" indent="-171450">
              <a:buFont typeface="Arial" panose="020B0604020202020204" pitchFamily="34" charset="0"/>
              <a:buChar char="•"/>
            </a:pPr>
            <a:r>
              <a:rPr lang="fr-FR" dirty="0"/>
              <a:t>Nom: </a:t>
            </a:r>
            <a:r>
              <a:rPr lang="fr-FR" b="1" dirty="0"/>
              <a:t>aaduser3</a:t>
            </a:r>
            <a:endParaRPr lang="fr-FR" dirty="0"/>
          </a:p>
          <a:p>
            <a:pPr marL="628650" lvl="1" indent="-171450">
              <a:buFont typeface="Arial" panose="020B0604020202020204" pitchFamily="34" charset="0"/>
              <a:buChar char="•"/>
            </a:pPr>
            <a:r>
              <a:rPr lang="fr-FR" dirty="0"/>
              <a:t>Mot de passe: assurez-vous que l'option </a:t>
            </a:r>
            <a:r>
              <a:rPr lang="fr-FR" b="1" dirty="0"/>
              <a:t>Générer automatiquement le mot de passe </a:t>
            </a:r>
            <a:r>
              <a:rPr lang="fr-FR" dirty="0"/>
              <a:t>est sélectionnée et cliquez sur </a:t>
            </a:r>
            <a:r>
              <a:rPr lang="fr-FR" b="1" dirty="0"/>
              <a:t>Afficher le mot de passe.</a:t>
            </a:r>
          </a:p>
          <a:p>
            <a:pPr marL="628650" lvl="1" indent="-171450">
              <a:buFont typeface="Arial" panose="020B0604020202020204" pitchFamily="34" charset="0"/>
              <a:buChar char="•"/>
            </a:pPr>
            <a:r>
              <a:rPr lang="fr-FR" dirty="0"/>
              <a:t>Groupes: </a:t>
            </a:r>
            <a:r>
              <a:rPr lang="fr-FR" b="1" dirty="0"/>
              <a:t>0 groupes sélectionnés</a:t>
            </a:r>
          </a:p>
          <a:p>
            <a:pPr marL="628650" lvl="1" indent="-171450">
              <a:buFont typeface="Arial" panose="020B0604020202020204" pitchFamily="34" charset="0"/>
              <a:buChar char="•"/>
            </a:pPr>
            <a:r>
              <a:rPr lang="fr-FR" dirty="0"/>
              <a:t>Les rôles: </a:t>
            </a:r>
            <a:r>
              <a:rPr lang="fr-FR" b="1" dirty="0"/>
              <a:t>Utilisateur</a:t>
            </a:r>
          </a:p>
          <a:p>
            <a:pPr marL="628650" lvl="1" indent="-171450">
              <a:buFont typeface="Arial" panose="020B0604020202020204" pitchFamily="34" charset="0"/>
              <a:buChar char="•"/>
            </a:pPr>
            <a:r>
              <a:rPr lang="fr-FR" dirty="0"/>
              <a:t>Lieu d'utilisation: un pays (Ex: Etat Unis)</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093275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p:txBody>
      </p:sp>
      <p:grpSp>
        <p:nvGrpSpPr>
          <p:cNvPr id="6" name="Groupe 5">
            <a:extLst>
              <a:ext uri="{FF2B5EF4-FFF2-40B4-BE49-F238E27FC236}">
                <a16:creationId xmlns:a16="http://schemas.microsoft.com/office/drawing/2014/main" id="{F7637ECA-54BF-4B06-98E3-46480E4396AE}"/>
              </a:ext>
            </a:extLst>
          </p:cNvPr>
          <p:cNvGrpSpPr/>
          <p:nvPr/>
        </p:nvGrpSpPr>
        <p:grpSpPr>
          <a:xfrm>
            <a:off x="720000" y="2215543"/>
            <a:ext cx="10360883" cy="1044587"/>
            <a:chOff x="1847546" y="3491275"/>
            <a:chExt cx="8315551" cy="974064"/>
          </a:xfrm>
        </p:grpSpPr>
        <p:grpSp>
          <p:nvGrpSpPr>
            <p:cNvPr id="7" name="Groupe 6">
              <a:extLst>
                <a:ext uri="{FF2B5EF4-FFF2-40B4-BE49-F238E27FC236}">
                  <a16:creationId xmlns:a16="http://schemas.microsoft.com/office/drawing/2014/main" id="{BE8651BC-45D9-4852-8F9D-15B22B80A4A1}"/>
                </a:ext>
              </a:extLst>
            </p:cNvPr>
            <p:cNvGrpSpPr/>
            <p:nvPr/>
          </p:nvGrpSpPr>
          <p:grpSpPr>
            <a:xfrm>
              <a:off x="1847546" y="3491275"/>
              <a:ext cx="8315551" cy="974064"/>
              <a:chOff x="1847546" y="3491275"/>
              <a:chExt cx="8315551" cy="974064"/>
            </a:xfrm>
          </p:grpSpPr>
          <p:sp>
            <p:nvSpPr>
              <p:cNvPr id="9" name="Forme libre : forme 8">
                <a:extLst>
                  <a:ext uri="{FF2B5EF4-FFF2-40B4-BE49-F238E27FC236}">
                    <a16:creationId xmlns:a16="http://schemas.microsoft.com/office/drawing/2014/main" id="{03545624-DB9D-42D1-A4BF-2CDCC371FF7A}"/>
                  </a:ext>
                </a:extLst>
              </p:cNvPr>
              <p:cNvSpPr/>
              <p:nvPr/>
            </p:nvSpPr>
            <p:spPr>
              <a:xfrm>
                <a:off x="2495546" y="3708988"/>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FF7701"/>
                    </a:solidFill>
                  </a:rPr>
                  <a:t>Remarques</a:t>
                </a:r>
              </a:p>
            </p:txBody>
          </p:sp>
          <p:sp>
            <p:nvSpPr>
              <p:cNvPr id="10" name="Forme libre : forme 9">
                <a:extLst>
                  <a:ext uri="{FF2B5EF4-FFF2-40B4-BE49-F238E27FC236}">
                    <a16:creationId xmlns:a16="http://schemas.microsoft.com/office/drawing/2014/main" id="{677F9833-3D5F-47CA-B44E-F75943DF498C}"/>
                  </a:ext>
                </a:extLst>
              </p:cNvPr>
              <p:cNvSpPr/>
              <p:nvPr/>
            </p:nvSpPr>
            <p:spPr>
              <a:xfrm>
                <a:off x="2131874" y="4005324"/>
                <a:ext cx="8031223" cy="460015"/>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FF770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lgn="just">
                  <a:buFont typeface="Arial" panose="020B0604020202020204" pitchFamily="34" charset="0"/>
                  <a:buChar char="•"/>
                </a:pPr>
                <a:r>
                  <a:rPr lang="fr-FR" sz="1200" dirty="0">
                    <a:solidFill>
                      <a:srgbClr val="565656"/>
                    </a:solidFill>
                  </a:rPr>
                  <a:t>Enregistrez le nom d'utilisateur et le mot de passe de l'utilisateur. Vous en aurez besoin plus tard dans ce TP.</a:t>
                </a:r>
              </a:p>
              <a:p>
                <a:pPr marL="171450" indent="-171450" algn="just">
                  <a:buFont typeface="Arial" panose="020B0604020202020204" pitchFamily="34" charset="0"/>
                  <a:buChar char="•"/>
                </a:pPr>
                <a:r>
                  <a:rPr lang="fr-FR" sz="1200" dirty="0">
                    <a:solidFill>
                      <a:srgbClr val="565656"/>
                    </a:solidFill>
                  </a:rPr>
                  <a:t>À ce stade, vous devriez avoir trois nouveaux utilisateurs répertoriés sur la page </a:t>
                </a:r>
                <a:r>
                  <a:rPr lang="fr-FR" sz="1200" b="1" dirty="0">
                    <a:solidFill>
                      <a:srgbClr val="565656"/>
                    </a:solidFill>
                  </a:rPr>
                  <a:t>Utilisateurs.</a:t>
                </a:r>
                <a:endParaRPr lang="fr-FR" sz="1200" dirty="0">
                  <a:solidFill>
                    <a:srgbClr val="565656"/>
                  </a:solidFill>
                </a:endParaRPr>
              </a:p>
            </p:txBody>
          </p:sp>
          <p:sp>
            <p:nvSpPr>
              <p:cNvPr id="11" name="Rectangle 10">
                <a:extLst>
                  <a:ext uri="{FF2B5EF4-FFF2-40B4-BE49-F238E27FC236}">
                    <a16:creationId xmlns:a16="http://schemas.microsoft.com/office/drawing/2014/main" id="{2A146DD2-CFCE-4074-B0BA-1A279516A354}"/>
                  </a:ext>
                </a:extLst>
              </p:cNvPr>
              <p:cNvSpPr/>
              <p:nvPr/>
            </p:nvSpPr>
            <p:spPr>
              <a:xfrm>
                <a:off x="1847546" y="3491275"/>
                <a:ext cx="580297" cy="335783"/>
              </a:xfrm>
              <a:prstGeom prst="rect">
                <a:avLst/>
              </a:prstGeom>
              <a: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grpSp>
        <p:pic>
          <p:nvPicPr>
            <p:cNvPr id="8" name="Graphique 7">
              <a:extLst>
                <a:ext uri="{FF2B5EF4-FFF2-40B4-BE49-F238E27FC236}">
                  <a16:creationId xmlns:a16="http://schemas.microsoft.com/office/drawing/2014/main" id="{00C503DC-7428-40AC-B335-09B716E00EC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7546" y="3491275"/>
              <a:ext cx="580297" cy="576000"/>
            </a:xfrm>
            <a:prstGeom prst="rect">
              <a:avLst/>
            </a:prstGeom>
          </p:spPr>
        </p:pic>
      </p:grpSp>
    </p:spTree>
    <p:extLst>
      <p:ext uri="{BB962C8B-B14F-4D97-AF65-F5344CB8AC3E}">
        <p14:creationId xmlns:p14="http://schemas.microsoft.com/office/powerpoint/2010/main" val="4103698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4</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4 </a:t>
            </a:r>
            <a:r>
              <a:rPr lang="fr-FR" dirty="0"/>
              <a:t>: attribuer des licences Azure AD Premium P2 aux utilisateurs Azure AD.</a:t>
            </a:r>
          </a:p>
          <a:p>
            <a:r>
              <a:rPr lang="fr-FR" dirty="0"/>
              <a:t>Dans cette tâche, vous attribuerez à chaque utilisateur la licence Azure Active Directory Premium P2.</a:t>
            </a:r>
          </a:p>
          <a:p>
            <a:pPr marL="228600" lvl="0" indent="-228600">
              <a:buFont typeface="+mj-lt"/>
              <a:buAutoNum type="arabicPeriod"/>
            </a:pPr>
            <a:r>
              <a:rPr lang="fr-FR" dirty="0"/>
              <a:t>Sur les </a:t>
            </a:r>
            <a:r>
              <a:rPr lang="fr-FR" b="1" dirty="0"/>
              <a:t>utilisateurs | Dans le panneau Tous les utilisateurs</a:t>
            </a:r>
            <a:r>
              <a:rPr lang="fr-FR" dirty="0"/>
              <a:t>, cliquez sur l'entrée représentant votre compte d'utilisateur.</a:t>
            </a:r>
          </a:p>
          <a:p>
            <a:pPr marL="228600" lvl="0" indent="-228600">
              <a:buFont typeface="+mj-lt"/>
              <a:buAutoNum type="arabicPeriod"/>
            </a:pPr>
            <a:r>
              <a:rPr lang="fr-FR" dirty="0"/>
              <a:t>Sur le panneau affichant les propriétés de votre compte utilisateur, cliquez sur </a:t>
            </a:r>
            <a:r>
              <a:rPr lang="fr-FR" b="1" dirty="0"/>
              <a:t>Modifier</a:t>
            </a:r>
            <a:r>
              <a:rPr lang="fr-FR" dirty="0"/>
              <a:t>. Vérifiez que l'emplacement d'utilisation est défini sur </a:t>
            </a:r>
            <a:r>
              <a:rPr lang="fr-FR" b="1" dirty="0"/>
              <a:t>États-Unis </a:t>
            </a:r>
            <a:r>
              <a:rPr lang="fr-FR" dirty="0"/>
              <a:t>sinon définissez l'emplacement d'utilisation et cliquez sur </a:t>
            </a:r>
            <a:r>
              <a:rPr lang="fr-FR" b="1" dirty="0"/>
              <a:t>Enregistrer</a:t>
            </a:r>
            <a:r>
              <a:rPr lang="fr-FR" dirty="0"/>
              <a:t>.</a:t>
            </a:r>
          </a:p>
          <a:p>
            <a:pPr marL="228600" lvl="0" indent="-228600">
              <a:buFont typeface="+mj-lt"/>
              <a:buAutoNum type="arabicPeriod"/>
            </a:pPr>
            <a:r>
              <a:rPr lang="fr-FR" dirty="0"/>
              <a:t>Revenez au </a:t>
            </a:r>
            <a:r>
              <a:rPr lang="fr-FR" b="1" dirty="0"/>
              <a:t>panneau TP_MFA </a:t>
            </a:r>
            <a:r>
              <a:rPr lang="fr-FR" dirty="0"/>
              <a:t>Azure Active Directory et, dans la section </a:t>
            </a:r>
            <a:r>
              <a:rPr lang="fr-FR" b="1" dirty="0"/>
              <a:t>Gérer</a:t>
            </a:r>
            <a:r>
              <a:rPr lang="fr-FR" dirty="0"/>
              <a:t>, cliquez sur </a:t>
            </a:r>
            <a:r>
              <a:rPr lang="fr-FR" b="1" dirty="0"/>
              <a:t>Licences </a:t>
            </a:r>
            <a:r>
              <a:rPr lang="fr-FR" dirty="0"/>
              <a:t>.</a:t>
            </a:r>
          </a:p>
          <a:p>
            <a:pPr marL="228600" lvl="0" indent="-228600">
              <a:buFont typeface="+mj-lt"/>
              <a:buAutoNum type="arabicPeriod"/>
            </a:pPr>
            <a:r>
              <a:rPr lang="fr-FR" dirty="0"/>
              <a:t>Sur les </a:t>
            </a:r>
            <a:r>
              <a:rPr lang="fr-FR" b="1" dirty="0"/>
              <a:t>licences | Dans le panneau Vue d'ensemble</a:t>
            </a:r>
            <a:r>
              <a:rPr lang="fr-FR" dirty="0"/>
              <a:t>, cliquez sur </a:t>
            </a:r>
            <a:r>
              <a:rPr lang="fr-FR" b="1" dirty="0"/>
              <a:t>Tous les produits</a:t>
            </a:r>
            <a:r>
              <a:rPr lang="fr-FR" dirty="0"/>
              <a:t>, cochez la case </a:t>
            </a:r>
            <a:r>
              <a:rPr lang="fr-FR" b="1" dirty="0"/>
              <a:t>Azure Active Directory Premium P2</a:t>
            </a:r>
            <a:r>
              <a:rPr lang="fr-FR" dirty="0"/>
              <a:t>, puis cliquez sur </a:t>
            </a:r>
            <a:r>
              <a:rPr lang="fr-FR" b="1" dirty="0"/>
              <a:t>+ Attribuer</a:t>
            </a:r>
            <a:r>
              <a:rPr lang="fr-FR" dirty="0"/>
              <a:t>.</a:t>
            </a:r>
          </a:p>
          <a:p>
            <a:pPr marL="228600" lvl="0" indent="-228600">
              <a:buFont typeface="+mj-lt"/>
              <a:buAutoNum type="arabicPeriod"/>
            </a:pPr>
            <a:r>
              <a:rPr lang="fr-FR" dirty="0"/>
              <a:t>Dans le </a:t>
            </a:r>
            <a:r>
              <a:rPr lang="fr-FR" b="1" dirty="0"/>
              <a:t>panneau Attribuer des licences</a:t>
            </a:r>
            <a:r>
              <a:rPr lang="fr-FR" dirty="0"/>
              <a:t>, cliquez sur </a:t>
            </a:r>
            <a:r>
              <a:rPr lang="fr-FR" b="1" dirty="0"/>
              <a:t>+ Ajouter des utilisateurs et des groupes</a:t>
            </a:r>
            <a:r>
              <a:rPr lang="fr-FR" dirty="0"/>
              <a:t>.</a:t>
            </a:r>
          </a:p>
          <a:p>
            <a:pPr marL="228600" lvl="0" indent="-228600">
              <a:buFont typeface="+mj-lt"/>
              <a:buAutoNum type="arabicPeriod"/>
            </a:pPr>
            <a:r>
              <a:rPr lang="fr-FR" dirty="0"/>
              <a:t>Dans le panneau </a:t>
            </a:r>
            <a:r>
              <a:rPr lang="fr-FR" b="1" dirty="0"/>
              <a:t>Utilisateurs</a:t>
            </a:r>
            <a:r>
              <a:rPr lang="fr-FR" dirty="0"/>
              <a:t>, sélectionnez </a:t>
            </a:r>
            <a:r>
              <a:rPr lang="fr-FR" b="1" dirty="0"/>
              <a:t>aaduser1</a:t>
            </a:r>
            <a:r>
              <a:rPr lang="fr-FR" dirty="0"/>
              <a:t>, </a:t>
            </a:r>
            <a:r>
              <a:rPr lang="fr-FR" b="1" dirty="0"/>
              <a:t>aaduser2</a:t>
            </a:r>
            <a:r>
              <a:rPr lang="fr-FR" dirty="0"/>
              <a:t>, </a:t>
            </a:r>
            <a:r>
              <a:rPr lang="fr-FR" b="1" dirty="0"/>
              <a:t>aaduser3 </a:t>
            </a:r>
            <a:r>
              <a:rPr lang="fr-FR" dirty="0"/>
              <a:t>et votre compte d'utilisateur, puis cliquez sur </a:t>
            </a:r>
            <a:r>
              <a:rPr lang="fr-FR" b="1" dirty="0"/>
              <a:t>Sélectionner</a:t>
            </a:r>
            <a:r>
              <a:rPr lang="fr-FR" dirty="0"/>
              <a:t>.</a:t>
            </a:r>
          </a:p>
          <a:p>
            <a:pPr marL="228600" lvl="0" indent="-228600">
              <a:buFont typeface="+mj-lt"/>
              <a:buAutoNum type="arabicPeriod"/>
            </a:pPr>
            <a:r>
              <a:rPr lang="fr-FR" dirty="0"/>
              <a:t>De retour sur le </a:t>
            </a:r>
            <a:r>
              <a:rPr lang="fr-FR" b="1" dirty="0"/>
              <a:t>panneau Attribuer des licences</a:t>
            </a:r>
            <a:r>
              <a:rPr lang="fr-FR" dirty="0"/>
              <a:t>, cliquez sur </a:t>
            </a:r>
            <a:r>
              <a:rPr lang="fr-FR" b="1" dirty="0"/>
              <a:t>Options d'attribution</a:t>
            </a:r>
            <a:r>
              <a:rPr lang="fr-FR" dirty="0"/>
              <a:t>, assurez-vous que toutes les options sont activées, cliquez sur </a:t>
            </a:r>
            <a:r>
              <a:rPr lang="fr-FR" b="1" dirty="0"/>
              <a:t>Vérifier + attribuer</a:t>
            </a:r>
            <a:r>
              <a:rPr lang="fr-FR" dirty="0"/>
              <a:t>, cliquez sur </a:t>
            </a:r>
            <a:r>
              <a:rPr lang="fr-FR" b="1" dirty="0"/>
              <a:t>Attribuer</a:t>
            </a:r>
            <a:r>
              <a:rPr lang="fr-FR" dirty="0"/>
              <a:t>.</a:t>
            </a:r>
          </a:p>
          <a:p>
            <a:pPr marL="228600" lvl="0" indent="-228600">
              <a:buFont typeface="+mj-lt"/>
              <a:buAutoNum type="arabicPeriod"/>
            </a:pPr>
            <a:r>
              <a:rPr lang="fr-FR" dirty="0"/>
              <a:t>Déconnectez-vous du portail Azure et reconnectez-vous avec le même compte. Cette étape est nécessaire pour que l'attribution de licence prenne effet.</a:t>
            </a:r>
          </a:p>
          <a:p>
            <a:endParaRPr lang="fr-FR" dirty="0"/>
          </a:p>
        </p:txBody>
      </p:sp>
      <p:grpSp>
        <p:nvGrpSpPr>
          <p:cNvPr id="12" name="Groupe 11">
            <a:extLst>
              <a:ext uri="{FF2B5EF4-FFF2-40B4-BE49-F238E27FC236}">
                <a16:creationId xmlns:a16="http://schemas.microsoft.com/office/drawing/2014/main" id="{645EB392-FB4A-4C6D-A6B7-292B19BDA154}"/>
              </a:ext>
            </a:extLst>
          </p:cNvPr>
          <p:cNvGrpSpPr/>
          <p:nvPr/>
        </p:nvGrpSpPr>
        <p:grpSpPr>
          <a:xfrm>
            <a:off x="720000" y="5293279"/>
            <a:ext cx="10360883" cy="1044587"/>
            <a:chOff x="1847546" y="3491275"/>
            <a:chExt cx="8315551" cy="974064"/>
          </a:xfrm>
        </p:grpSpPr>
        <p:grpSp>
          <p:nvGrpSpPr>
            <p:cNvPr id="13" name="Groupe 12">
              <a:extLst>
                <a:ext uri="{FF2B5EF4-FFF2-40B4-BE49-F238E27FC236}">
                  <a16:creationId xmlns:a16="http://schemas.microsoft.com/office/drawing/2014/main" id="{865B42A3-E2D1-4F90-87C6-6D2E4089FB4D}"/>
                </a:ext>
              </a:extLst>
            </p:cNvPr>
            <p:cNvGrpSpPr/>
            <p:nvPr/>
          </p:nvGrpSpPr>
          <p:grpSpPr>
            <a:xfrm>
              <a:off x="1847546" y="3491275"/>
              <a:ext cx="8315551" cy="974064"/>
              <a:chOff x="1847546" y="3491275"/>
              <a:chExt cx="8315551" cy="974064"/>
            </a:xfrm>
          </p:grpSpPr>
          <p:sp>
            <p:nvSpPr>
              <p:cNvPr id="15" name="Forme libre : forme 14">
                <a:extLst>
                  <a:ext uri="{FF2B5EF4-FFF2-40B4-BE49-F238E27FC236}">
                    <a16:creationId xmlns:a16="http://schemas.microsoft.com/office/drawing/2014/main" id="{86809F52-CC48-4C02-B4AB-F132A49241CB}"/>
                  </a:ext>
                </a:extLst>
              </p:cNvPr>
              <p:cNvSpPr/>
              <p:nvPr/>
            </p:nvSpPr>
            <p:spPr>
              <a:xfrm>
                <a:off x="2495546" y="3708988"/>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FF7701"/>
                    </a:solidFill>
                  </a:rPr>
                  <a:t>Remarques</a:t>
                </a:r>
              </a:p>
            </p:txBody>
          </p:sp>
          <p:sp>
            <p:nvSpPr>
              <p:cNvPr id="16" name="Forme libre : forme 15">
                <a:extLst>
                  <a:ext uri="{FF2B5EF4-FFF2-40B4-BE49-F238E27FC236}">
                    <a16:creationId xmlns:a16="http://schemas.microsoft.com/office/drawing/2014/main" id="{1A683FBA-D34E-44A1-9BBE-C34E22CC5A19}"/>
                  </a:ext>
                </a:extLst>
              </p:cNvPr>
              <p:cNvSpPr/>
              <p:nvPr/>
            </p:nvSpPr>
            <p:spPr>
              <a:xfrm>
                <a:off x="2131874" y="4005324"/>
                <a:ext cx="8031223" cy="460015"/>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FF770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lgn="just">
                  <a:buFont typeface="Arial" panose="020B0604020202020204" pitchFamily="34" charset="0"/>
                  <a:buChar char="•"/>
                </a:pPr>
                <a:r>
                  <a:rPr lang="fr-FR" sz="1200" dirty="0">
                    <a:solidFill>
                      <a:srgbClr val="565656"/>
                    </a:solidFill>
                  </a:rPr>
                  <a:t>A ce stade, vous avez attribué des licences Azure Active Directory Premium P2 à tous les comptes d'utilisateurs que vous utiliserez dans cet atelier. Assurez-vous de vous déconnecter, puis de vous reconnecter.</a:t>
                </a:r>
              </a:p>
            </p:txBody>
          </p:sp>
          <p:sp>
            <p:nvSpPr>
              <p:cNvPr id="17" name="Rectangle 16">
                <a:extLst>
                  <a:ext uri="{FF2B5EF4-FFF2-40B4-BE49-F238E27FC236}">
                    <a16:creationId xmlns:a16="http://schemas.microsoft.com/office/drawing/2014/main" id="{94D38101-CB52-498B-A441-17293A02A518}"/>
                  </a:ext>
                </a:extLst>
              </p:cNvPr>
              <p:cNvSpPr/>
              <p:nvPr/>
            </p:nvSpPr>
            <p:spPr>
              <a:xfrm>
                <a:off x="1847546" y="3491275"/>
                <a:ext cx="580297" cy="335783"/>
              </a:xfrm>
              <a:prstGeom prst="rect">
                <a:avLst/>
              </a:prstGeom>
              <a: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grpSp>
        <p:pic>
          <p:nvPicPr>
            <p:cNvPr id="14" name="Graphique 13">
              <a:extLst>
                <a:ext uri="{FF2B5EF4-FFF2-40B4-BE49-F238E27FC236}">
                  <a16:creationId xmlns:a16="http://schemas.microsoft.com/office/drawing/2014/main" id="{044CDF79-DBCC-4FA4-B666-7FE501227BA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7546" y="3491275"/>
              <a:ext cx="580297" cy="576000"/>
            </a:xfrm>
            <a:prstGeom prst="rect">
              <a:avLst/>
            </a:prstGeom>
          </p:spPr>
        </p:pic>
      </p:grpSp>
    </p:spTree>
    <p:extLst>
      <p:ext uri="{BB962C8B-B14F-4D97-AF65-F5344CB8AC3E}">
        <p14:creationId xmlns:p14="http://schemas.microsoft.com/office/powerpoint/2010/main" val="787051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5</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5 </a:t>
            </a:r>
            <a:r>
              <a:rPr lang="fr-FR" dirty="0"/>
              <a:t>: Configurer les paramètres Azure MFA.</a:t>
            </a:r>
          </a:p>
          <a:p>
            <a:endParaRPr lang="fr-FR" dirty="0"/>
          </a:p>
          <a:p>
            <a:r>
              <a:rPr lang="fr-FR" dirty="0"/>
              <a:t>Dans cette tâche, vous allez configurer MFA et activer MFA pour aaduser1.</a:t>
            </a:r>
          </a:p>
          <a:p>
            <a:endParaRPr lang="fr-FR" dirty="0"/>
          </a:p>
          <a:p>
            <a:pPr marL="228600" lvl="0" indent="-228600">
              <a:buFont typeface="+mj-lt"/>
              <a:buAutoNum type="arabicPeriod"/>
            </a:pPr>
            <a:r>
              <a:rPr lang="fr-FR" dirty="0"/>
              <a:t>Dans le portail Azure, revenez au panneau de locataire </a:t>
            </a:r>
            <a:r>
              <a:rPr lang="fr-FR" b="1" dirty="0"/>
              <a:t>TP_MFA  </a:t>
            </a:r>
            <a:r>
              <a:rPr lang="fr-FR" dirty="0"/>
              <a:t>Azure Active Directory.</a:t>
            </a:r>
          </a:p>
          <a:p>
            <a:pPr marL="228600" lvl="0" indent="-228600">
              <a:buFont typeface="+mj-lt"/>
              <a:buAutoNum type="arabicPeriod"/>
            </a:pPr>
            <a:r>
              <a:rPr lang="fr-FR" dirty="0"/>
              <a:t>Sur le panneau de locataire </a:t>
            </a:r>
            <a:r>
              <a:rPr lang="fr-FR" b="1" dirty="0"/>
              <a:t>TP_MFA  </a:t>
            </a:r>
            <a:r>
              <a:rPr lang="fr-FR" dirty="0"/>
              <a:t>Azure Active Directory, dans la section </a:t>
            </a:r>
            <a:r>
              <a:rPr lang="fr-FR" b="1" dirty="0"/>
              <a:t>Gérer</a:t>
            </a:r>
            <a:r>
              <a:rPr lang="fr-FR" dirty="0"/>
              <a:t>, cliquez sur </a:t>
            </a:r>
            <a:r>
              <a:rPr lang="fr-FR" b="1" dirty="0"/>
              <a:t>Sécurité</a:t>
            </a:r>
            <a:r>
              <a:rPr lang="fr-FR" dirty="0"/>
              <a:t>.</a:t>
            </a:r>
          </a:p>
          <a:p>
            <a:pPr marL="228600" lvl="0" indent="-228600">
              <a:buFont typeface="+mj-lt"/>
              <a:buAutoNum type="arabicPeriod"/>
            </a:pPr>
            <a:r>
              <a:rPr lang="fr-FR" dirty="0"/>
              <a:t>Sur la </a:t>
            </a:r>
            <a:r>
              <a:rPr lang="fr-FR" b="1" dirty="0"/>
              <a:t>sécurité | Panneau Prise en main</a:t>
            </a:r>
            <a:r>
              <a:rPr lang="fr-FR" dirty="0"/>
              <a:t>, dans la section </a:t>
            </a:r>
            <a:r>
              <a:rPr lang="fr-FR" b="1" dirty="0"/>
              <a:t>Gérer</a:t>
            </a:r>
            <a:r>
              <a:rPr lang="fr-FR" dirty="0"/>
              <a:t>, cliquez sur </a:t>
            </a:r>
            <a:r>
              <a:rPr lang="fr-FR" b="1" dirty="0" err="1"/>
              <a:t>MFA</a:t>
            </a:r>
            <a:r>
              <a:rPr lang="fr-FR" dirty="0"/>
              <a:t>.</a:t>
            </a:r>
          </a:p>
          <a:p>
            <a:pPr marL="228600" lvl="0" indent="-228600">
              <a:buFont typeface="+mj-lt"/>
              <a:buAutoNum type="arabicPeriod"/>
            </a:pPr>
            <a:r>
              <a:rPr lang="fr-FR" dirty="0"/>
              <a:t>sur l' </a:t>
            </a:r>
            <a:r>
              <a:rPr lang="fr-FR" b="1" dirty="0"/>
              <a:t>authentification multifacteur | Dans </a:t>
            </a:r>
            <a:r>
              <a:rPr lang="fr-FR" dirty="0"/>
              <a:t>le panneau </a:t>
            </a:r>
            <a:r>
              <a:rPr lang="fr-FR" b="1" dirty="0"/>
              <a:t>Prise en main, cliquez sur le </a:t>
            </a:r>
            <a:r>
              <a:rPr lang="fr-FR" dirty="0"/>
              <a:t>lien </a:t>
            </a:r>
            <a:r>
              <a:rPr lang="fr-FR" b="1" dirty="0"/>
              <a:t>Paramètres MFA supplémentaires basés sur le cloud.</a:t>
            </a:r>
            <a:endParaRPr lang="fr-FR" dirty="0"/>
          </a:p>
          <a:p>
            <a:pPr marL="228600" lvl="0" indent="-228600">
              <a:buFont typeface="+mj-lt"/>
              <a:buAutoNum type="arabicPeriod"/>
            </a:pPr>
            <a:r>
              <a:rPr lang="fr-FR" dirty="0"/>
              <a:t>Sur la page </a:t>
            </a:r>
            <a:r>
              <a:rPr lang="fr-FR" b="1" dirty="0"/>
              <a:t>d'authentification </a:t>
            </a:r>
            <a:r>
              <a:rPr lang="fr-FR" dirty="0"/>
              <a:t>multifacteur, cliquez sur l'onglet </a:t>
            </a:r>
            <a:r>
              <a:rPr lang="fr-FR" b="1" dirty="0"/>
              <a:t>des paramètres de service. Passez en </a:t>
            </a:r>
            <a:r>
              <a:rPr lang="fr-FR" dirty="0"/>
              <a:t>revue </a:t>
            </a:r>
            <a:r>
              <a:rPr lang="fr-FR" b="1" dirty="0"/>
              <a:t>les options de vérification</a:t>
            </a:r>
            <a:r>
              <a:rPr lang="fr-FR" dirty="0"/>
              <a:t>. Notez que </a:t>
            </a:r>
            <a:r>
              <a:rPr lang="fr-FR" b="1" dirty="0"/>
              <a:t>Message texte au téléphone</a:t>
            </a:r>
            <a:r>
              <a:rPr lang="fr-FR" dirty="0"/>
              <a:t>, </a:t>
            </a:r>
            <a:r>
              <a:rPr lang="fr-FR" b="1" dirty="0"/>
              <a:t>Notification via l'application mobile </a:t>
            </a:r>
            <a:r>
              <a:rPr lang="fr-FR" dirty="0"/>
              <a:t>et </a:t>
            </a:r>
            <a:r>
              <a:rPr lang="fr-FR" b="1" dirty="0"/>
              <a:t>Code de vérification de l'application mobile ou du jeton matériel </a:t>
            </a:r>
            <a:r>
              <a:rPr lang="fr-FR" dirty="0"/>
              <a:t>sont activés. Cliquez sur </a:t>
            </a:r>
            <a:r>
              <a:rPr lang="fr-FR" b="1" dirty="0"/>
              <a:t>Enregistrer </a:t>
            </a:r>
            <a:r>
              <a:rPr lang="fr-FR" dirty="0"/>
              <a:t>puis cliquez sur </a:t>
            </a:r>
            <a:r>
              <a:rPr lang="fr-FR" b="1" dirty="0"/>
              <a:t>Fermer</a:t>
            </a:r>
            <a:r>
              <a:rPr lang="fr-FR" dirty="0"/>
              <a:t>.</a:t>
            </a:r>
          </a:p>
          <a:p>
            <a:pPr marL="228600" lvl="0" indent="-228600">
              <a:buFont typeface="+mj-lt"/>
              <a:buAutoNum type="arabicPeriod"/>
            </a:pPr>
            <a:r>
              <a:rPr lang="fr-FR" dirty="0"/>
              <a:t>Passez à l'onglet </a:t>
            </a:r>
            <a:r>
              <a:rPr lang="fr-FR" b="1" dirty="0"/>
              <a:t>utilisateurs, cliquez sur </a:t>
            </a:r>
            <a:r>
              <a:rPr lang="fr-FR" dirty="0"/>
              <a:t>l'entrée </a:t>
            </a:r>
            <a:r>
              <a:rPr lang="fr-FR" b="1" dirty="0"/>
              <a:t>aaduser1, cliquez sur le lien Activer </a:t>
            </a:r>
            <a:r>
              <a:rPr lang="fr-FR" dirty="0"/>
              <a:t>et, lorsque vous y êtes invité, cliquez sur </a:t>
            </a:r>
            <a:r>
              <a:rPr lang="fr-FR" b="1" dirty="0"/>
              <a:t>activer l'authentification </a:t>
            </a:r>
            <a:r>
              <a:rPr lang="fr-FR" b="1" dirty="0" err="1"/>
              <a:t>multifacteur</a:t>
            </a:r>
            <a:r>
              <a:rPr lang="fr-FR" dirty="0"/>
              <a:t>.</a:t>
            </a:r>
          </a:p>
          <a:p>
            <a:pPr marL="228600" lvl="0" indent="-228600">
              <a:buFont typeface="+mj-lt"/>
              <a:buAutoNum type="arabicPeriod"/>
            </a:pPr>
            <a:r>
              <a:rPr lang="fr-FR" dirty="0"/>
              <a:t>Notez que la colonne d' </a:t>
            </a:r>
            <a:r>
              <a:rPr lang="fr-FR" b="1" dirty="0"/>
              <a:t>état Multi-Factor </a:t>
            </a:r>
            <a:r>
              <a:rPr lang="fr-FR" b="1" dirty="0" err="1"/>
              <a:t>Auth</a:t>
            </a:r>
            <a:r>
              <a:rPr lang="fr-FR" b="1" dirty="0"/>
              <a:t> </a:t>
            </a:r>
            <a:r>
              <a:rPr lang="fr-FR" dirty="0"/>
              <a:t>pour </a:t>
            </a:r>
            <a:r>
              <a:rPr lang="fr-FR" b="1" dirty="0"/>
              <a:t>aaduser1 </a:t>
            </a:r>
            <a:r>
              <a:rPr lang="fr-FR" dirty="0"/>
              <a:t>est maintenant </a:t>
            </a:r>
            <a:r>
              <a:rPr lang="fr-FR" b="1" dirty="0" err="1"/>
              <a:t>Enabled</a:t>
            </a:r>
            <a:r>
              <a:rPr lang="fr-FR" dirty="0"/>
              <a:t>.</a:t>
            </a:r>
          </a:p>
          <a:p>
            <a:pPr marL="228600" lvl="0" indent="-228600">
              <a:buFont typeface="+mj-lt"/>
              <a:buAutoNum type="arabicPeriod"/>
            </a:pPr>
            <a:r>
              <a:rPr lang="fr-FR" dirty="0"/>
              <a:t>Cliquez sur </a:t>
            </a:r>
            <a:r>
              <a:rPr lang="fr-FR" b="1" dirty="0"/>
              <a:t>aaduser1 </a:t>
            </a:r>
            <a:r>
              <a:rPr lang="fr-FR" dirty="0"/>
              <a:t>et notez qu'à ce stade, vous avez également l'option </a:t>
            </a:r>
            <a:r>
              <a:rPr lang="fr-FR" b="1" dirty="0"/>
              <a:t>Appliquer.</a:t>
            </a:r>
            <a:endParaRPr lang="fr-FR" dirty="0"/>
          </a:p>
          <a:p>
            <a:endParaRPr lang="fr-FR" dirty="0"/>
          </a:p>
        </p:txBody>
      </p:sp>
    </p:spTree>
    <p:extLst>
      <p:ext uri="{BB962C8B-B14F-4D97-AF65-F5344CB8AC3E}">
        <p14:creationId xmlns:p14="http://schemas.microsoft.com/office/powerpoint/2010/main" val="2419767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5</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lvl="0" indent="-228600">
              <a:buFont typeface="+mj-lt"/>
              <a:buAutoNum type="arabicPeriod" startAt="9"/>
            </a:pPr>
            <a:r>
              <a:rPr lang="fr-FR" dirty="0"/>
              <a:t>Après avoir sélectionné l'entrée </a:t>
            </a:r>
            <a:r>
              <a:rPr lang="fr-FR" b="1" dirty="0"/>
              <a:t>aaduser1 </a:t>
            </a:r>
            <a:r>
              <a:rPr lang="fr-FR" dirty="0"/>
              <a:t>, cliquez sur </a:t>
            </a:r>
            <a:r>
              <a:rPr lang="fr-FR" b="1" dirty="0"/>
              <a:t>Gérer les paramètres utilisateur </a:t>
            </a:r>
            <a:r>
              <a:rPr lang="fr-FR" dirty="0"/>
              <a:t>et passez en revue les options disponibles :</a:t>
            </a:r>
            <a:endParaRPr lang="fr-FR" sz="1100" dirty="0"/>
          </a:p>
          <a:p>
            <a:pPr marL="628650" lvl="1" indent="-171450">
              <a:buFont typeface="Arial" panose="020B0604020202020204" pitchFamily="34" charset="0"/>
              <a:buChar char="•"/>
            </a:pPr>
            <a:r>
              <a:rPr lang="fr-FR" dirty="0"/>
              <a:t>Exiger que les utilisateurs sélectionnés fournissent à nouveau des méthodes de contact.</a:t>
            </a:r>
            <a:endParaRPr lang="fr-FR" sz="1100" dirty="0"/>
          </a:p>
          <a:p>
            <a:pPr marL="628650" lvl="1" indent="-171450">
              <a:buFont typeface="Arial" panose="020B0604020202020204" pitchFamily="34" charset="0"/>
              <a:buChar char="•"/>
            </a:pPr>
            <a:r>
              <a:rPr lang="fr-FR" dirty="0"/>
              <a:t>Supprimez tous les mots de passe d'application existants générés par les utilisateurs sélectionnés.</a:t>
            </a:r>
            <a:endParaRPr lang="fr-FR" sz="1100" dirty="0"/>
          </a:p>
          <a:p>
            <a:pPr marL="628650" lvl="1" indent="-171450">
              <a:buFont typeface="Arial" panose="020B0604020202020204" pitchFamily="34" charset="0"/>
              <a:buChar char="•"/>
            </a:pPr>
            <a:r>
              <a:rPr lang="fr-FR" dirty="0"/>
              <a:t>Restaurer l'authentification multifacteur sur tous les appareils mémorisés.</a:t>
            </a:r>
            <a:endParaRPr lang="fr-FR" sz="1100" dirty="0"/>
          </a:p>
          <a:p>
            <a:pPr marL="228600" lvl="0" indent="-228600">
              <a:buFont typeface="+mj-lt"/>
              <a:buAutoNum type="arabicPeriod" startAt="10"/>
            </a:pPr>
            <a:r>
              <a:rPr lang="fr-FR" dirty="0"/>
              <a:t>Cliquez sur </a:t>
            </a:r>
            <a:r>
              <a:rPr lang="fr-FR" b="1" dirty="0"/>
              <a:t>Annuler </a:t>
            </a:r>
            <a:r>
              <a:rPr lang="fr-FR" dirty="0"/>
              <a:t>et revenez à l'onglet du navigateur affichant l'</a:t>
            </a:r>
            <a:r>
              <a:rPr lang="fr-FR" b="1" dirty="0"/>
              <a:t>authentification multifacteur | Panneau Prise en main </a:t>
            </a:r>
            <a:r>
              <a:rPr lang="fr-FR" dirty="0"/>
              <a:t>dans le portail Azure.</a:t>
            </a:r>
            <a:endParaRPr lang="fr-FR" sz="1100" dirty="0"/>
          </a:p>
          <a:p>
            <a:pPr marL="228600" lvl="0" indent="-228600">
              <a:buFont typeface="+mj-lt"/>
              <a:buAutoNum type="arabicPeriod" startAt="11"/>
            </a:pPr>
            <a:r>
              <a:rPr lang="fr-FR" dirty="0"/>
              <a:t>Dans la section </a:t>
            </a:r>
            <a:r>
              <a:rPr lang="fr-FR" b="1" dirty="0"/>
              <a:t>Paramètres</a:t>
            </a:r>
            <a:r>
              <a:rPr lang="fr-FR" dirty="0"/>
              <a:t>, cliquez sur </a:t>
            </a:r>
            <a:r>
              <a:rPr lang="fr-FR" b="1" dirty="0"/>
              <a:t>Alerte à la fraude</a:t>
            </a:r>
            <a:r>
              <a:rPr lang="fr-FR" dirty="0"/>
              <a:t>.</a:t>
            </a:r>
            <a:endParaRPr lang="fr-FR" sz="1100" dirty="0"/>
          </a:p>
          <a:p>
            <a:pPr lvl="0"/>
            <a:r>
              <a:rPr lang="fr-FR" dirty="0"/>
              <a:t>sur l'</a:t>
            </a:r>
            <a:r>
              <a:rPr lang="fr-FR" b="1" dirty="0"/>
              <a:t>authentification multifacteur | Panneau d'alerte de fraude</a:t>
            </a:r>
            <a:r>
              <a:rPr lang="fr-FR" dirty="0"/>
              <a:t>, configurez les paramètres suivants :</a:t>
            </a:r>
            <a:endParaRPr lang="fr-FR" sz="1100" dirty="0"/>
          </a:p>
          <a:p>
            <a:pPr marL="628650" lvl="1" indent="-171450">
              <a:buFont typeface="Arial" panose="020B0604020202020204" pitchFamily="34" charset="0"/>
              <a:buChar char="•"/>
            </a:pPr>
            <a:r>
              <a:rPr lang="fr-FR" dirty="0"/>
              <a:t>Autoriser les utilisateurs à soumettre des alertes de fraude</a:t>
            </a:r>
          </a:p>
          <a:p>
            <a:pPr marL="628650" lvl="1" indent="-171450">
              <a:buFont typeface="Arial" panose="020B0604020202020204" pitchFamily="34" charset="0"/>
              <a:buChar char="•"/>
            </a:pPr>
            <a:r>
              <a:rPr lang="fr-FR" dirty="0"/>
              <a:t>Bloquer automatiquement les utilisateurs qui signalent une fraude</a:t>
            </a:r>
          </a:p>
          <a:p>
            <a:pPr marL="628650" lvl="1" indent="-171450">
              <a:buFont typeface="Arial" panose="020B0604020202020204" pitchFamily="34" charset="0"/>
              <a:buChar char="•"/>
            </a:pPr>
            <a:r>
              <a:rPr lang="fr-FR" dirty="0"/>
              <a:t>Code pour signaler une fraude lors de l'accueil initial</a:t>
            </a:r>
          </a:p>
          <a:p>
            <a:pPr marL="228600" lvl="0" indent="-228600">
              <a:buFont typeface="+mj-lt"/>
              <a:buAutoNum type="arabicPeriod" startAt="12"/>
            </a:pPr>
            <a:r>
              <a:rPr lang="fr-FR" dirty="0"/>
              <a:t>Cliquez sur </a:t>
            </a:r>
            <a:r>
              <a:rPr lang="fr-FR" b="1" dirty="0"/>
              <a:t>Enregistrer</a:t>
            </a:r>
            <a:endParaRPr lang="fr-FR" dirty="0"/>
          </a:p>
          <a:p>
            <a:pPr marL="228600" lvl="0" indent="-228600">
              <a:buFont typeface="+mj-lt"/>
              <a:buAutoNum type="arabicPeriod" startAt="12"/>
            </a:pPr>
            <a:r>
              <a:rPr lang="fr-FR" dirty="0"/>
              <a:t>Revenez au panneau de locataire </a:t>
            </a:r>
            <a:r>
              <a:rPr lang="fr-FR" b="1" dirty="0"/>
              <a:t>TP_MFA </a:t>
            </a:r>
            <a:r>
              <a:rPr lang="fr-FR" dirty="0"/>
              <a:t>Azure Active Directory, dans la section </a:t>
            </a:r>
            <a:r>
              <a:rPr lang="fr-FR" b="1" dirty="0"/>
              <a:t>Gérer</a:t>
            </a:r>
            <a:r>
              <a:rPr lang="fr-FR" dirty="0"/>
              <a:t>, cliquez sur </a:t>
            </a:r>
            <a:r>
              <a:rPr lang="fr-FR" b="1" dirty="0"/>
              <a:t>Propriétés</a:t>
            </a:r>
            <a:r>
              <a:rPr lang="fr-FR" dirty="0"/>
              <a:t>, cliquez ensuite sur le lien </a:t>
            </a:r>
            <a:r>
              <a:rPr lang="fr-FR" b="1" dirty="0"/>
              <a:t>Gérer les paramètres de sécurité par défaut en bas du panneau, sur le panneau Activer les paramètres de sécurité par défaut</a:t>
            </a:r>
            <a:r>
              <a:rPr lang="fr-FR" dirty="0"/>
              <a:t>, cliquez sur </a:t>
            </a:r>
            <a:r>
              <a:rPr lang="fr-FR" b="1" dirty="0"/>
              <a:t>Non</a:t>
            </a:r>
            <a:r>
              <a:rPr lang="fr-FR" dirty="0"/>
              <a:t>. Sélectionnez </a:t>
            </a:r>
            <a:r>
              <a:rPr lang="fr-FR" b="1" dirty="0"/>
              <a:t>Mon organisation utilise </a:t>
            </a:r>
            <a:r>
              <a:rPr lang="fr-FR" dirty="0"/>
              <a:t>l'accès conditionnel comme raison, puis cliquez sur </a:t>
            </a:r>
            <a:r>
              <a:rPr lang="fr-FR" b="1" dirty="0"/>
              <a:t>Enregistrer </a:t>
            </a:r>
            <a:r>
              <a:rPr lang="fr-FR" dirty="0"/>
              <a:t>.</a:t>
            </a:r>
          </a:p>
          <a:p>
            <a:endParaRPr lang="fr-FR" dirty="0"/>
          </a:p>
        </p:txBody>
      </p:sp>
    </p:spTree>
    <p:extLst>
      <p:ext uri="{BB962C8B-B14F-4D97-AF65-F5344CB8AC3E}">
        <p14:creationId xmlns:p14="http://schemas.microsoft.com/office/powerpoint/2010/main" val="1500523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5</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5 </a:t>
            </a:r>
            <a:r>
              <a:rPr lang="fr-FR" dirty="0"/>
              <a:t>: Configurer les paramètres Azure MFA.</a:t>
            </a:r>
          </a:p>
          <a:p>
            <a:endParaRPr lang="fr-FR" dirty="0"/>
          </a:p>
          <a:p>
            <a:endParaRPr lang="fr-FR" dirty="0"/>
          </a:p>
        </p:txBody>
      </p:sp>
      <p:grpSp>
        <p:nvGrpSpPr>
          <p:cNvPr id="6" name="Groupe 5">
            <a:extLst>
              <a:ext uri="{FF2B5EF4-FFF2-40B4-BE49-F238E27FC236}">
                <a16:creationId xmlns:a16="http://schemas.microsoft.com/office/drawing/2014/main" id="{419B9343-9A16-401F-B4B8-128DB2155D17}"/>
              </a:ext>
            </a:extLst>
          </p:cNvPr>
          <p:cNvGrpSpPr/>
          <p:nvPr/>
        </p:nvGrpSpPr>
        <p:grpSpPr>
          <a:xfrm>
            <a:off x="720000" y="2382359"/>
            <a:ext cx="10360883" cy="1044587"/>
            <a:chOff x="1847546" y="3491275"/>
            <a:chExt cx="8315551" cy="974064"/>
          </a:xfrm>
        </p:grpSpPr>
        <p:grpSp>
          <p:nvGrpSpPr>
            <p:cNvPr id="7" name="Groupe 6">
              <a:extLst>
                <a:ext uri="{FF2B5EF4-FFF2-40B4-BE49-F238E27FC236}">
                  <a16:creationId xmlns:a16="http://schemas.microsoft.com/office/drawing/2014/main" id="{99BF5115-9FC1-485A-BF41-683F39598B9A}"/>
                </a:ext>
              </a:extLst>
            </p:cNvPr>
            <p:cNvGrpSpPr/>
            <p:nvPr/>
          </p:nvGrpSpPr>
          <p:grpSpPr>
            <a:xfrm>
              <a:off x="1847546" y="3491275"/>
              <a:ext cx="8315551" cy="974064"/>
              <a:chOff x="1847546" y="3491275"/>
              <a:chExt cx="8315551" cy="974064"/>
            </a:xfrm>
          </p:grpSpPr>
          <p:sp>
            <p:nvSpPr>
              <p:cNvPr id="9" name="Forme libre : forme 8">
                <a:extLst>
                  <a:ext uri="{FF2B5EF4-FFF2-40B4-BE49-F238E27FC236}">
                    <a16:creationId xmlns:a16="http://schemas.microsoft.com/office/drawing/2014/main" id="{65305520-B8C9-4C79-A9EE-205990427B0D}"/>
                  </a:ext>
                </a:extLst>
              </p:cNvPr>
              <p:cNvSpPr/>
              <p:nvPr/>
            </p:nvSpPr>
            <p:spPr>
              <a:xfrm>
                <a:off x="2495546" y="3708988"/>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FF7701"/>
                    </a:solidFill>
                  </a:rPr>
                  <a:t>Remarques</a:t>
                </a:r>
              </a:p>
            </p:txBody>
          </p:sp>
          <p:sp>
            <p:nvSpPr>
              <p:cNvPr id="10" name="Forme libre : forme 9">
                <a:extLst>
                  <a:ext uri="{FF2B5EF4-FFF2-40B4-BE49-F238E27FC236}">
                    <a16:creationId xmlns:a16="http://schemas.microsoft.com/office/drawing/2014/main" id="{34012109-2464-4196-8833-7FDE8F10087D}"/>
                  </a:ext>
                </a:extLst>
              </p:cNvPr>
              <p:cNvSpPr/>
              <p:nvPr/>
            </p:nvSpPr>
            <p:spPr>
              <a:xfrm>
                <a:off x="2131874" y="4005324"/>
                <a:ext cx="8031223" cy="460015"/>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FF770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lgn="just">
                  <a:buFont typeface="Arial" panose="020B0604020202020204" pitchFamily="34" charset="0"/>
                  <a:buChar char="•"/>
                </a:pPr>
                <a:r>
                  <a:rPr lang="fr-FR" sz="1200" dirty="0">
                    <a:solidFill>
                      <a:srgbClr val="565656"/>
                    </a:solidFill>
                  </a:rPr>
                  <a:t>Assurez-vous que vous êtes connecté au locataire </a:t>
                </a:r>
                <a:r>
                  <a:rPr lang="fr-FR" sz="1200" b="1" dirty="0">
                    <a:solidFill>
                      <a:srgbClr val="565656"/>
                    </a:solidFill>
                  </a:rPr>
                  <a:t>TP_MFA </a:t>
                </a:r>
                <a:r>
                  <a:rPr lang="fr-FR" sz="1200" dirty="0">
                    <a:solidFill>
                      <a:srgbClr val="565656"/>
                    </a:solidFill>
                  </a:rPr>
                  <a:t>Azure AD. Vous pouvez utiliser le filtre </a:t>
                </a:r>
                <a:r>
                  <a:rPr lang="fr-FR" sz="1200" b="1" dirty="0">
                    <a:solidFill>
                      <a:srgbClr val="565656"/>
                    </a:solidFill>
                  </a:rPr>
                  <a:t>Annuaire + abonnement </a:t>
                </a:r>
                <a:r>
                  <a:rPr lang="fr-FR" sz="1200" dirty="0">
                    <a:solidFill>
                      <a:srgbClr val="565656"/>
                    </a:solidFill>
                  </a:rPr>
                  <a:t>pour basculer entre les locataires Azure AD. Assurez-vous que vous êtes connecté en tant qu'utilisateur avec le rôle d'administrateur général dans le locataire Azure AD.</a:t>
                </a:r>
              </a:p>
            </p:txBody>
          </p:sp>
          <p:sp>
            <p:nvSpPr>
              <p:cNvPr id="11" name="Rectangle 10">
                <a:extLst>
                  <a:ext uri="{FF2B5EF4-FFF2-40B4-BE49-F238E27FC236}">
                    <a16:creationId xmlns:a16="http://schemas.microsoft.com/office/drawing/2014/main" id="{E4345AD9-952E-454E-9D98-84A5D70A3241}"/>
                  </a:ext>
                </a:extLst>
              </p:cNvPr>
              <p:cNvSpPr/>
              <p:nvPr/>
            </p:nvSpPr>
            <p:spPr>
              <a:xfrm>
                <a:off x="1847546" y="3491275"/>
                <a:ext cx="580297" cy="335783"/>
              </a:xfrm>
              <a:prstGeom prst="rect">
                <a:avLst/>
              </a:prstGeom>
              <a: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grpSp>
        <p:pic>
          <p:nvPicPr>
            <p:cNvPr id="8" name="Graphique 7">
              <a:extLst>
                <a:ext uri="{FF2B5EF4-FFF2-40B4-BE49-F238E27FC236}">
                  <a16:creationId xmlns:a16="http://schemas.microsoft.com/office/drawing/2014/main" id="{201918A9-2E70-4D96-AE19-2E39DDA07D5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7546" y="3491275"/>
              <a:ext cx="580297" cy="576000"/>
            </a:xfrm>
            <a:prstGeom prst="rect">
              <a:avLst/>
            </a:prstGeom>
          </p:spPr>
        </p:pic>
      </p:grpSp>
    </p:spTree>
    <p:extLst>
      <p:ext uri="{BB962C8B-B14F-4D97-AF65-F5344CB8AC3E}">
        <p14:creationId xmlns:p14="http://schemas.microsoft.com/office/powerpoint/2010/main" val="2022317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6</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6 </a:t>
            </a:r>
            <a:r>
              <a:rPr lang="fr-FR" dirty="0"/>
              <a:t>: Valider la configuration MFA</a:t>
            </a:r>
          </a:p>
          <a:p>
            <a:endParaRPr lang="fr-FR" dirty="0"/>
          </a:p>
          <a:p>
            <a:r>
              <a:rPr lang="fr-FR" dirty="0"/>
              <a:t>Dans cette tâche, vous validerez la configuration MFA en testant la connexion du compte utilisateur aaduser1.</a:t>
            </a:r>
          </a:p>
          <a:p>
            <a:pPr marL="228600" lvl="0" indent="-228600">
              <a:buFont typeface="+mj-lt"/>
              <a:buAutoNum type="arabicPeriod"/>
            </a:pPr>
            <a:r>
              <a:rPr lang="fr-FR" dirty="0"/>
              <a:t>Ouvrez une fenêtre de navigateur </a:t>
            </a:r>
            <a:r>
              <a:rPr lang="fr-FR" dirty="0" err="1"/>
              <a:t>InPrivate</a:t>
            </a:r>
            <a:r>
              <a:rPr lang="fr-FR" dirty="0"/>
              <a:t>.</a:t>
            </a:r>
          </a:p>
          <a:p>
            <a:pPr marL="228600" lvl="0" indent="-228600">
              <a:buFont typeface="+mj-lt"/>
              <a:buAutoNum type="arabicPeriod"/>
            </a:pPr>
            <a:r>
              <a:rPr lang="fr-FR" dirty="0"/>
              <a:t>Accédez au portail Azure et connectez-vous à l'aide du compte d'utilisateur </a:t>
            </a:r>
            <a:r>
              <a:rPr lang="fr-FR" b="1" dirty="0"/>
              <a:t>aaduser1</a:t>
            </a:r>
            <a:r>
              <a:rPr lang="fr-FR" dirty="0"/>
              <a:t>.</a:t>
            </a:r>
          </a:p>
          <a:p>
            <a:pPr marL="228600" lvl="0" indent="-228600">
              <a:buFont typeface="+mj-lt"/>
              <a:buAutoNum type="arabicPeriod"/>
            </a:pPr>
            <a:r>
              <a:rPr lang="fr-FR" dirty="0"/>
              <a:t>Lorsque vous y êtes invité, dans la boîte de dialogue </a:t>
            </a:r>
            <a:r>
              <a:rPr lang="fr-FR" b="1" dirty="0"/>
              <a:t>Plus d'informations requises</a:t>
            </a:r>
            <a:r>
              <a:rPr lang="fr-FR" dirty="0"/>
              <a:t>, cliquez sur </a:t>
            </a:r>
            <a:r>
              <a:rPr lang="fr-FR" b="1" dirty="0"/>
              <a:t>Suivant</a:t>
            </a:r>
            <a:r>
              <a:rPr lang="fr-FR" dirty="0"/>
              <a:t>.</a:t>
            </a:r>
          </a:p>
          <a:p>
            <a:pPr marL="228600" lvl="0" indent="-228600">
              <a:buFont typeface="+mj-lt"/>
              <a:buAutoNum type="arabicPeriod"/>
            </a:pPr>
            <a:r>
              <a:rPr lang="fr-FR" dirty="0"/>
              <a:t>Sur la page </a:t>
            </a:r>
            <a:r>
              <a:rPr lang="fr-FR" b="1" dirty="0"/>
              <a:t>Maintenir la sécurité de votre compte</a:t>
            </a:r>
            <a:r>
              <a:rPr lang="fr-FR" dirty="0"/>
              <a:t>, sélectionnez le lien </a:t>
            </a:r>
            <a:r>
              <a:rPr lang="fr-FR" b="1" dirty="0"/>
              <a:t>Je souhaite configurer une méthode différente</a:t>
            </a:r>
            <a:r>
              <a:rPr lang="fr-FR" dirty="0"/>
              <a:t>, dans la </a:t>
            </a:r>
            <a:r>
              <a:rPr lang="fr-FR" b="1" dirty="0"/>
              <a:t>section Quelle méthode souhaitez-vous utiliser ? </a:t>
            </a:r>
            <a:r>
              <a:rPr lang="fr-FR" dirty="0"/>
              <a:t>liste déroulante, sélectionnez </a:t>
            </a:r>
            <a:r>
              <a:rPr lang="fr-FR" b="1" dirty="0"/>
              <a:t>Téléphone</a:t>
            </a:r>
            <a:r>
              <a:rPr lang="fr-FR" dirty="0"/>
              <a:t>, puis sélectionnez </a:t>
            </a:r>
            <a:r>
              <a:rPr lang="fr-FR" b="1" dirty="0"/>
              <a:t>Confirmer</a:t>
            </a:r>
            <a:r>
              <a:rPr lang="fr-FR" dirty="0"/>
              <a:t>.</a:t>
            </a:r>
          </a:p>
          <a:p>
            <a:pPr marL="228600" lvl="0" indent="-228600">
              <a:buFont typeface="+mj-lt"/>
              <a:buAutoNum type="arabicPeriod"/>
            </a:pPr>
            <a:r>
              <a:rPr lang="fr-FR" dirty="0"/>
              <a:t>Sur la page </a:t>
            </a:r>
            <a:r>
              <a:rPr lang="fr-FR" b="1" dirty="0"/>
              <a:t>Gardez votre compte sécurisé</a:t>
            </a:r>
            <a:r>
              <a:rPr lang="fr-FR" dirty="0"/>
              <a:t>, sélectionnez votre pays ou votre région, saisissez votre numéro de téléphone mobile dans la zone </a:t>
            </a:r>
            <a:r>
              <a:rPr lang="fr-FR" b="1" dirty="0"/>
              <a:t>Entrer le numéro de téléphone</a:t>
            </a:r>
            <a:r>
              <a:rPr lang="fr-FR" dirty="0"/>
              <a:t>, assurez-vous que l'option </a:t>
            </a:r>
            <a:r>
              <a:rPr lang="fr-FR" b="1" dirty="0"/>
              <a:t>M'envoyer un code par </a:t>
            </a:r>
            <a:r>
              <a:rPr lang="fr-FR" dirty="0"/>
              <a:t>SMS est sélectionnée, puis cliquez sur </a:t>
            </a:r>
            <a:r>
              <a:rPr lang="fr-FR" b="1" dirty="0"/>
              <a:t>Suivant</a:t>
            </a:r>
            <a:r>
              <a:rPr lang="fr-FR" dirty="0"/>
              <a:t>.</a:t>
            </a:r>
          </a:p>
          <a:p>
            <a:pPr marL="228600" lvl="0" indent="-228600">
              <a:buFont typeface="+mj-lt"/>
              <a:buAutoNum type="arabicPeriod"/>
            </a:pPr>
            <a:r>
              <a:rPr lang="fr-FR" dirty="0"/>
              <a:t>Sur la page </a:t>
            </a:r>
            <a:r>
              <a:rPr lang="fr-FR" b="1" dirty="0"/>
              <a:t>Gardez votre compte sécurisé</a:t>
            </a:r>
            <a:r>
              <a:rPr lang="fr-FR" dirty="0"/>
              <a:t>, saisissez le code que vous avez reçu dans le message texte sur votre téléphone mobile, puis cliquez sur </a:t>
            </a:r>
            <a:r>
              <a:rPr lang="fr-FR" b="1" dirty="0"/>
              <a:t>Suivant</a:t>
            </a:r>
            <a:r>
              <a:rPr lang="fr-FR" dirty="0"/>
              <a:t>.</a:t>
            </a:r>
          </a:p>
          <a:p>
            <a:pPr marL="228600" lvl="0" indent="-228600">
              <a:buFont typeface="+mj-lt"/>
              <a:buAutoNum type="arabicPeriod"/>
            </a:pPr>
            <a:r>
              <a:rPr lang="fr-FR" dirty="0"/>
              <a:t>Sur la page </a:t>
            </a:r>
            <a:r>
              <a:rPr lang="fr-FR" b="1" dirty="0"/>
              <a:t>Gardez votre compte sécurisé</a:t>
            </a:r>
            <a:r>
              <a:rPr lang="fr-FR" dirty="0"/>
              <a:t>, assurez-vous que la vérification a réussi et cliquez sur </a:t>
            </a:r>
            <a:r>
              <a:rPr lang="fr-FR" b="1" dirty="0"/>
              <a:t>Suivant</a:t>
            </a:r>
            <a:r>
              <a:rPr lang="fr-FR" dirty="0"/>
              <a:t>.</a:t>
            </a:r>
          </a:p>
          <a:p>
            <a:pPr marL="228600" lvl="0" indent="-228600">
              <a:buFont typeface="+mj-lt"/>
              <a:buAutoNum type="arabicPeriod"/>
            </a:pPr>
            <a:r>
              <a:rPr lang="fr-FR" dirty="0"/>
              <a:t>Sur la page </a:t>
            </a:r>
            <a:r>
              <a:rPr lang="fr-FR" b="1" dirty="0"/>
              <a:t>Sécuriser votre compte</a:t>
            </a:r>
            <a:r>
              <a:rPr lang="fr-FR" dirty="0"/>
              <a:t>, cliquez sur </a:t>
            </a:r>
            <a:r>
              <a:rPr lang="fr-FR" b="1" dirty="0"/>
              <a:t>Je souhaite utiliser une autre méthode</a:t>
            </a:r>
            <a:r>
              <a:rPr lang="fr-FR" dirty="0"/>
              <a:t>, sélectionnez E- </a:t>
            </a:r>
            <a:r>
              <a:rPr lang="fr-FR" b="1" dirty="0"/>
              <a:t>mail </a:t>
            </a:r>
            <a:r>
              <a:rPr lang="fr-FR" dirty="0"/>
              <a:t>dans la liste déroulante, cliquez sur </a:t>
            </a:r>
            <a:r>
              <a:rPr lang="fr-FR" b="1" dirty="0"/>
              <a:t>Confirmer</a:t>
            </a:r>
            <a:r>
              <a:rPr lang="fr-FR" dirty="0"/>
              <a:t>, indiquez l'adresse e-mail que vous comptez utiliser, puis cliquez sur </a:t>
            </a:r>
            <a:r>
              <a:rPr lang="fr-FR" b="1" dirty="0"/>
              <a:t>Suivant</a:t>
            </a:r>
            <a:r>
              <a:rPr lang="fr-FR" dirty="0"/>
              <a:t>. Une fois que vous avez reçu l'e-mail correspondant, identifiez le code dans le corps de l'e-mail, fournissez-le, puis cliquez sur </a:t>
            </a:r>
            <a:r>
              <a:rPr lang="fr-FR" b="1" dirty="0"/>
              <a:t>Terminé</a:t>
            </a:r>
            <a:r>
              <a:rPr lang="fr-FR" dirty="0"/>
              <a:t>.</a:t>
            </a:r>
          </a:p>
          <a:p>
            <a:endParaRPr lang="fr-FR" dirty="0"/>
          </a:p>
          <a:p>
            <a:endParaRPr lang="fr-FR" dirty="0"/>
          </a:p>
        </p:txBody>
      </p:sp>
    </p:spTree>
    <p:extLst>
      <p:ext uri="{BB962C8B-B14F-4D97-AF65-F5344CB8AC3E}">
        <p14:creationId xmlns:p14="http://schemas.microsoft.com/office/powerpoint/2010/main" val="2813907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6</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de la MFA</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lvl="0" indent="-228600">
              <a:buFont typeface="+mj-lt"/>
              <a:buAutoNum type="arabicPeriod" startAt="9"/>
            </a:pPr>
            <a:r>
              <a:rPr lang="fr-FR" dirty="0"/>
              <a:t>Lorsque vous y êtes invité, modifiez votre mot de passe. Assurez-vous d'enregistrer le nouveau mot de passe.</a:t>
            </a:r>
          </a:p>
          <a:p>
            <a:pPr marL="228600" lvl="0" indent="-228600">
              <a:buFont typeface="+mj-lt"/>
              <a:buAutoNum type="arabicPeriod" startAt="9"/>
            </a:pPr>
            <a:r>
              <a:rPr lang="fr-FR" dirty="0"/>
              <a:t>Vérifiez que vous vous êtes bien connecté au portail Azure.</a:t>
            </a:r>
          </a:p>
          <a:p>
            <a:pPr marL="228600" lvl="0" indent="-228600">
              <a:buFont typeface="+mj-lt"/>
              <a:buAutoNum type="arabicPeriod" startAt="9"/>
            </a:pPr>
            <a:r>
              <a:rPr lang="fr-FR" dirty="0"/>
              <a:t>Déconnectez vous en tant que </a:t>
            </a:r>
            <a:r>
              <a:rPr lang="fr-FR" b="1" dirty="0"/>
              <a:t>aaduser1 </a:t>
            </a:r>
            <a:r>
              <a:rPr lang="fr-FR" dirty="0"/>
              <a:t>et fermez la fenêtre du navigateur </a:t>
            </a:r>
            <a:r>
              <a:rPr lang="fr-FR" dirty="0" err="1"/>
              <a:t>InPrivate</a:t>
            </a:r>
            <a:r>
              <a:rPr lang="fr-FR" dirty="0"/>
              <a:t>.</a:t>
            </a:r>
          </a:p>
          <a:p>
            <a:endParaRPr lang="fr-FR" dirty="0"/>
          </a:p>
          <a:p>
            <a:endParaRPr lang="fr-FR" dirty="0"/>
          </a:p>
        </p:txBody>
      </p:sp>
      <p:grpSp>
        <p:nvGrpSpPr>
          <p:cNvPr id="6" name="Groupe 5">
            <a:extLst>
              <a:ext uri="{FF2B5EF4-FFF2-40B4-BE49-F238E27FC236}">
                <a16:creationId xmlns:a16="http://schemas.microsoft.com/office/drawing/2014/main" id="{55389BCE-B937-4CD0-8663-3F5B7FB168A4}"/>
              </a:ext>
            </a:extLst>
          </p:cNvPr>
          <p:cNvGrpSpPr/>
          <p:nvPr/>
        </p:nvGrpSpPr>
        <p:grpSpPr>
          <a:xfrm>
            <a:off x="720000" y="3482743"/>
            <a:ext cx="10360883" cy="1044587"/>
            <a:chOff x="1847546" y="3491275"/>
            <a:chExt cx="8315551" cy="974064"/>
          </a:xfrm>
        </p:grpSpPr>
        <p:grpSp>
          <p:nvGrpSpPr>
            <p:cNvPr id="7" name="Groupe 6">
              <a:extLst>
                <a:ext uri="{FF2B5EF4-FFF2-40B4-BE49-F238E27FC236}">
                  <a16:creationId xmlns:a16="http://schemas.microsoft.com/office/drawing/2014/main" id="{2AE36F7B-72F6-4CC8-A61A-A0293DD33616}"/>
                </a:ext>
              </a:extLst>
            </p:cNvPr>
            <p:cNvGrpSpPr/>
            <p:nvPr/>
          </p:nvGrpSpPr>
          <p:grpSpPr>
            <a:xfrm>
              <a:off x="1847546" y="3491275"/>
              <a:ext cx="8315551" cy="974064"/>
              <a:chOff x="1847546" y="3491275"/>
              <a:chExt cx="8315551" cy="974064"/>
            </a:xfrm>
          </p:grpSpPr>
          <p:sp>
            <p:nvSpPr>
              <p:cNvPr id="9" name="Forme libre : forme 8">
                <a:extLst>
                  <a:ext uri="{FF2B5EF4-FFF2-40B4-BE49-F238E27FC236}">
                    <a16:creationId xmlns:a16="http://schemas.microsoft.com/office/drawing/2014/main" id="{51AEE7F0-04ED-4736-BA2D-55DE948B0FDB}"/>
                  </a:ext>
                </a:extLst>
              </p:cNvPr>
              <p:cNvSpPr/>
              <p:nvPr/>
            </p:nvSpPr>
            <p:spPr>
              <a:xfrm>
                <a:off x="2495546" y="3708988"/>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FF7701"/>
                    </a:solidFill>
                  </a:rPr>
                  <a:t>Remarques</a:t>
                </a:r>
              </a:p>
            </p:txBody>
          </p:sp>
          <p:sp>
            <p:nvSpPr>
              <p:cNvPr id="10" name="Forme libre : forme 9">
                <a:extLst>
                  <a:ext uri="{FF2B5EF4-FFF2-40B4-BE49-F238E27FC236}">
                    <a16:creationId xmlns:a16="http://schemas.microsoft.com/office/drawing/2014/main" id="{9473F93B-0C94-4A6A-9E1E-B73C05992287}"/>
                  </a:ext>
                </a:extLst>
              </p:cNvPr>
              <p:cNvSpPr/>
              <p:nvPr/>
            </p:nvSpPr>
            <p:spPr>
              <a:xfrm>
                <a:off x="2131874" y="4005324"/>
                <a:ext cx="8031223" cy="460015"/>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FF770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lgn="just">
                  <a:buFont typeface="Arial" panose="020B0604020202020204" pitchFamily="34" charset="0"/>
                  <a:buChar char="•"/>
                </a:pPr>
                <a:r>
                  <a:rPr lang="fr-FR" sz="1200" dirty="0">
                    <a:solidFill>
                      <a:srgbClr val="565656"/>
                    </a:solidFill>
                  </a:rPr>
                  <a:t>Vous avez créé un nouveau locataire AD, configuré des utilisateurs AD, configuré MFA et testé l'expérience MFA pour un utilisateur.</a:t>
                </a:r>
              </a:p>
            </p:txBody>
          </p:sp>
          <p:sp>
            <p:nvSpPr>
              <p:cNvPr id="11" name="Rectangle 10">
                <a:extLst>
                  <a:ext uri="{FF2B5EF4-FFF2-40B4-BE49-F238E27FC236}">
                    <a16:creationId xmlns:a16="http://schemas.microsoft.com/office/drawing/2014/main" id="{56F4ABE9-FC15-448A-9200-8653E35D9F6C}"/>
                  </a:ext>
                </a:extLst>
              </p:cNvPr>
              <p:cNvSpPr/>
              <p:nvPr/>
            </p:nvSpPr>
            <p:spPr>
              <a:xfrm>
                <a:off x="1847546" y="3491275"/>
                <a:ext cx="580297" cy="335783"/>
              </a:xfrm>
              <a:prstGeom prst="rect">
                <a:avLst/>
              </a:prstGeom>
              <a: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grpSp>
        <p:pic>
          <p:nvPicPr>
            <p:cNvPr id="8" name="Graphique 7">
              <a:extLst>
                <a:ext uri="{FF2B5EF4-FFF2-40B4-BE49-F238E27FC236}">
                  <a16:creationId xmlns:a16="http://schemas.microsoft.com/office/drawing/2014/main" id="{C08A1833-076E-41D6-B624-242FBC00C77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7546" y="3491275"/>
              <a:ext cx="580297" cy="576000"/>
            </a:xfrm>
            <a:prstGeom prst="rect">
              <a:avLst/>
            </a:prstGeom>
          </p:spPr>
        </p:pic>
      </p:grpSp>
    </p:spTree>
    <p:extLst>
      <p:ext uri="{BB962C8B-B14F-4D97-AF65-F5344CB8AC3E}">
        <p14:creationId xmlns:p14="http://schemas.microsoft.com/office/powerpoint/2010/main" val="1413221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Manipulation des mécanismes de protection des données</a:t>
            </a:r>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Manipulation du masquage et démasquage des données sur une base de données SQL Server déployée sur Azure</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6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Appréhender les mécanismes de protection des données sur une base de données SQL SERVER.</a:t>
            </a:r>
          </a:p>
        </p:txBody>
      </p:sp>
    </p:spTree>
    <p:extLst>
      <p:ext uri="{BB962C8B-B14F-4D97-AF65-F5344CB8AC3E}">
        <p14:creationId xmlns:p14="http://schemas.microsoft.com/office/powerpoint/2010/main" val="3349106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Connaissances solides du SQL Server</a:t>
            </a:r>
          </a:p>
          <a:p>
            <a:r>
              <a:rPr lang="fr-FR" dirty="0"/>
              <a:t>Maîtrise des aspects du masquage des données sur SQL Server</a:t>
            </a:r>
          </a:p>
          <a:p>
            <a:r>
              <a:rPr lang="fr-FR" dirty="0"/>
              <a:t>Débloquer les stagiaires en cas de difficulté</a:t>
            </a:r>
          </a:p>
          <a:p>
            <a:r>
              <a:rPr lang="fr-FR" dirty="0"/>
              <a:t>Laisser un peu de temps aux stagiaires pour qu’ils puissent réaliser les tâches eux- mêmes</a:t>
            </a:r>
          </a:p>
          <a:p>
            <a:endParaRPr lang="fr-FR" dirty="0"/>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Suivre le TP étape par étape et dans l’ordre</a:t>
            </a:r>
          </a:p>
          <a:p>
            <a:r>
              <a:rPr lang="fr-FR" dirty="0"/>
              <a:t>En cas de problème ou blocage, le faire savoir à votre formateur</a:t>
            </a:r>
          </a:p>
          <a:p>
            <a:r>
              <a:rPr lang="fr-FR" dirty="0"/>
              <a:t>Parcourir les réponses proposées</a:t>
            </a:r>
          </a:p>
          <a:p>
            <a:r>
              <a:rPr lang="fr-FR" dirty="0"/>
              <a:t>Comparer vos réponses à celles proposés pour évaluer votre niveau de compréhension du cours</a:t>
            </a:r>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a:xfrm>
            <a:off x="6531428" y="5708000"/>
            <a:ext cx="5474142" cy="1150000"/>
          </a:xfrm>
        </p:spPr>
        <p:txBody>
          <a:bodyPr/>
          <a:lstStyle/>
          <a:p>
            <a:r>
              <a:rPr lang="fr-FR" dirty="0"/>
              <a:t>Terminer toutes les étapes du TP avec succès</a:t>
            </a:r>
          </a:p>
          <a:p>
            <a:r>
              <a:rPr lang="fr-FR" dirty="0"/>
              <a:t>Atteindre l’objectif global du TP</a:t>
            </a:r>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a:xfrm>
            <a:off x="6531428" y="5374471"/>
            <a:ext cx="5474141" cy="313945"/>
          </a:xfrm>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
        <p:nvSpPr>
          <p:cNvPr id="3" name="Espace réservé du texte 2">
            <a:extLst>
              <a:ext uri="{FF2B5EF4-FFF2-40B4-BE49-F238E27FC236}">
                <a16:creationId xmlns:a16="http://schemas.microsoft.com/office/drawing/2014/main" id="{BCB865B7-21ED-4FB3-941B-0467FD2F03EA}"/>
              </a:ext>
            </a:extLst>
          </p:cNvPr>
          <p:cNvSpPr>
            <a:spLocks noGrp="1"/>
          </p:cNvSpPr>
          <p:nvPr>
            <p:ph type="body" sz="quarter" idx="16"/>
          </p:nvPr>
        </p:nvSpPr>
        <p:spPr/>
        <p:txBody>
          <a:bodyPr/>
          <a:lstStyle/>
          <a:p>
            <a:r>
              <a:rPr lang="fr-FR" dirty="0"/>
              <a:t>Seul ou en binôme</a:t>
            </a:r>
          </a:p>
          <a:p>
            <a:r>
              <a:rPr lang="fr-FR" dirty="0"/>
              <a:t>Des ordinateurs dotés d’une connexion internet</a:t>
            </a:r>
          </a:p>
          <a:p>
            <a:r>
              <a:rPr lang="fr-FR" dirty="0"/>
              <a:t>Des comptes Azure pour que les stagiaires puissent réaliser le TP</a:t>
            </a:r>
          </a:p>
          <a:p>
            <a:r>
              <a:rPr lang="fr-FR" dirty="0"/>
              <a:t>Un projecteur dans le cas d’une présentation à faire par le formateur pour montrer un use case aux stagiaires</a:t>
            </a:r>
          </a:p>
        </p:txBody>
      </p:sp>
    </p:spTree>
    <p:extLst>
      <p:ext uri="{BB962C8B-B14F-4D97-AF65-F5344CB8AC3E}">
        <p14:creationId xmlns:p14="http://schemas.microsoft.com/office/powerpoint/2010/main" val="268986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enjeux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dirty="0"/>
              <a:t>Pour la réalisation de ce TP, vous allez devoir accomplir 3 tâches. Deux tâches communes et la 3</a:t>
            </a:r>
            <a:r>
              <a:rPr lang="fr-FR" baseline="30000" dirty="0"/>
              <a:t>ème</a:t>
            </a:r>
            <a:r>
              <a:rPr lang="fr-FR" dirty="0"/>
              <a:t> tâche sera à traiter par groupe :</a:t>
            </a:r>
          </a:p>
          <a:p>
            <a:pPr lvl="0"/>
            <a:r>
              <a:rPr lang="fr-FR" b="1" dirty="0"/>
              <a:t>Tâche 1 </a:t>
            </a:r>
            <a:r>
              <a:rPr lang="fr-FR" dirty="0"/>
              <a:t>: Réaliser une étude comparative des éléments </a:t>
            </a:r>
            <a:r>
              <a:rPr lang="en-GB" dirty="0" err="1"/>
              <a:t>Confidentialité</a:t>
            </a:r>
            <a:r>
              <a:rPr lang="fr-FR" dirty="0"/>
              <a:t>, Sécurité et Disponibilité pour les fournisseurs Cloud Azure et Amazon (AWS).</a:t>
            </a:r>
          </a:p>
          <a:p>
            <a:r>
              <a:rPr lang="fr-FR" b="1" dirty="0"/>
              <a:t>Tâche 2 </a:t>
            </a:r>
            <a:r>
              <a:rPr lang="fr-FR" dirty="0"/>
              <a:t>: Etablir une stratégie de sortie du Cloud Azure pour une entreprise souhaitant se retirer du Cloud.</a:t>
            </a:r>
          </a:p>
          <a:p>
            <a:r>
              <a:rPr lang="fr-FR" b="1" dirty="0"/>
              <a:t>Tâche 3 </a:t>
            </a:r>
            <a:r>
              <a:rPr lang="fr-FR" dirty="0"/>
              <a:t>: Réaliser une recherche internet sur les normes et standards de sécurité adoptés par le top 4 des fournisseurs Cloud. Chaque groupe doit choisir un fournisseur à traiter :</a:t>
            </a:r>
          </a:p>
          <a:p>
            <a:pPr marL="628650" lvl="1" indent="-171450">
              <a:buFont typeface="Arial" panose="020B0604020202020204" pitchFamily="34" charset="0"/>
              <a:buChar char="•"/>
            </a:pPr>
            <a:r>
              <a:rPr lang="fr-FR" dirty="0"/>
              <a:t>Normes et standards de sécurité au niveau du Cloud Azure</a:t>
            </a:r>
          </a:p>
          <a:p>
            <a:pPr marL="628650" lvl="1" indent="-171450">
              <a:buFont typeface="Arial" panose="020B0604020202020204" pitchFamily="34" charset="0"/>
              <a:buChar char="•"/>
            </a:pPr>
            <a:r>
              <a:rPr lang="fr-FR" dirty="0"/>
              <a:t>Normes et standards de sécurité au niveau du Cloud Amazon</a:t>
            </a:r>
          </a:p>
          <a:p>
            <a:pPr marL="628650" lvl="1" indent="-171450">
              <a:buFont typeface="Arial" panose="020B0604020202020204" pitchFamily="34" charset="0"/>
              <a:buChar char="•"/>
            </a:pPr>
            <a:r>
              <a:rPr lang="fr-FR" dirty="0"/>
              <a:t>Normes et standards de sécurité au niveau du Cloud Google</a:t>
            </a:r>
          </a:p>
          <a:p>
            <a:pPr marL="628650" lvl="1" indent="-171450">
              <a:buFont typeface="Arial" panose="020B0604020202020204" pitchFamily="34" charset="0"/>
              <a:buChar char="•"/>
            </a:pPr>
            <a:r>
              <a:rPr lang="fr-FR" dirty="0"/>
              <a:t>Normes et standards de sécurité au niveau du Cloud Alibaba</a:t>
            </a:r>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Réalisation d’une recherche Internet sur les enjeux de sécurité Cloud</a:t>
            </a:r>
          </a:p>
        </p:txBody>
      </p:sp>
    </p:spTree>
    <p:extLst>
      <p:ext uri="{BB962C8B-B14F-4D97-AF65-F5344CB8AC3E}">
        <p14:creationId xmlns:p14="http://schemas.microsoft.com/office/powerpoint/2010/main" val="41310568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Le masquage dynamique des données limite l'exposition des données sensibles en les masquant aux utilisateurs non privilégiés.</a:t>
            </a:r>
          </a:p>
          <a:p>
            <a:r>
              <a:rPr lang="fr-FR" dirty="0"/>
              <a:t>Il s'agit d'une fonctionnalité de protection des données qui masque les données sensibles dans le résultat d’une requête sur des champs de base de données intermédiaires, tandis que les données de la base de données ne sont pas modifiées. Le masquage dynamique des données est facile à utiliser avec les applications existantes, car les règles de masquage sont appliquées dans les résultats de la requête.</a:t>
            </a:r>
          </a:p>
          <a:p>
            <a:endParaRPr lang="fr-FR" dirty="0"/>
          </a:p>
          <a:p>
            <a:r>
              <a:rPr lang="fr-FR" dirty="0"/>
              <a:t>Dans ce TP, vous allez effectuer les tâches suivantes:</a:t>
            </a:r>
          </a:p>
          <a:p>
            <a:r>
              <a:rPr lang="fr-FR" b="1" u="sng" dirty="0"/>
              <a:t>Tâche 1</a:t>
            </a:r>
            <a:r>
              <a:rPr lang="fr-FR" dirty="0"/>
              <a:t>: Créer une base de données </a:t>
            </a:r>
            <a:r>
              <a:rPr lang="fr-FR" dirty="0" err="1"/>
              <a:t>AdventureWorks</a:t>
            </a:r>
            <a:r>
              <a:rPr lang="fr-FR" dirty="0"/>
              <a:t> sur une instance SQL.</a:t>
            </a:r>
          </a:p>
          <a:p>
            <a:r>
              <a:rPr lang="fr-FR" b="1" u="sng" dirty="0"/>
              <a:t>Tâche 2</a:t>
            </a:r>
            <a:r>
              <a:rPr lang="fr-FR" dirty="0"/>
              <a:t>: Configurer les règles du firewall coté base de données SQL pour autoriser l’IP Client pour s’y connecter.</a:t>
            </a:r>
          </a:p>
          <a:p>
            <a:r>
              <a:rPr lang="fr-FR" b="1" u="sng" dirty="0"/>
              <a:t>Tâche 3</a:t>
            </a:r>
            <a:r>
              <a:rPr lang="fr-FR" dirty="0"/>
              <a:t>: Configuration des règles de masquage.</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956972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1</a:t>
            </a:r>
            <a:r>
              <a:rPr lang="fr-FR" dirty="0"/>
              <a:t>: Créer une base de données </a:t>
            </a:r>
            <a:r>
              <a:rPr lang="fr-FR" dirty="0" err="1"/>
              <a:t>AdventureWorks</a:t>
            </a:r>
            <a:r>
              <a:rPr lang="fr-FR" dirty="0"/>
              <a:t> sur une instance SQL.</a:t>
            </a:r>
          </a:p>
          <a:p>
            <a:pPr marL="228600" lvl="0" indent="-228600">
              <a:buFont typeface="+mj-lt"/>
              <a:buAutoNum type="arabicPeriod"/>
            </a:pPr>
            <a:r>
              <a:rPr lang="fr-FR" dirty="0"/>
              <a:t>Connectez-vous au portail Azure à l’aide de votre compte.</a:t>
            </a:r>
          </a:p>
          <a:p>
            <a:pPr marL="228600" lvl="0" indent="-228600">
              <a:buFont typeface="+mj-lt"/>
              <a:buAutoNum type="arabicPeriod"/>
            </a:pPr>
            <a:r>
              <a:rPr lang="fr-FR" dirty="0"/>
              <a:t>Sous la section « Services Azure », cliquez sur </a:t>
            </a:r>
            <a:r>
              <a:rPr lang="fr-FR" b="1" dirty="0"/>
              <a:t>+ créer une ressource</a:t>
            </a:r>
            <a:r>
              <a:rPr lang="fr-FR" dirty="0"/>
              <a:t>.</a:t>
            </a:r>
          </a:p>
          <a:p>
            <a:pPr marL="228600" lvl="0" indent="-228600">
              <a:buFont typeface="+mj-lt"/>
              <a:buAutoNum type="arabicPeriod"/>
            </a:pPr>
            <a:r>
              <a:rPr lang="fr-FR" dirty="0"/>
              <a:t>Sélectionnez ensuite </a:t>
            </a:r>
            <a:r>
              <a:rPr lang="fr-FR" b="1" dirty="0"/>
              <a:t>Base de données</a:t>
            </a:r>
            <a:r>
              <a:rPr lang="fr-FR" dirty="0"/>
              <a:t>, puis cliquez sur créer sous « </a:t>
            </a:r>
            <a:r>
              <a:rPr lang="fr-FR" b="1" dirty="0"/>
              <a:t>Base de données SQL</a:t>
            </a:r>
            <a:r>
              <a:rPr lang="fr-FR" dirty="0"/>
              <a:t> ».</a:t>
            </a:r>
          </a:p>
          <a:p>
            <a:pPr marL="228600" lvl="0" indent="-228600">
              <a:buFont typeface="+mj-lt"/>
              <a:buAutoNum type="arabicPeriod"/>
            </a:pPr>
            <a:r>
              <a:rPr lang="fr-FR" dirty="0"/>
              <a:t>Renseignez les champs obligatoires sur l’onglet « De base » comme décrit dans la capture ci-dessous:</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240049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8741FBAB-7BD5-4CF6-AA48-64D28DE1982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233000" y="1972136"/>
            <a:ext cx="5720576" cy="4634085"/>
          </a:xfrm>
          <a:prstGeom prst="rect">
            <a:avLst/>
          </a:prstGeom>
        </p:spPr>
      </p:pic>
    </p:spTree>
    <p:extLst>
      <p:ext uri="{BB962C8B-B14F-4D97-AF65-F5344CB8AC3E}">
        <p14:creationId xmlns:p14="http://schemas.microsoft.com/office/powerpoint/2010/main" val="3676497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lgn="l">
              <a:buFont typeface="+mj-lt"/>
              <a:buAutoNum type="arabicPeriod" startAt="5"/>
            </a:pPr>
            <a:r>
              <a:rPr lang="fr-FR" dirty="0"/>
              <a:t>Pour le champs serveur, cliquez sur créer nouveau afin de définir les paramètres </a:t>
            </a:r>
            <a:br>
              <a:rPr lang="fr-FR" dirty="0"/>
            </a:br>
            <a:r>
              <a:rPr lang="fr-FR" dirty="0"/>
              <a:t>du nouveau serveur de base de données SQL:</a:t>
            </a:r>
          </a:p>
          <a:p>
            <a:pPr marL="228600" indent="-228600" algn="l">
              <a:buFont typeface="+mj-lt"/>
              <a:buAutoNum type="arabicPeriod" startAt="5"/>
            </a:pPr>
            <a:r>
              <a:rPr lang="fr-FR" dirty="0"/>
              <a:t>Cliquez ensuite sur OK.</a:t>
            </a:r>
          </a:p>
          <a:p>
            <a:pPr algn="l"/>
            <a:r>
              <a:rPr lang="fr-FR" dirty="0">
                <a:sym typeface="Wingdings" panose="05000000000000000000" pitchFamily="2" charset="2"/>
              </a:rPr>
              <a:t> Si tout est bien, vous devrez revenir vers l’écran précédent pour continuer le</a:t>
            </a:r>
            <a:br>
              <a:rPr lang="fr-FR" dirty="0">
                <a:sym typeface="Wingdings" panose="05000000000000000000" pitchFamily="2" charset="2"/>
              </a:rPr>
            </a:br>
            <a:r>
              <a:rPr lang="fr-FR" dirty="0">
                <a:sym typeface="Wingdings" panose="05000000000000000000" pitchFamily="2" charset="2"/>
              </a:rPr>
              <a:t>paramétrage.</a:t>
            </a:r>
            <a:endParaRPr lang="fr-FR" dirty="0"/>
          </a:p>
          <a:p>
            <a:endParaRPr lang="fr-FR" dirty="0"/>
          </a:p>
          <a:p>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BC1F78E3-05A7-4327-B748-36DEC66B7B5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6411951" y="1527717"/>
            <a:ext cx="5054625" cy="5051504"/>
          </a:xfrm>
          <a:prstGeom prst="rect">
            <a:avLst/>
          </a:prstGeom>
        </p:spPr>
      </p:pic>
    </p:spTree>
    <p:extLst>
      <p:ext uri="{BB962C8B-B14F-4D97-AF65-F5344CB8AC3E}">
        <p14:creationId xmlns:p14="http://schemas.microsoft.com/office/powerpoint/2010/main" val="448574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1</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lvl="0" indent="-228600" algn="l">
              <a:buFont typeface="+mj-lt"/>
              <a:buAutoNum type="arabicPeriod" startAt="7"/>
            </a:pPr>
            <a:r>
              <a:rPr lang="fr-FR" dirty="0"/>
              <a:t>Passez à l’onglet « </a:t>
            </a:r>
            <a:r>
              <a:rPr lang="fr-FR" dirty="0" err="1"/>
              <a:t>Aditional</a:t>
            </a:r>
            <a:r>
              <a:rPr lang="fr-FR" dirty="0"/>
              <a:t> settings », et sélectionnez  l’utilisation des données </a:t>
            </a:r>
            <a:br>
              <a:rPr lang="fr-FR" dirty="0"/>
            </a:br>
            <a:r>
              <a:rPr lang="fr-FR" dirty="0"/>
              <a:t>existantes « </a:t>
            </a:r>
            <a:r>
              <a:rPr lang="fr-FR" dirty="0" err="1"/>
              <a:t>Sample</a:t>
            </a:r>
            <a:r>
              <a:rPr lang="fr-FR" dirty="0"/>
              <a:t> ».</a:t>
            </a:r>
          </a:p>
          <a:p>
            <a:pPr marL="228600" lvl="0" indent="-228600" algn="l">
              <a:buFont typeface="+mj-lt"/>
              <a:buAutoNum type="arabicPeriod" startAt="7"/>
            </a:pPr>
            <a:r>
              <a:rPr lang="fr-FR" dirty="0"/>
              <a:t>Cliquer ensuite sur « </a:t>
            </a:r>
            <a:r>
              <a:rPr lang="fr-FR" dirty="0" err="1"/>
              <a:t>Review</a:t>
            </a:r>
            <a:r>
              <a:rPr lang="fr-FR" dirty="0"/>
              <a:t> + </a:t>
            </a:r>
            <a:r>
              <a:rPr lang="fr-FR" dirty="0" err="1"/>
              <a:t>create</a:t>
            </a:r>
            <a:r>
              <a:rPr lang="fr-FR" dirty="0"/>
              <a:t> » puis « </a:t>
            </a:r>
            <a:r>
              <a:rPr lang="fr-FR" dirty="0" err="1"/>
              <a:t>create</a:t>
            </a:r>
            <a:r>
              <a:rPr lang="fr-FR" dirty="0"/>
              <a:t> »</a:t>
            </a:r>
          </a:p>
          <a:p>
            <a:pPr marL="171450" lvl="0" indent="-171450" algn="l">
              <a:buFont typeface="Wingdings" panose="05000000000000000000" pitchFamily="2" charset="2"/>
              <a:buChar char="à"/>
            </a:pPr>
            <a:r>
              <a:rPr lang="fr-FR" dirty="0">
                <a:sym typeface="Wingdings" panose="05000000000000000000" pitchFamily="2" charset="2"/>
              </a:rPr>
              <a:t>Le déploiement de la base de données SQL commencera immédiatement. Vous devez </a:t>
            </a:r>
            <a:br>
              <a:rPr lang="fr-FR" dirty="0">
                <a:sym typeface="Wingdings" panose="05000000000000000000" pitchFamily="2" charset="2"/>
              </a:rPr>
            </a:br>
            <a:r>
              <a:rPr lang="fr-FR" dirty="0">
                <a:sym typeface="Wingdings" panose="05000000000000000000" pitchFamily="2" charset="2"/>
              </a:rPr>
              <a:t>patienter jusqu’à la fin du déploiement.</a:t>
            </a:r>
            <a:br>
              <a:rPr lang="fr-FR" dirty="0"/>
            </a:br>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7A811715-ADFA-4F77-A583-9728DE87E10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6590371" y="1516298"/>
            <a:ext cx="5010019" cy="4941651"/>
          </a:xfrm>
          <a:prstGeom prst="rect">
            <a:avLst/>
          </a:prstGeom>
        </p:spPr>
      </p:pic>
    </p:spTree>
    <p:extLst>
      <p:ext uri="{BB962C8B-B14F-4D97-AF65-F5344CB8AC3E}">
        <p14:creationId xmlns:p14="http://schemas.microsoft.com/office/powerpoint/2010/main" val="17478804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2</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2</a:t>
            </a:r>
            <a:r>
              <a:rPr lang="fr-FR" dirty="0"/>
              <a:t>: Configurer les règles du firewall coté base de données SQL pour autoriser l’IP Client pour s’y connecter.</a:t>
            </a:r>
          </a:p>
          <a:p>
            <a:pPr algn="l"/>
            <a:endParaRPr lang="fr-FR" dirty="0"/>
          </a:p>
          <a:p>
            <a:pPr algn="l"/>
            <a:r>
              <a:rPr lang="fr-FR" dirty="0"/>
              <a:t>Une fois le déploiement de la base de données SQL terminé, vous serez invités à accéder à la ressource créée (Cf capture ci-dessous).</a:t>
            </a:r>
          </a:p>
          <a:p>
            <a:pPr algn="l"/>
            <a:endParaRPr lang="fr-FR" dirty="0"/>
          </a:p>
          <a:p>
            <a:pPr algn="l"/>
            <a:endParaRPr lang="fr-FR" dirty="0"/>
          </a:p>
          <a:p>
            <a:pPr algn="l"/>
            <a:endParaRPr lang="fr-FR" dirty="0"/>
          </a:p>
          <a:p>
            <a:pPr algn="l"/>
            <a:endParaRPr lang="fr-FR" dirty="0"/>
          </a:p>
        </p:txBody>
      </p:sp>
      <p:pic>
        <p:nvPicPr>
          <p:cNvPr id="6" name="Image 5">
            <a:extLst>
              <a:ext uri="{FF2B5EF4-FFF2-40B4-BE49-F238E27FC236}">
                <a16:creationId xmlns:a16="http://schemas.microsoft.com/office/drawing/2014/main" id="{E9AA7F61-ABDC-43C7-96B9-8E7AD7E68D3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096058" y="2867772"/>
            <a:ext cx="7994460" cy="3443819"/>
          </a:xfrm>
          <a:prstGeom prst="rect">
            <a:avLst/>
          </a:prstGeom>
        </p:spPr>
      </p:pic>
    </p:spTree>
    <p:extLst>
      <p:ext uri="{BB962C8B-B14F-4D97-AF65-F5344CB8AC3E}">
        <p14:creationId xmlns:p14="http://schemas.microsoft.com/office/powerpoint/2010/main" val="2261655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2</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lgn="l">
              <a:buAutoNum type="arabicPeriod"/>
            </a:pPr>
            <a:r>
              <a:rPr lang="fr-FR" dirty="0"/>
              <a:t>Cliquez sur « Go to </a:t>
            </a:r>
            <a:r>
              <a:rPr lang="fr-FR" dirty="0" err="1"/>
              <a:t>resource</a:t>
            </a:r>
            <a:r>
              <a:rPr lang="fr-FR" dirty="0"/>
              <a:t> »</a:t>
            </a:r>
          </a:p>
          <a:p>
            <a:pPr marL="228600" indent="-228600" algn="l">
              <a:buAutoNum type="arabicPeriod"/>
            </a:pPr>
            <a:r>
              <a:rPr lang="fr-FR" dirty="0"/>
              <a:t>Sur le menu à gauche, cliquez sur « </a:t>
            </a:r>
            <a:r>
              <a:rPr lang="fr-FR" dirty="0" err="1"/>
              <a:t>Query</a:t>
            </a:r>
            <a:r>
              <a:rPr lang="fr-FR" dirty="0"/>
              <a:t> editor » et renseignez les champs login et mot de passe, afin de se connecter au serveur de base de données SQL:</a:t>
            </a:r>
          </a:p>
          <a:p>
            <a:pPr algn="l"/>
            <a:endParaRPr lang="fr-FR" dirty="0"/>
          </a:p>
          <a:p>
            <a:pPr algn="l"/>
            <a:endParaRPr lang="fr-FR" dirty="0"/>
          </a:p>
          <a:p>
            <a:pPr algn="l"/>
            <a:endParaRPr lang="fr-FR" dirty="0"/>
          </a:p>
          <a:p>
            <a:pPr algn="l"/>
            <a:endParaRPr lang="fr-FR" dirty="0"/>
          </a:p>
          <a:p>
            <a:pPr algn="l"/>
            <a:endParaRPr lang="fr-FR" dirty="0"/>
          </a:p>
        </p:txBody>
      </p:sp>
      <p:pic>
        <p:nvPicPr>
          <p:cNvPr id="7" name="Image 6">
            <a:extLst>
              <a:ext uri="{FF2B5EF4-FFF2-40B4-BE49-F238E27FC236}">
                <a16:creationId xmlns:a16="http://schemas.microsoft.com/office/drawing/2014/main" id="{610678F3-D23E-40AE-A469-DBC7D4D6E58D}"/>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237358" y="2539405"/>
            <a:ext cx="9711859" cy="3925229"/>
          </a:xfrm>
          <a:prstGeom prst="rect">
            <a:avLst/>
          </a:prstGeom>
        </p:spPr>
      </p:pic>
    </p:spTree>
    <p:extLst>
      <p:ext uri="{BB962C8B-B14F-4D97-AF65-F5344CB8AC3E}">
        <p14:creationId xmlns:p14="http://schemas.microsoft.com/office/powerpoint/2010/main" val="4293228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2</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algn="l"/>
            <a:r>
              <a:rPr lang="fr-FR" dirty="0"/>
              <a:t>Normalement, sur l’étape précédente, vous devez voir apparaitre un message d’erreur, vous indiquant que vous n’êtes pas autorisé à vous connecter au serveur de base de données. Car vous devez d’abord configurer le firewall de cette base de données afin d’avoir la possibilité de l’exploiter.</a:t>
            </a:r>
          </a:p>
          <a:p>
            <a:pPr algn="l"/>
            <a:r>
              <a:rPr lang="fr-FR" dirty="0"/>
              <a:t>Pour ce faire:</a:t>
            </a:r>
          </a:p>
          <a:p>
            <a:pPr marL="228600" indent="-228600" algn="l">
              <a:buAutoNum type="arabicPeriod"/>
            </a:pPr>
            <a:r>
              <a:rPr lang="fr-FR" dirty="0"/>
              <a:t>Revenez sur l'« </a:t>
            </a:r>
            <a:r>
              <a:rPr lang="fr-FR" dirty="0" err="1"/>
              <a:t>Overview</a:t>
            </a:r>
            <a:r>
              <a:rPr lang="fr-FR" dirty="0"/>
              <a:t> » de la ressource concernant la base de données SQL que vous avez créée, puis cliquez sur « set server firewall »</a:t>
            </a:r>
          </a:p>
          <a:p>
            <a:pPr marL="228600" indent="-228600" algn="l">
              <a:buAutoNum type="arabicPeriod"/>
            </a:pPr>
            <a:endParaRPr lang="fr-FR" dirty="0"/>
          </a:p>
          <a:p>
            <a:pPr marL="228600" indent="-228600" algn="l">
              <a:buAutoNum type="arabicPeriod"/>
            </a:pPr>
            <a:endParaRPr lang="fr-FR" dirty="0"/>
          </a:p>
          <a:p>
            <a:pPr marL="228600" indent="-228600" algn="l">
              <a:buAutoNum type="arabicPeriod"/>
            </a:pPr>
            <a:endParaRPr lang="fr-FR" dirty="0"/>
          </a:p>
          <a:p>
            <a:pPr algn="l"/>
            <a:endParaRPr lang="fr-FR" dirty="0"/>
          </a:p>
          <a:p>
            <a:pPr marL="228600" indent="-228600" algn="l">
              <a:buFont typeface="+mj-lt"/>
              <a:buAutoNum type="arabicPeriod" startAt="2"/>
            </a:pPr>
            <a:r>
              <a:rPr lang="fr-FR" dirty="0"/>
              <a:t>Cliquez ensuite sur « </a:t>
            </a:r>
            <a:r>
              <a:rPr lang="fr-FR" dirty="0" err="1"/>
              <a:t>Add</a:t>
            </a:r>
            <a:r>
              <a:rPr lang="fr-FR" dirty="0"/>
              <a:t> Client IP » pour ajouter votre adresse IP. C’est comme cela qu’on vous autorise à exploiter la base de données SQL.</a:t>
            </a:r>
          </a:p>
          <a:p>
            <a:pPr marL="228600" indent="-228600" algn="l">
              <a:buFont typeface="+mj-lt"/>
              <a:buAutoNum type="arabicPeriod" startAt="2"/>
            </a:pPr>
            <a:endParaRPr lang="fr-FR" dirty="0"/>
          </a:p>
          <a:p>
            <a:pPr marL="228600" indent="-228600" algn="l">
              <a:buFont typeface="+mj-lt"/>
              <a:buAutoNum type="arabicPeriod" startAt="2"/>
            </a:pPr>
            <a:endParaRPr lang="fr-FR" dirty="0"/>
          </a:p>
          <a:p>
            <a:pPr marL="228600" indent="-228600" algn="l">
              <a:buFont typeface="+mj-lt"/>
              <a:buAutoNum type="arabicPeriod" startAt="2"/>
            </a:pPr>
            <a:endParaRPr lang="fr-FR" dirty="0"/>
          </a:p>
          <a:p>
            <a:pPr marL="228600" indent="-228600" algn="l">
              <a:buFont typeface="+mj-lt"/>
              <a:buAutoNum type="arabicPeriod" startAt="2"/>
            </a:pPr>
            <a:endParaRPr lang="fr-FR" dirty="0"/>
          </a:p>
          <a:p>
            <a:pPr marL="228600" indent="-228600" algn="l">
              <a:buFont typeface="+mj-lt"/>
              <a:buAutoNum type="arabicPeriod" startAt="2"/>
            </a:pPr>
            <a:endParaRPr lang="fr-FR" dirty="0"/>
          </a:p>
          <a:p>
            <a:pPr marL="228600" indent="-228600" algn="l">
              <a:buFont typeface="+mj-lt"/>
              <a:buAutoNum type="arabicPeriod" startAt="2"/>
            </a:pPr>
            <a:endParaRPr lang="fr-FR" dirty="0"/>
          </a:p>
          <a:p>
            <a:pPr marL="228600" indent="-228600" algn="l">
              <a:buFont typeface="+mj-lt"/>
              <a:buAutoNum type="arabicPeriod" startAt="2"/>
            </a:pPr>
            <a:r>
              <a:rPr lang="fr-FR" dirty="0"/>
              <a:t>Cliquez sur « Save »pour enregistrer cette autorisation.</a:t>
            </a:r>
          </a:p>
          <a:p>
            <a:pPr algn="l"/>
            <a:endParaRPr lang="fr-FR" dirty="0"/>
          </a:p>
          <a:p>
            <a:pPr algn="l"/>
            <a:endParaRPr lang="fr-FR" dirty="0"/>
          </a:p>
          <a:p>
            <a:pPr algn="l"/>
            <a:endParaRPr lang="fr-FR" dirty="0"/>
          </a:p>
          <a:p>
            <a:pPr algn="l"/>
            <a:endParaRPr lang="fr-FR" dirty="0"/>
          </a:p>
        </p:txBody>
      </p:sp>
      <p:pic>
        <p:nvPicPr>
          <p:cNvPr id="9" name="Image 8">
            <a:extLst>
              <a:ext uri="{FF2B5EF4-FFF2-40B4-BE49-F238E27FC236}">
                <a16:creationId xmlns:a16="http://schemas.microsoft.com/office/drawing/2014/main" id="{1B174381-9F2B-4C75-B770-B3D7432F5C8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059088" y="3001889"/>
            <a:ext cx="10068400" cy="979099"/>
          </a:xfrm>
          <a:prstGeom prst="rect">
            <a:avLst/>
          </a:prstGeom>
        </p:spPr>
      </p:pic>
      <p:pic>
        <p:nvPicPr>
          <p:cNvPr id="10" name="Image 9">
            <a:extLst>
              <a:ext uri="{FF2B5EF4-FFF2-40B4-BE49-F238E27FC236}">
                <a16:creationId xmlns:a16="http://schemas.microsoft.com/office/drawing/2014/main" id="{468ECCC0-8D00-424C-9B07-B4FB821D083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634765" y="4505095"/>
            <a:ext cx="10917045" cy="1312671"/>
          </a:xfrm>
          <a:prstGeom prst="rect">
            <a:avLst/>
          </a:prstGeom>
        </p:spPr>
      </p:pic>
    </p:spTree>
    <p:extLst>
      <p:ext uri="{BB962C8B-B14F-4D97-AF65-F5344CB8AC3E}">
        <p14:creationId xmlns:p14="http://schemas.microsoft.com/office/powerpoint/2010/main" val="212712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u="sng" dirty="0"/>
              <a:t>Tâche 3</a:t>
            </a:r>
            <a:r>
              <a:rPr lang="fr-FR" dirty="0"/>
              <a:t>: Configuration des règles de masquage.</a:t>
            </a:r>
          </a:p>
          <a:p>
            <a:pPr algn="l"/>
            <a:endParaRPr lang="fr-FR" dirty="0"/>
          </a:p>
          <a:p>
            <a:pPr marL="228600" indent="-228600" algn="l">
              <a:buAutoNum type="arabicPeriod"/>
            </a:pPr>
            <a:r>
              <a:rPr lang="fr-FR" dirty="0"/>
              <a:t>Revenez à la section « </a:t>
            </a:r>
            <a:r>
              <a:rPr lang="fr-FR" dirty="0" err="1"/>
              <a:t>Overview</a:t>
            </a:r>
            <a:r>
              <a:rPr lang="fr-FR" dirty="0"/>
              <a:t> » de la ressource.</a:t>
            </a:r>
          </a:p>
          <a:p>
            <a:pPr marL="228600" indent="-228600" algn="l">
              <a:buAutoNum type="arabicPeriod"/>
            </a:pPr>
            <a:r>
              <a:rPr lang="fr-FR" dirty="0"/>
              <a:t>Sur le menu à gauche, cliquez sur « </a:t>
            </a:r>
            <a:r>
              <a:rPr lang="fr-FR" dirty="0" err="1"/>
              <a:t>Query</a:t>
            </a:r>
            <a:r>
              <a:rPr lang="fr-FR" dirty="0"/>
              <a:t> editor » et renseignez les champs login et mot de passe, afin de vous connecter au serveur de base de données SQL.</a:t>
            </a:r>
          </a:p>
          <a:p>
            <a:pPr marL="228600" indent="-228600" algn="l">
              <a:buAutoNum type="arabicPeriod"/>
            </a:pPr>
            <a:r>
              <a:rPr lang="fr-FR" dirty="0"/>
              <a:t>Cette fois-ci, vous devez accéder sans problème à votre service de base de données SQL:</a:t>
            </a:r>
          </a:p>
          <a:p>
            <a:pPr algn="l"/>
            <a:endParaRPr lang="fr-FR" dirty="0"/>
          </a:p>
          <a:p>
            <a:pPr algn="l"/>
            <a:endParaRPr lang="fr-FR" dirty="0"/>
          </a:p>
          <a:p>
            <a:pPr algn="l"/>
            <a:endParaRPr lang="fr-FR" dirty="0"/>
          </a:p>
          <a:p>
            <a:pPr algn="l"/>
            <a:endParaRPr lang="fr-FR" dirty="0"/>
          </a:p>
          <a:p>
            <a:pPr algn="l"/>
            <a:endParaRPr lang="fr-FR" dirty="0"/>
          </a:p>
          <a:p>
            <a:pPr algn="l"/>
            <a:endParaRPr lang="fr-FR" dirty="0"/>
          </a:p>
        </p:txBody>
      </p:sp>
      <p:pic>
        <p:nvPicPr>
          <p:cNvPr id="6" name="Image 5">
            <a:extLst>
              <a:ext uri="{FF2B5EF4-FFF2-40B4-BE49-F238E27FC236}">
                <a16:creationId xmlns:a16="http://schemas.microsoft.com/office/drawing/2014/main" id="{58C99E2B-0E29-40A5-A983-863C86D328E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720000" y="3311911"/>
            <a:ext cx="10746575" cy="3146040"/>
          </a:xfrm>
          <a:prstGeom prst="rect">
            <a:avLst/>
          </a:prstGeom>
        </p:spPr>
      </p:pic>
    </p:spTree>
    <p:extLst>
      <p:ext uri="{BB962C8B-B14F-4D97-AF65-F5344CB8AC3E}">
        <p14:creationId xmlns:p14="http://schemas.microsoft.com/office/powerpoint/2010/main" val="2383890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indent="-228600" algn="l">
              <a:buFont typeface="+mj-lt"/>
              <a:buAutoNum type="arabicPeriod" startAt="4"/>
            </a:pPr>
            <a:r>
              <a:rPr lang="fr-FR" dirty="0"/>
              <a:t>Prenez 5 minutes afin de parcourir la structure de la base de données « </a:t>
            </a:r>
            <a:r>
              <a:rPr lang="fr-FR" dirty="0" err="1"/>
              <a:t>AdventureWorks</a:t>
            </a:r>
            <a:r>
              <a:rPr lang="fr-FR" dirty="0"/>
              <a:t> »</a:t>
            </a:r>
          </a:p>
          <a:p>
            <a:pPr marL="228600" indent="-228600" algn="l">
              <a:buFont typeface="+mj-lt"/>
              <a:buAutoNum type="arabicPeriod" startAt="4"/>
            </a:pPr>
            <a:r>
              <a:rPr lang="fr-FR" dirty="0"/>
              <a:t>Sur l’éditeur de requêtes SQL, écrivez des instructions SQL pour créer un utilisateur et lui attribuer le rôle « </a:t>
            </a:r>
            <a:r>
              <a:rPr lang="fr-FR" dirty="0" err="1"/>
              <a:t>datareader</a:t>
            </a:r>
            <a:r>
              <a:rPr lang="fr-FR" dirty="0"/>
              <a:t> ». Exemple ci-dessous:</a:t>
            </a:r>
          </a:p>
          <a:p>
            <a:pPr marL="228600" indent="-228600" algn="l">
              <a:buFont typeface="+mj-lt"/>
              <a:buAutoNum type="arabicPeriod" startAt="4"/>
            </a:pPr>
            <a:endParaRPr lang="fr-FR" dirty="0"/>
          </a:p>
          <a:p>
            <a:pPr marL="228600" indent="-228600" algn="l">
              <a:buFont typeface="+mj-lt"/>
              <a:buAutoNum type="arabicPeriod" startAt="4"/>
            </a:pPr>
            <a:endParaRPr lang="fr-FR" dirty="0"/>
          </a:p>
          <a:p>
            <a:pPr marL="228600" indent="-228600" algn="l">
              <a:buFont typeface="+mj-lt"/>
              <a:buAutoNum type="arabicPeriod" startAt="4"/>
            </a:pPr>
            <a:endParaRPr lang="fr-FR" dirty="0"/>
          </a:p>
          <a:p>
            <a:pPr marL="228600" indent="-228600" algn="l">
              <a:buFont typeface="+mj-lt"/>
              <a:buAutoNum type="arabicPeriod" startAt="4"/>
            </a:pPr>
            <a:endParaRPr lang="fr-FR" dirty="0"/>
          </a:p>
          <a:p>
            <a:pPr marL="228600" indent="-228600" algn="l">
              <a:buFont typeface="+mj-lt"/>
              <a:buAutoNum type="arabicPeriod" startAt="4"/>
            </a:pPr>
            <a:endParaRPr lang="fr-FR" dirty="0"/>
          </a:p>
          <a:p>
            <a:pPr marL="228600" indent="-228600" algn="l">
              <a:buFont typeface="+mj-lt"/>
              <a:buAutoNum type="arabicPeriod" startAt="4"/>
            </a:pPr>
            <a:endParaRPr lang="fr-FR" dirty="0"/>
          </a:p>
          <a:p>
            <a:pPr marL="228600" indent="-228600" algn="l">
              <a:buFont typeface="+mj-lt"/>
              <a:buAutoNum type="arabicPeriod" startAt="4"/>
            </a:pPr>
            <a:r>
              <a:rPr lang="fr-FR" dirty="0"/>
              <a:t>Sur le menu gauche, toujours au sein de la ressource de la base de données, cliquez sur « Dynamique Data </a:t>
            </a:r>
            <a:r>
              <a:rPr lang="fr-FR" dirty="0" err="1"/>
              <a:t>Masking</a:t>
            </a:r>
            <a:r>
              <a:rPr lang="fr-FR" dirty="0"/>
              <a:t> » </a:t>
            </a:r>
          </a:p>
          <a:p>
            <a:pPr algn="l"/>
            <a:endParaRPr lang="fr-FR"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b="1" dirty="0"/>
          </a:p>
          <a:p>
            <a:pPr algn="l"/>
            <a:endParaRPr lang="fr-FR" dirty="0"/>
          </a:p>
          <a:p>
            <a:pPr algn="l"/>
            <a:endParaRPr lang="fr-FR" dirty="0"/>
          </a:p>
          <a:p>
            <a:pPr algn="l"/>
            <a:endParaRPr lang="fr-FR" dirty="0"/>
          </a:p>
          <a:p>
            <a:pPr algn="l"/>
            <a:endParaRPr lang="fr-FR" dirty="0"/>
          </a:p>
          <a:p>
            <a:pPr algn="l"/>
            <a:endParaRPr lang="fr-FR" dirty="0"/>
          </a:p>
        </p:txBody>
      </p:sp>
      <p:pic>
        <p:nvPicPr>
          <p:cNvPr id="7" name="Image 6">
            <a:extLst>
              <a:ext uri="{FF2B5EF4-FFF2-40B4-BE49-F238E27FC236}">
                <a16:creationId xmlns:a16="http://schemas.microsoft.com/office/drawing/2014/main" id="{A0A3468A-2B4B-410B-8A38-84842C5BC75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064544" y="2737837"/>
            <a:ext cx="6057487" cy="1131636"/>
          </a:xfrm>
          <a:prstGeom prst="rect">
            <a:avLst/>
          </a:prstGeom>
        </p:spPr>
      </p:pic>
      <p:pic>
        <p:nvPicPr>
          <p:cNvPr id="8" name="Image 7">
            <a:extLst>
              <a:ext uri="{FF2B5EF4-FFF2-40B4-BE49-F238E27FC236}">
                <a16:creationId xmlns:a16="http://schemas.microsoft.com/office/drawing/2014/main" id="{141A3D46-7BCB-46F1-9982-1A1348AF5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4320245" y="4850780"/>
            <a:ext cx="3546084" cy="981307"/>
          </a:xfrm>
          <a:prstGeom prst="rect">
            <a:avLst/>
          </a:prstGeom>
        </p:spPr>
      </p:pic>
    </p:spTree>
    <p:extLst>
      <p:ext uri="{BB962C8B-B14F-4D97-AF65-F5344CB8AC3E}">
        <p14:creationId xmlns:p14="http://schemas.microsoft.com/office/powerpoint/2010/main" val="2070941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enjeux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pPr lvl="0"/>
            <a:r>
              <a:rPr lang="fr-FR" b="1" dirty="0"/>
              <a:t>Tâche 1 </a:t>
            </a:r>
            <a:r>
              <a:rPr lang="fr-FR" dirty="0"/>
              <a:t>: Réaliser une étude comparative des éléments </a:t>
            </a:r>
            <a:r>
              <a:rPr lang="en-GB" dirty="0" err="1"/>
              <a:t>Confidentialité</a:t>
            </a:r>
            <a:r>
              <a:rPr lang="fr-FR" dirty="0"/>
              <a:t>, Sécurité et Disponibilité pour les fournisseurs Cloud Azure et Amazon (AWS).</a:t>
            </a:r>
          </a:p>
          <a:p>
            <a:pPr lvl="0"/>
            <a:r>
              <a:rPr lang="fr-FR" dirty="0"/>
              <a:t>L’objectif est de comparer les clauses contractuelles pour les fournisseurs Azure et AWS pour les points suivants </a:t>
            </a:r>
            <a:r>
              <a:rPr lang="en-GB" dirty="0" err="1"/>
              <a:t>Confidentialité</a:t>
            </a:r>
            <a:r>
              <a:rPr lang="fr-FR" dirty="0"/>
              <a:t>, Sécurité et Disponibilité.</a:t>
            </a:r>
          </a:p>
          <a:p>
            <a:pPr lvl="0"/>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Eléments de réponse</a:t>
            </a:r>
          </a:p>
        </p:txBody>
      </p:sp>
      <p:graphicFrame>
        <p:nvGraphicFramePr>
          <p:cNvPr id="6" name="Tableau 5"/>
          <p:cNvGraphicFramePr>
            <a:graphicFrameLocks noGrp="1"/>
          </p:cNvGraphicFramePr>
          <p:nvPr>
            <p:extLst>
              <p:ext uri="{D42A27DB-BD31-4B8C-83A1-F6EECF244321}">
                <p14:modId xmlns:p14="http://schemas.microsoft.com/office/powerpoint/2010/main" val="1626306816"/>
              </p:ext>
            </p:extLst>
          </p:nvPr>
        </p:nvGraphicFramePr>
        <p:xfrm>
          <a:off x="582142" y="2457850"/>
          <a:ext cx="10992020" cy="4220210"/>
        </p:xfrm>
        <a:graphic>
          <a:graphicData uri="http://schemas.openxmlformats.org/drawingml/2006/table">
            <a:tbl>
              <a:tblPr firstRow="1" bandRow="1">
                <a:tableStyleId>{93296810-A885-4BE3-A3E7-6D5BEEA58F35}</a:tableStyleId>
              </a:tblPr>
              <a:tblGrid>
                <a:gridCol w="1571505">
                  <a:extLst>
                    <a:ext uri="{9D8B030D-6E8A-4147-A177-3AD203B41FA5}">
                      <a16:colId xmlns:a16="http://schemas.microsoft.com/office/drawing/2014/main" val="20000"/>
                    </a:ext>
                  </a:extLst>
                </a:gridCol>
                <a:gridCol w="4092169">
                  <a:extLst>
                    <a:ext uri="{9D8B030D-6E8A-4147-A177-3AD203B41FA5}">
                      <a16:colId xmlns:a16="http://schemas.microsoft.com/office/drawing/2014/main" val="20001"/>
                    </a:ext>
                  </a:extLst>
                </a:gridCol>
                <a:gridCol w="5328346">
                  <a:extLst>
                    <a:ext uri="{9D8B030D-6E8A-4147-A177-3AD203B41FA5}">
                      <a16:colId xmlns:a16="http://schemas.microsoft.com/office/drawing/2014/main" val="20002"/>
                    </a:ext>
                  </a:extLst>
                </a:gridCol>
              </a:tblGrid>
              <a:tr h="370840">
                <a:tc>
                  <a:txBody>
                    <a:bodyPr/>
                    <a:lstStyle/>
                    <a:p>
                      <a:pPr algn="ctr"/>
                      <a:r>
                        <a:rPr lang="fr-FR" sz="1200" kern="1200" dirty="0"/>
                        <a:t>Clauses</a:t>
                      </a:r>
                      <a:endParaRPr lang="fr-FR" sz="1200" kern="1200" dirty="0">
                        <a:solidFill>
                          <a:schemeClr val="bg1"/>
                        </a:solidFill>
                        <a:latin typeface="+mn-lt"/>
                        <a:ea typeface="+mn-ea"/>
                        <a:cs typeface="Calibri" panose="020F0502020204030204" pitchFamily="34" charset="0"/>
                      </a:endParaRPr>
                    </a:p>
                  </a:txBody>
                  <a:tcPr>
                    <a:solidFill>
                      <a:srgbClr val="007842"/>
                    </a:solidFill>
                  </a:tcPr>
                </a:tc>
                <a:tc>
                  <a:txBody>
                    <a:bodyPr/>
                    <a:lstStyle/>
                    <a:p>
                      <a:pPr algn="ctr"/>
                      <a:r>
                        <a:rPr lang="fr-FR" sz="1200" kern="1200" dirty="0"/>
                        <a:t>Azure</a:t>
                      </a:r>
                      <a:endParaRPr lang="fr-FR" sz="1200" kern="1200" dirty="0">
                        <a:solidFill>
                          <a:schemeClr val="bg1"/>
                        </a:solidFill>
                        <a:latin typeface="+mn-lt"/>
                        <a:ea typeface="+mn-ea"/>
                        <a:cs typeface="Calibri" panose="020F0502020204030204" pitchFamily="34" charset="0"/>
                      </a:endParaRPr>
                    </a:p>
                  </a:txBody>
                  <a:tcPr>
                    <a:solidFill>
                      <a:srgbClr val="007842"/>
                    </a:solidFill>
                  </a:tcPr>
                </a:tc>
                <a:tc>
                  <a:txBody>
                    <a:bodyPr/>
                    <a:lstStyle/>
                    <a:p>
                      <a:pPr algn="ctr"/>
                      <a:r>
                        <a:rPr lang="fr-FR" sz="1200" kern="1200" dirty="0"/>
                        <a:t>AWS</a:t>
                      </a:r>
                      <a:endParaRPr lang="fr-FR" sz="1200" kern="1200" dirty="0">
                        <a:solidFill>
                          <a:schemeClr val="bg1"/>
                        </a:solidFill>
                        <a:latin typeface="+mn-lt"/>
                        <a:ea typeface="+mn-ea"/>
                        <a:cs typeface="Calibri" panose="020F0502020204030204" pitchFamily="34" charset="0"/>
                      </a:endParaRPr>
                    </a:p>
                  </a:txBody>
                  <a:tcPr>
                    <a:solidFill>
                      <a:srgbClr val="007842"/>
                    </a:solidFill>
                  </a:tcPr>
                </a:tc>
                <a:extLst>
                  <a:ext uri="{0D108BD9-81ED-4DB2-BD59-A6C34878D82A}">
                    <a16:rowId xmlns:a16="http://schemas.microsoft.com/office/drawing/2014/main" val="10000"/>
                  </a:ext>
                </a:extLst>
              </a:tr>
              <a:tr h="370840">
                <a:tc>
                  <a:txBody>
                    <a:bodyPr/>
                    <a:lstStyle/>
                    <a:p>
                      <a:r>
                        <a:rPr lang="en-GB" sz="1200" kern="1200" dirty="0">
                          <a:solidFill>
                            <a:schemeClr val="dk1"/>
                          </a:solidFill>
                          <a:latin typeface="+mn-lt"/>
                          <a:ea typeface="+mn-ea"/>
                          <a:cs typeface="+mn-cs"/>
                        </a:rPr>
                        <a:t>Confidentialité</a:t>
                      </a:r>
                      <a:endParaRPr lang="fr-FR" sz="1200" kern="1200" dirty="0">
                        <a:solidFill>
                          <a:schemeClr val="dk1"/>
                        </a:solidFill>
                        <a:latin typeface="+mn-lt"/>
                        <a:ea typeface="+mn-ea"/>
                        <a:cs typeface="+mn-cs"/>
                      </a:endParaRPr>
                    </a:p>
                  </a:txBody>
                  <a:tcPr>
                    <a:solidFill>
                      <a:srgbClr val="EFF4EB"/>
                    </a:solidFill>
                  </a:tcPr>
                </a:tc>
                <a:tc>
                  <a:txBody>
                    <a:bodyPr/>
                    <a:lstStyle/>
                    <a:p>
                      <a:r>
                        <a:rPr lang="fr-FR" sz="900" b="1" kern="1200" dirty="0"/>
                        <a:t>Vous choisissez l’emplacement de vos données</a:t>
                      </a:r>
                    </a:p>
                    <a:p>
                      <a:r>
                        <a:rPr lang="fr-FR" sz="900" kern="1200" dirty="0"/>
                        <a:t>Lorsque vous utilisez Azure, vous choisissez l’emplacement de vos données. Via notre réseau de centres de données étendu et en constante expansion dans le monde entier, Microsoft offre la résidence des données et Azure vous permet de choisir parmi plus de 60 régions liées par l’un des plus grands réseaux interconnectés de la planète, qui inclut plus de 150 centres de données (et ce nombre ne cesse d’augmenter).</a:t>
                      </a:r>
                    </a:p>
                    <a:p>
                      <a:r>
                        <a:rPr lang="fr-FR" sz="900" kern="1200" dirty="0"/>
                        <a:t>Toutefois, quel que soit le lieu où vos données sont stockées, Microsoft ne contrôle ni ne limite les emplacements depuis lesquels vos utilisateurs finaux peuvent les consulter, les copier ou les déplacer. La plupart des services Azure vous permettent de spécifier la région dans laquelle vos données client sont stockées et traitées.</a:t>
                      </a:r>
                    </a:p>
                    <a:p>
                      <a:r>
                        <a:rPr lang="fr-FR" sz="900" kern="1200" dirty="0"/>
                        <a:t>Azure propose des outils qui vous aident à contrôler l’emplacement de vos données : par exemple, vous pouvez utiliser Azure Policy ou Azure Blueprint pour restreindre l’accès aux régions sélectionnées pour votre abonnement.</a:t>
                      </a:r>
                      <a:endParaRPr lang="fr-FR" sz="900" kern="1200" dirty="0">
                        <a:solidFill>
                          <a:srgbClr val="565656"/>
                        </a:solidFill>
                        <a:latin typeface="+mn-lt"/>
                        <a:ea typeface="+mn-ea"/>
                        <a:cs typeface="Calibri" panose="020F0502020204030204" pitchFamily="34" charset="0"/>
                      </a:endParaRPr>
                    </a:p>
                  </a:txBody>
                  <a:tcPr>
                    <a:solidFill>
                      <a:srgbClr val="EFF4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kern="1200" dirty="0">
                          <a:solidFill>
                            <a:schemeClr val="dk1"/>
                          </a:solidFill>
                          <a:latin typeface="+mn-lt"/>
                          <a:ea typeface="+mn-ea"/>
                          <a:cs typeface="+mn-cs"/>
                        </a:rPr>
                        <a:t>Confidentialité des données. Vous pouvez préciser les régions AWS dans lesquelles Votre Contenu sera stocké. Vous consentez au stockage et au transfert de Votre Contenu dans les régions AWS que vous sélectionnez. Nous n’accéderons pas à Votre Contenu et ne l’utiliserons pas, à moins que cela soit nécessaire pour maintenir ou fournir les Offres de Services, ou dans la mesure nécessaire pour respecter la loi ou une ordonnance exécutoire d’un organisme gouvernemental. Nous (a) ne divulguerons Votre Contenu à aucun gouvernement ou tiers ou (b) ne déplacerons pas Votre Contenu des régions AWS que vous avez sélectionnées ; sauf, dans chaque cas, dans la mesure nécessaire pour respecter la loi ou une ordonnance exécutoire d’un organisme gouvernemental. À moins que cela n’enfreigne une loi ou une ordonnance exécutoire d’un organisme gouvernemental, nous vous avertirons de toute exigence légale ou ordonnance décrite à la présente Clause 3.2. Nous utiliserons uniquement les Informations relatives à votre Compte conformément à l’Avis de Confidentialité et vous consentez à ladite utilisation. L’Avis de Confidentialité ne s’applique pas à Votre Contenu.</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hlinkClick r:id="rId2"/>
                        </a:rPr>
                        <a:t>https://d1.awsstatic.com/legal/aws-customer-agreement/AWS_Customer_Agreement_French_Translation_2022-09-20.pdf</a:t>
                      </a:r>
                      <a:r>
                        <a:rPr lang="en-GB" sz="900" kern="1200" dirty="0">
                          <a:solidFill>
                            <a:schemeClr val="dk1"/>
                          </a:solidFill>
                          <a:latin typeface="+mn-lt"/>
                          <a:ea typeface="+mn-ea"/>
                          <a:cs typeface="+mn-cs"/>
                        </a:rPr>
                        <a:t> </a:t>
                      </a:r>
                    </a:p>
                  </a:txBody>
                  <a:tcPr marL="66675" marR="66675" marT="47625" marB="47625" anchor="ctr">
                    <a:solidFill>
                      <a:srgbClr val="EFF4EB"/>
                    </a:solidFill>
                  </a:tcPr>
                </a:tc>
                <a:extLst>
                  <a:ext uri="{0D108BD9-81ED-4DB2-BD59-A6C34878D82A}">
                    <a16:rowId xmlns:a16="http://schemas.microsoft.com/office/drawing/2014/main" val="10001"/>
                  </a:ext>
                </a:extLst>
              </a:tr>
              <a:tr h="370840">
                <a:tc>
                  <a:txBody>
                    <a:bodyPr/>
                    <a:lstStyle/>
                    <a:p>
                      <a:r>
                        <a:rPr lang="fr-FR" sz="1200" kern="1200" dirty="0"/>
                        <a:t>Sécurité </a:t>
                      </a:r>
                      <a:endParaRPr lang="fr-FR" sz="1200" kern="1200" dirty="0">
                        <a:solidFill>
                          <a:srgbClr val="565656"/>
                        </a:solidFill>
                        <a:latin typeface="+mn-lt"/>
                        <a:ea typeface="+mn-ea"/>
                        <a:cs typeface="Calibri" panose="020F0502020204030204" pitchFamily="34" charset="0"/>
                      </a:endParaRPr>
                    </a:p>
                  </a:txBody>
                  <a:tcPr>
                    <a:solidFill>
                      <a:srgbClr val="EFF4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kern="1200" dirty="0">
                          <a:solidFill>
                            <a:schemeClr val="dk1"/>
                          </a:solidFill>
                          <a:latin typeface="+mn-lt"/>
                          <a:ea typeface="+mn-ea"/>
                          <a:cs typeface="+mn-cs"/>
                        </a:rPr>
                        <a:t>Azure met en place un ensemble de pratiques et stratégies de sécurité pour les Services en Ligne qui respectent : </a:t>
                      </a:r>
                      <a:r>
                        <a:rPr lang="en-GB" sz="900" kern="1200" dirty="0">
                          <a:solidFill>
                            <a:schemeClr val="dk1"/>
                          </a:solidFill>
                          <a:latin typeface="+mn-lt"/>
                          <a:ea typeface="+mn-ea"/>
                          <a:cs typeface="+mn-cs"/>
                        </a:rPr>
                        <a:t>SSAE 18 SOC 1 Type II et SSAE 18 SOC 2 Type II</a:t>
                      </a:r>
                    </a:p>
                    <a:p>
                      <a:pPr marL="0" marR="0" indent="0" algn="l" defTabSz="914400" rtl="0" eaLnBrk="1" fontAlgn="auto" latinLnBrk="0" hangingPunct="1">
                        <a:lnSpc>
                          <a:spcPct val="100000"/>
                        </a:lnSpc>
                        <a:spcBef>
                          <a:spcPts val="0"/>
                        </a:spcBef>
                        <a:spcAft>
                          <a:spcPts val="0"/>
                        </a:spcAft>
                        <a:buClrTx/>
                        <a:buSzTx/>
                        <a:buFontTx/>
                        <a:buNone/>
                        <a:tabLst/>
                        <a:defRPr/>
                      </a:pPr>
                      <a:r>
                        <a:rPr lang="fr-FR" sz="900" kern="1200" dirty="0">
                          <a:solidFill>
                            <a:schemeClr val="dk1"/>
                          </a:solidFill>
                          <a:latin typeface="+mn-lt"/>
                          <a:ea typeface="+mn-ea"/>
                          <a:cs typeface="+mn-cs"/>
                          <a:hlinkClick r:id="rId3"/>
                        </a:rPr>
                        <a:t>https://www.microsoft.com/licensing/terms/fr-FR/product/PrivacyandSecurityTerms/all</a:t>
                      </a:r>
                      <a:r>
                        <a:rPr lang="fr-FR" sz="900" kern="1200" dirty="0">
                          <a:solidFill>
                            <a:schemeClr val="dk1"/>
                          </a:solidFill>
                          <a:latin typeface="+mn-lt"/>
                          <a:ea typeface="+mn-ea"/>
                          <a:cs typeface="+mn-cs"/>
                        </a:rPr>
                        <a:t> </a:t>
                      </a:r>
                    </a:p>
                  </a:txBody>
                  <a:tcPr>
                    <a:solidFill>
                      <a:srgbClr val="EFF4EB"/>
                    </a:solidFill>
                  </a:tcPr>
                </a:tc>
                <a:tc>
                  <a:txBody>
                    <a:bodyPr/>
                    <a:lstStyle/>
                    <a:p>
                      <a:r>
                        <a:rPr lang="fr-FR" sz="900" kern="1200" dirty="0">
                          <a:solidFill>
                            <a:schemeClr val="dk1"/>
                          </a:solidFill>
                          <a:latin typeface="+mn-lt"/>
                          <a:ea typeface="+mn-ea"/>
                          <a:cs typeface="+mn-cs"/>
                        </a:rPr>
                        <a:t>Sécurité AWS. Sans préjudice de la Clause 10 ou de vos obligations en vertu de la Clause 4.2, nous instaurerons des mesures raisonnables et adaptées pour vous aider à sécuriser Votre Contenu à l’encontre de toute perte, accès ou divulgation, accidentel(le) ou illégal(e).</a:t>
                      </a:r>
                    </a:p>
                    <a:p>
                      <a:r>
                        <a:rPr lang="fr-FR" sz="900" kern="1200" dirty="0">
                          <a:solidFill>
                            <a:schemeClr val="dk1"/>
                          </a:solidFill>
                          <a:latin typeface="+mn-lt"/>
                          <a:ea typeface="+mn-ea"/>
                          <a:cs typeface="+mn-cs"/>
                        </a:rPr>
                        <a:t>Nous pouvons, périodiquement, modifier ou interrompre tout Service. Nous vous informerons en respectant un préavis d’au moins 12 mois si nous interrompons des fonctionnalités substantielles d’un Service que vous utilisez ou si nous modifions, avec une incompatibilité ascendante, une API visible par le client que vous utilisez, excepté qu’un tel avis ne pourra être exigé si la période de préavis de 12 mois (a) pose un problème lié aux Services ou nous pose un problème lié à la sécurité ou à la propriété intellectuelle, (b) est particulièrement contraignant au plan économique ou technique, ou (c) nous amène à enfreindre des exigences légales.</a:t>
                      </a:r>
                    </a:p>
                  </a:txBody>
                  <a:tcPr>
                    <a:solidFill>
                      <a:srgbClr val="EFF4EB"/>
                    </a:solidFill>
                  </a:tcPr>
                </a:tc>
                <a:extLst>
                  <a:ext uri="{0D108BD9-81ED-4DB2-BD59-A6C34878D82A}">
                    <a16:rowId xmlns:a16="http://schemas.microsoft.com/office/drawing/2014/main" val="10002"/>
                  </a:ext>
                </a:extLst>
              </a:tr>
              <a:tr h="370840">
                <a:tc>
                  <a:txBody>
                    <a:bodyPr/>
                    <a:lstStyle/>
                    <a:p>
                      <a:r>
                        <a:rPr lang="fr-FR" sz="1200" kern="1200" dirty="0"/>
                        <a:t>Disponibilité </a:t>
                      </a:r>
                      <a:endParaRPr lang="fr-FR" sz="1200" kern="1200" dirty="0">
                        <a:solidFill>
                          <a:srgbClr val="565656"/>
                        </a:solidFill>
                        <a:latin typeface="+mn-lt"/>
                        <a:ea typeface="+mn-ea"/>
                        <a:cs typeface="Calibri" panose="020F0502020204030204" pitchFamily="34" charset="0"/>
                      </a:endParaRPr>
                    </a:p>
                  </a:txBody>
                  <a:tcPr>
                    <a:solidFill>
                      <a:srgbClr val="EFF4EB"/>
                    </a:solidFill>
                  </a:tcPr>
                </a:tc>
                <a:tc>
                  <a:txBody>
                    <a:bodyPr/>
                    <a:lstStyle/>
                    <a:p>
                      <a:r>
                        <a:rPr lang="fr-FR" sz="900" kern="1200" dirty="0"/>
                        <a:t>Azure garantie un taux de disponibilité SLA par service offert : </a:t>
                      </a:r>
                      <a:r>
                        <a:rPr lang="fr-FR" sz="900" kern="1200" dirty="0">
                          <a:hlinkClick r:id="rId4"/>
                        </a:rPr>
                        <a:t>https://azure.microsoft.com/fr-fr/support/legal/sla/summary/</a:t>
                      </a:r>
                      <a:r>
                        <a:rPr lang="fr-FR" sz="900" kern="1200" dirty="0"/>
                        <a:t>   </a:t>
                      </a:r>
                      <a:endParaRPr lang="fr-FR" sz="900" kern="1200" dirty="0">
                        <a:solidFill>
                          <a:srgbClr val="565656"/>
                        </a:solidFill>
                        <a:latin typeface="+mn-lt"/>
                        <a:ea typeface="+mn-ea"/>
                        <a:cs typeface="Calibri" panose="020F0502020204030204" pitchFamily="34" charset="0"/>
                      </a:endParaRPr>
                    </a:p>
                  </a:txBody>
                  <a:tcPr>
                    <a:solidFill>
                      <a:srgbClr val="EFF4EB"/>
                    </a:solidFill>
                  </a:tcPr>
                </a:tc>
                <a:tc>
                  <a:txBody>
                    <a:bodyPr/>
                    <a:lstStyle/>
                    <a:p>
                      <a:r>
                        <a:rPr lang="fr-FR" sz="900" kern="1200" dirty="0">
                          <a:solidFill>
                            <a:schemeClr val="dk1"/>
                          </a:solidFill>
                          <a:latin typeface="+mn-lt"/>
                          <a:ea typeface="+mn-ea"/>
                          <a:cs typeface="+mn-cs"/>
                        </a:rPr>
                        <a:t>AWS garantie un taux de disponibilité SLA par service offert : </a:t>
                      </a:r>
                    </a:p>
                    <a:p>
                      <a:r>
                        <a:rPr lang="fr-FR" sz="900" kern="1200" dirty="0">
                          <a:solidFill>
                            <a:schemeClr val="dk1"/>
                          </a:solidFill>
                          <a:latin typeface="+mn-lt"/>
                          <a:ea typeface="+mn-ea"/>
                          <a:cs typeface="+mn-cs"/>
                          <a:hlinkClick r:id="rId5"/>
                        </a:rPr>
                        <a:t>https://aws.amazon.com/fr/legal/service-level-agreements/</a:t>
                      </a:r>
                      <a:r>
                        <a:rPr lang="fr-FR" sz="900" kern="1200" dirty="0">
                          <a:solidFill>
                            <a:schemeClr val="dk1"/>
                          </a:solidFill>
                          <a:latin typeface="+mn-lt"/>
                          <a:ea typeface="+mn-ea"/>
                          <a:cs typeface="+mn-cs"/>
                        </a:rPr>
                        <a:t> </a:t>
                      </a:r>
                    </a:p>
                  </a:txBody>
                  <a:tcPr>
                    <a:solidFill>
                      <a:srgbClr val="EFF4EB"/>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8555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228600" lvl="0" indent="-228600">
              <a:buFont typeface="+mj-lt"/>
              <a:buAutoNum type="arabicPeriod" startAt="6"/>
            </a:pPr>
            <a:r>
              <a:rPr lang="fr-FR" dirty="0"/>
              <a:t>Cliquez ensuite sur « </a:t>
            </a:r>
            <a:r>
              <a:rPr lang="fr-FR" dirty="0" err="1"/>
              <a:t>Add</a:t>
            </a:r>
            <a:r>
              <a:rPr lang="fr-FR" dirty="0"/>
              <a:t> </a:t>
            </a:r>
            <a:r>
              <a:rPr lang="fr-FR" dirty="0" err="1"/>
              <a:t>mask</a:t>
            </a:r>
            <a:r>
              <a:rPr lang="fr-FR" dirty="0"/>
              <a:t> »</a:t>
            </a:r>
          </a:p>
          <a:p>
            <a:pPr marL="228600" lvl="0" indent="-228600">
              <a:buFont typeface="+mj-lt"/>
              <a:buAutoNum type="arabicPeriod" startAt="6"/>
            </a:pPr>
            <a:r>
              <a:rPr lang="fr-FR" dirty="0"/>
              <a:t>Sur l’écran qui apparaitra, renseignez les champs comme décrit dans la capture ci-dessous:</a:t>
            </a:r>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endParaRPr lang="fr-FR" dirty="0"/>
          </a:p>
          <a:p>
            <a:pPr marL="228600" lvl="0" indent="-228600">
              <a:buFont typeface="+mj-lt"/>
              <a:buAutoNum type="arabicPeriod" startAt="6"/>
            </a:pPr>
            <a:r>
              <a:rPr lang="fr-FR" dirty="0"/>
              <a:t>Cliquez sur « </a:t>
            </a:r>
            <a:r>
              <a:rPr lang="fr-FR" dirty="0" err="1"/>
              <a:t>Add</a:t>
            </a:r>
            <a:r>
              <a:rPr lang="fr-FR" dirty="0"/>
              <a:t> » puis sur « Save »</a:t>
            </a:r>
          </a:p>
          <a:p>
            <a:pPr lvl="0"/>
            <a:r>
              <a:rPr lang="fr-FR" dirty="0">
                <a:sym typeface="Wingdings" panose="05000000000000000000" pitchFamily="2" charset="2"/>
              </a:rPr>
              <a:t> Vous venez d’ajouter une règle de masquage sur la colonne </a:t>
            </a:r>
            <a:r>
              <a:rPr lang="fr-FR" b="1" dirty="0" err="1">
                <a:sym typeface="Wingdings" panose="05000000000000000000" pitchFamily="2" charset="2"/>
              </a:rPr>
              <a:t>EmailAdresse</a:t>
            </a:r>
            <a:r>
              <a:rPr lang="fr-FR" dirty="0">
                <a:sym typeface="Wingdings" panose="05000000000000000000" pitchFamily="2" charset="2"/>
              </a:rPr>
              <a:t> de la table </a:t>
            </a:r>
            <a:r>
              <a:rPr lang="fr-FR" b="1" dirty="0">
                <a:sym typeface="Wingdings" panose="05000000000000000000" pitchFamily="2" charset="2"/>
              </a:rPr>
              <a:t>Customer</a:t>
            </a:r>
            <a:r>
              <a:rPr lang="fr-FR" dirty="0">
                <a:sym typeface="Wingdings" panose="05000000000000000000" pitchFamily="2" charset="2"/>
              </a:rPr>
              <a:t> en appliquant le format de masquage « aXXX@XXXX.com ».</a:t>
            </a:r>
            <a:endParaRPr lang="fr-FR" dirty="0"/>
          </a:p>
          <a:p>
            <a:pPr lvl="0"/>
            <a:endParaRPr lang="fr-FR" dirty="0"/>
          </a:p>
          <a:p>
            <a:pPr algn="l"/>
            <a:endParaRPr lang="fr-FR" dirty="0"/>
          </a:p>
          <a:p>
            <a:pPr algn="l"/>
            <a:endParaRPr lang="fr-FR" dirty="0"/>
          </a:p>
          <a:p>
            <a:pPr algn="l"/>
            <a:endParaRPr lang="fr-FR" dirty="0"/>
          </a:p>
          <a:p>
            <a:pPr algn="l"/>
            <a:endParaRPr lang="fr-FR" dirty="0"/>
          </a:p>
        </p:txBody>
      </p:sp>
      <p:pic>
        <p:nvPicPr>
          <p:cNvPr id="6" name="Image 5">
            <a:extLst>
              <a:ext uri="{FF2B5EF4-FFF2-40B4-BE49-F238E27FC236}">
                <a16:creationId xmlns:a16="http://schemas.microsoft.com/office/drawing/2014/main" id="{9D2BD914-1E42-4A62-B309-8B74A642549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4895384" y="2587082"/>
            <a:ext cx="2397513" cy="3009645"/>
          </a:xfrm>
          <a:prstGeom prst="rect">
            <a:avLst/>
          </a:prstGeom>
        </p:spPr>
      </p:pic>
    </p:spTree>
    <p:extLst>
      <p:ext uri="{BB962C8B-B14F-4D97-AF65-F5344CB8AC3E}">
        <p14:creationId xmlns:p14="http://schemas.microsoft.com/office/powerpoint/2010/main" val="545912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9. Ajouter une autre règle de masquage comme suit: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sym typeface="Wingdings" panose="05000000000000000000" pitchFamily="2" charset="2"/>
              </a:rPr>
              <a:t> En faisant ainsi, vous créez une règle de masquage sur la colonne </a:t>
            </a:r>
            <a:r>
              <a:rPr lang="fr-FR" b="1" dirty="0" err="1">
                <a:sym typeface="Wingdings" panose="05000000000000000000" pitchFamily="2" charset="2"/>
              </a:rPr>
              <a:t>AccountNumber</a:t>
            </a:r>
            <a:r>
              <a:rPr lang="fr-FR" dirty="0">
                <a:sym typeface="Wingdings" panose="05000000000000000000" pitchFamily="2" charset="2"/>
              </a:rPr>
              <a:t> de la Table </a:t>
            </a:r>
            <a:r>
              <a:rPr lang="fr-FR" b="1" dirty="0" err="1">
                <a:sym typeface="Wingdings" panose="05000000000000000000" pitchFamily="2" charset="2"/>
              </a:rPr>
              <a:t>SalesOrderHeader</a:t>
            </a:r>
            <a:r>
              <a:rPr lang="fr-FR" dirty="0">
                <a:sym typeface="Wingdings" panose="05000000000000000000" pitchFamily="2" charset="2"/>
              </a:rPr>
              <a:t> qui affichera uniquement les 4 derniers chiffres.</a:t>
            </a:r>
            <a:endParaRPr lang="fr-FR" dirty="0"/>
          </a:p>
        </p:txBody>
      </p:sp>
      <p:pic>
        <p:nvPicPr>
          <p:cNvPr id="6" name="Image 5">
            <a:extLst>
              <a:ext uri="{FF2B5EF4-FFF2-40B4-BE49-F238E27FC236}">
                <a16:creationId xmlns:a16="http://schemas.microsoft.com/office/drawing/2014/main" id="{69C13A00-C59E-408A-BC1D-3974E4FC6CC8}"/>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4983741" y="2259695"/>
            <a:ext cx="2219093" cy="3464250"/>
          </a:xfrm>
          <a:prstGeom prst="rect">
            <a:avLst/>
          </a:prstGeom>
        </p:spPr>
      </p:pic>
    </p:spTree>
    <p:extLst>
      <p:ext uri="{BB962C8B-B14F-4D97-AF65-F5344CB8AC3E}">
        <p14:creationId xmlns:p14="http://schemas.microsoft.com/office/powerpoint/2010/main" val="697250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sym typeface="Wingdings" panose="05000000000000000000" pitchFamily="2" charset="2"/>
              </a:rPr>
              <a:t>Pour pouvoir voir l’impact des deux dernières règles de masquage de données que vous avez créées, connectez vous en tant « </a:t>
            </a:r>
            <a:r>
              <a:rPr lang="fr-FR" dirty="0" err="1">
                <a:sym typeface="Wingdings" panose="05000000000000000000" pitchFamily="2" charset="2"/>
              </a:rPr>
              <a:t>user_test</a:t>
            </a:r>
            <a:r>
              <a:rPr lang="fr-FR" dirty="0">
                <a:sym typeface="Wingdings" panose="05000000000000000000" pitchFamily="2" charset="2"/>
              </a:rPr>
              <a:t> » (l’utilisateur que vous avez créé précédemment):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Une fois connecté, écrivez et exécutez sur « </a:t>
            </a:r>
            <a:r>
              <a:rPr lang="fr-FR" dirty="0" err="1"/>
              <a:t>Query</a:t>
            </a:r>
            <a:r>
              <a:rPr lang="fr-FR" dirty="0"/>
              <a:t> editor » la requête montrée dans la capture suivante.</a:t>
            </a:r>
          </a:p>
          <a:p>
            <a:r>
              <a:rPr lang="fr-FR" dirty="0"/>
              <a:t>Vous allez remarquer que les données de la colonne </a:t>
            </a:r>
            <a:r>
              <a:rPr lang="fr-FR" b="1" dirty="0" err="1">
                <a:sym typeface="Wingdings" panose="05000000000000000000" pitchFamily="2" charset="2"/>
              </a:rPr>
              <a:t>EmailAdresse</a:t>
            </a:r>
            <a:r>
              <a:rPr lang="fr-FR" dirty="0">
                <a:sym typeface="Wingdings" panose="05000000000000000000" pitchFamily="2" charset="2"/>
              </a:rPr>
              <a:t> de la table </a:t>
            </a:r>
            <a:r>
              <a:rPr lang="fr-FR" b="1" dirty="0">
                <a:sym typeface="Wingdings" panose="05000000000000000000" pitchFamily="2" charset="2"/>
              </a:rPr>
              <a:t>Customer</a:t>
            </a:r>
            <a:r>
              <a:rPr lang="fr-FR" dirty="0">
                <a:sym typeface="Wingdings" panose="05000000000000000000" pitchFamily="2" charset="2"/>
              </a:rPr>
              <a:t> sont masquées conformément à la règle de masquage que vous avez défini.</a:t>
            </a:r>
            <a:endParaRPr lang="fr-FR" dirty="0"/>
          </a:p>
          <a:p>
            <a:endParaRPr lang="fr-FR" dirty="0"/>
          </a:p>
          <a:p>
            <a:endParaRPr lang="fr-FR" dirty="0"/>
          </a:p>
        </p:txBody>
      </p:sp>
      <p:pic>
        <p:nvPicPr>
          <p:cNvPr id="6" name="Image 5">
            <a:extLst>
              <a:ext uri="{FF2B5EF4-FFF2-40B4-BE49-F238E27FC236}">
                <a16:creationId xmlns:a16="http://schemas.microsoft.com/office/drawing/2014/main" id="{C174A25E-87D9-4025-A96D-27C2967F81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91053" y="2304302"/>
            <a:ext cx="4806175" cy="2952728"/>
          </a:xfrm>
          <a:prstGeom prst="rect">
            <a:avLst/>
          </a:prstGeom>
        </p:spPr>
      </p:pic>
    </p:spTree>
    <p:extLst>
      <p:ext uri="{BB962C8B-B14F-4D97-AF65-F5344CB8AC3E}">
        <p14:creationId xmlns:p14="http://schemas.microsoft.com/office/powerpoint/2010/main" val="1309034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8" name="Image 7">
            <a:extLst>
              <a:ext uri="{FF2B5EF4-FFF2-40B4-BE49-F238E27FC236}">
                <a16:creationId xmlns:a16="http://schemas.microsoft.com/office/drawing/2014/main" id="{D2D7F2B9-DB32-4183-A9D4-35FBAD1B1E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50249" y="1972136"/>
            <a:ext cx="8486078" cy="4294849"/>
          </a:xfrm>
          <a:prstGeom prst="rect">
            <a:avLst/>
          </a:prstGeom>
        </p:spPr>
      </p:pic>
    </p:spTree>
    <p:extLst>
      <p:ext uri="{BB962C8B-B14F-4D97-AF65-F5344CB8AC3E}">
        <p14:creationId xmlns:p14="http://schemas.microsoft.com/office/powerpoint/2010/main" val="34750960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tâche 3</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4</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Manipulation des mécanismes de protection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Idem pour la colonne </a:t>
            </a:r>
            <a:r>
              <a:rPr lang="fr-FR" b="1" dirty="0" err="1">
                <a:sym typeface="Wingdings" panose="05000000000000000000" pitchFamily="2" charset="2"/>
              </a:rPr>
              <a:t>EmailAdresse</a:t>
            </a:r>
            <a:r>
              <a:rPr lang="fr-FR" dirty="0">
                <a:sym typeface="Wingdings" panose="05000000000000000000" pitchFamily="2" charset="2"/>
              </a:rPr>
              <a:t> de la table </a:t>
            </a:r>
            <a:r>
              <a:rPr lang="fr-FR" b="1" dirty="0">
                <a:sym typeface="Wingdings" panose="05000000000000000000" pitchFamily="2" charset="2"/>
              </a:rPr>
              <a:t>Customer:</a:t>
            </a:r>
          </a:p>
          <a:p>
            <a:r>
              <a:rPr lang="fr-FR"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F91956AE-F829-4B28-BA06-1B382FEC8AD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023092" y="2277593"/>
            <a:ext cx="8140391" cy="4279324"/>
          </a:xfrm>
          <a:prstGeom prst="rect">
            <a:avLst/>
          </a:prstGeom>
        </p:spPr>
      </p:pic>
    </p:spTree>
    <p:extLst>
      <p:ext uri="{BB962C8B-B14F-4D97-AF65-F5344CB8AC3E}">
        <p14:creationId xmlns:p14="http://schemas.microsoft.com/office/powerpoint/2010/main" val="5362721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QCM concernant la sécurité, Conformité et identité sur le Cloud Azure</a:t>
            </a:r>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Valider et approfondir les connaissances de l’apprenant concernant les aspects de sécurité, Conformité et identité sur le Cloud Azure</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4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Connaissance avancée sur les principes de sécurité, conformité et identité sur le Cloud Azure </a:t>
            </a:r>
          </a:p>
        </p:txBody>
      </p:sp>
    </p:spTree>
    <p:extLst>
      <p:ext uri="{BB962C8B-B14F-4D97-AF65-F5344CB8AC3E}">
        <p14:creationId xmlns:p14="http://schemas.microsoft.com/office/powerpoint/2010/main" val="3218342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Connaissances solides de la sécurité, Conformité et identité sur le Cloud Azure</a:t>
            </a:r>
          </a:p>
          <a:p>
            <a:r>
              <a:rPr lang="fr-FR" dirty="0"/>
              <a:t>Débloquer les stagiaires en cas de difficulté</a:t>
            </a:r>
          </a:p>
          <a:p>
            <a:r>
              <a:rPr lang="fr-FR" dirty="0"/>
              <a:t>Laisser un peu de temps aux stagiaires pour qu’ils puissent réaliser les tâches eux-mêmes</a:t>
            </a:r>
          </a:p>
          <a:p>
            <a:r>
              <a:rPr lang="fr-FR" dirty="0"/>
              <a:t>Demander des explications quant aux réponses fournies</a:t>
            </a:r>
          </a:p>
          <a:p>
            <a:pPr marL="0" indent="0">
              <a:buNone/>
            </a:pPr>
            <a:endParaRPr lang="fr-FR" dirty="0"/>
          </a:p>
          <a:p>
            <a:endParaRPr lang="fr-FR" dirty="0"/>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Lire attentivement les questions</a:t>
            </a:r>
          </a:p>
          <a:p>
            <a:r>
              <a:rPr lang="fr-FR" dirty="0"/>
              <a:t>En cas de problème ou blocage, le faire savoir à votre formateur</a:t>
            </a:r>
          </a:p>
          <a:p>
            <a:r>
              <a:rPr lang="fr-FR" dirty="0"/>
              <a:t>Parcourir les réponses proposées</a:t>
            </a:r>
          </a:p>
          <a:p>
            <a:r>
              <a:rPr lang="fr-FR" dirty="0"/>
              <a:t>Comparer vos réponses à celles proposées pour évaluer votre niveau de compréhension du cours</a:t>
            </a:r>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a:xfrm>
            <a:off x="6531428" y="5708000"/>
            <a:ext cx="5474142" cy="1150000"/>
          </a:xfrm>
        </p:spPr>
        <p:txBody>
          <a:bodyPr/>
          <a:lstStyle/>
          <a:p>
            <a:r>
              <a:rPr lang="fr-FR" dirty="0"/>
              <a:t>+70% de réponses correctes</a:t>
            </a:r>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a:xfrm>
            <a:off x="6531428" y="5374471"/>
            <a:ext cx="5474141" cy="313945"/>
          </a:xfrm>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
        <p:nvSpPr>
          <p:cNvPr id="3" name="Espace réservé du texte 2">
            <a:extLst>
              <a:ext uri="{FF2B5EF4-FFF2-40B4-BE49-F238E27FC236}">
                <a16:creationId xmlns:a16="http://schemas.microsoft.com/office/drawing/2014/main" id="{BCB865B7-21ED-4FB3-941B-0467FD2F03EA}"/>
              </a:ext>
            </a:extLst>
          </p:cNvPr>
          <p:cNvSpPr>
            <a:spLocks noGrp="1"/>
          </p:cNvSpPr>
          <p:nvPr>
            <p:ph type="body" sz="quarter" idx="16"/>
          </p:nvPr>
        </p:nvSpPr>
        <p:spPr/>
        <p:txBody>
          <a:bodyPr/>
          <a:lstStyle/>
          <a:p>
            <a:r>
              <a:rPr lang="fr-FR" dirty="0"/>
              <a:t>Seul</a:t>
            </a:r>
          </a:p>
          <a:p>
            <a:r>
              <a:rPr lang="fr-FR" dirty="0"/>
              <a:t>Des ordinateurs dotés d’une connexion internet</a:t>
            </a:r>
          </a:p>
          <a:p>
            <a:r>
              <a:rPr lang="fr-FR" dirty="0"/>
              <a:t>Un projecteur dans le cas d’une présentation à faire par le formateur pour présenter les réponses</a:t>
            </a:r>
          </a:p>
        </p:txBody>
      </p:sp>
    </p:spTree>
    <p:extLst>
      <p:ext uri="{BB962C8B-B14F-4D97-AF65-F5344CB8AC3E}">
        <p14:creationId xmlns:p14="http://schemas.microsoft.com/office/powerpoint/2010/main" val="3121565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Répondre aux questions ci-dessous concernant les aspects sécurité, confidentialité et identité sur le Cloud Azure :</a:t>
            </a:r>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96075535"/>
              </p:ext>
            </p:extLst>
          </p:nvPr>
        </p:nvGraphicFramePr>
        <p:xfrm>
          <a:off x="837514" y="2227189"/>
          <a:ext cx="10629062" cy="426720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t>1 - Dans le modèle de responsabilité partagée pour un déploiement Azure, Microsoft est responsable uniquement de la gestion de :</a:t>
                      </a:r>
                    </a:p>
                    <a:p>
                      <a:pPr lvl="1"/>
                      <a:r>
                        <a:rPr lang="fr-FR" sz="1000" kern="1200" dirty="0"/>
                        <a:t>A. Les appareils mobiles?</a:t>
                      </a:r>
                    </a:p>
                    <a:p>
                      <a:pPr lvl="1"/>
                      <a:r>
                        <a:rPr lang="fr-FR" sz="1000" kern="1200" dirty="0"/>
                        <a:t>B. Les </a:t>
                      </a:r>
                      <a:r>
                        <a:rPr lang="fr-FR" sz="1000" kern="1200" dirty="0">
                          <a:solidFill>
                            <a:schemeClr val="tx1"/>
                          </a:solidFill>
                          <a:latin typeface="+mn-lt"/>
                          <a:ea typeface="+mn-ea"/>
                          <a:cs typeface="+mn-cs"/>
                        </a:rPr>
                        <a:t>autorisations pour les données utilisateur stockées dans Azure?</a:t>
                      </a:r>
                    </a:p>
                    <a:p>
                      <a:pPr lvl="1"/>
                      <a:r>
                        <a:rPr lang="fr-FR" sz="1000" kern="1200" dirty="0">
                          <a:solidFill>
                            <a:schemeClr val="tx1"/>
                          </a:solidFill>
                          <a:latin typeface="+mn-lt"/>
                          <a:ea typeface="+mn-ea"/>
                          <a:cs typeface="+mn-cs"/>
                        </a:rPr>
                        <a:t>C. La création et la gestion des comptes utilisateurs?</a:t>
                      </a:r>
                    </a:p>
                    <a:p>
                      <a:pPr lvl="1"/>
                      <a:r>
                        <a:rPr lang="fr-FR" sz="1000" kern="1200" dirty="0">
                          <a:solidFill>
                            <a:schemeClr val="tx1"/>
                          </a:solidFill>
                          <a:latin typeface="+mn-lt"/>
                          <a:ea typeface="+mn-ea"/>
                          <a:cs typeface="+mn-cs"/>
                        </a:rPr>
                        <a:t>D. La gestion du matériel physique?</a:t>
                      </a:r>
                    </a:p>
                  </a:txBody>
                  <a:tcPr/>
                </a:tc>
                <a:extLst>
                  <a:ext uri="{0D108BD9-81ED-4DB2-BD59-A6C34878D82A}">
                    <a16:rowId xmlns:a16="http://schemas.microsoft.com/office/drawing/2014/main" val="10000"/>
                  </a:ext>
                </a:extLst>
              </a:tr>
              <a:tr h="370840">
                <a:tc>
                  <a:txBody>
                    <a:bodyPr/>
                    <a:lstStyle/>
                    <a:p>
                      <a:r>
                        <a:rPr lang="fr-FR" sz="1000" kern="1200" dirty="0">
                          <a:solidFill>
                            <a:schemeClr val="tx1"/>
                          </a:solidFill>
                          <a:latin typeface="+mn-lt"/>
                          <a:ea typeface="+mn-ea"/>
                          <a:cs typeface="+mn-cs"/>
                        </a:rPr>
                        <a:t>2 - Que pouvez-vous utiliser pour fournir à un utilisateur une fenêtre de deux heures pour effectuer une tâche administrative dans Azure ?</a:t>
                      </a:r>
                    </a:p>
                    <a:p>
                      <a:pPr marL="685800" lvl="1" indent="-228600">
                        <a:buAutoNum type="alphaUcPeriod"/>
                      </a:pPr>
                      <a:r>
                        <a:rPr lang="fr-FR" sz="1000" kern="1200" dirty="0">
                          <a:solidFill>
                            <a:schemeClr val="tx1"/>
                          </a:solidFill>
                          <a:latin typeface="+mn-lt"/>
                          <a:ea typeface="+mn-ea"/>
                          <a:cs typeface="+mn-cs"/>
                        </a:rPr>
                        <a:t>Azure Active Directory (Azure AD) Gestion des identités privilégiées (PIM)</a:t>
                      </a:r>
                    </a:p>
                    <a:p>
                      <a:pPr marL="685800" lvl="1" indent="-228600">
                        <a:buAutoNum type="alphaUcPeriod"/>
                      </a:pPr>
                      <a:r>
                        <a:rPr lang="fr-FR" sz="1000" kern="1200" dirty="0">
                          <a:solidFill>
                            <a:schemeClr val="tx1"/>
                          </a:solidFill>
                          <a:latin typeface="+mn-lt"/>
                          <a:ea typeface="+mn-ea"/>
                          <a:cs typeface="+mn-cs"/>
                        </a:rPr>
                        <a:t>Authentification multifacteur Azure (MFA)</a:t>
                      </a:r>
                    </a:p>
                    <a:p>
                      <a:pPr marL="685800" lvl="1" indent="-228600">
                        <a:buAutoNum type="alphaUcPeriod"/>
                      </a:pPr>
                      <a:r>
                        <a:rPr lang="fr-FR" sz="1000" kern="1200" dirty="0">
                          <a:solidFill>
                            <a:schemeClr val="tx1"/>
                          </a:solidFill>
                          <a:latin typeface="+mn-lt"/>
                          <a:ea typeface="+mn-ea"/>
                          <a:cs typeface="+mn-cs"/>
                        </a:rPr>
                        <a:t>Protection d'identité Azure Active Directory (Azure AD)</a:t>
                      </a:r>
                    </a:p>
                    <a:p>
                      <a:pPr marL="685800" lvl="1" indent="-228600">
                        <a:buAutoNum type="alphaUcPeriod"/>
                      </a:pPr>
                      <a:r>
                        <a:rPr lang="fr-FR" sz="1000" kern="1200" dirty="0">
                          <a:solidFill>
                            <a:schemeClr val="tx1"/>
                          </a:solidFill>
                          <a:latin typeface="+mn-lt"/>
                          <a:ea typeface="+mn-ea"/>
                          <a:cs typeface="+mn-cs"/>
                        </a:rPr>
                        <a:t>Politiques d'accès conditionnel</a:t>
                      </a:r>
                    </a:p>
                  </a:txBody>
                  <a:tcPr/>
                </a:tc>
                <a:extLst>
                  <a:ext uri="{0D108BD9-81ED-4DB2-BD59-A6C34878D82A}">
                    <a16:rowId xmlns:a16="http://schemas.microsoft.com/office/drawing/2014/main" val="10001"/>
                  </a:ext>
                </a:extLst>
              </a:tr>
              <a:tr h="370840">
                <a:tc>
                  <a:txBody>
                    <a:bodyPr/>
                    <a:lstStyle/>
                    <a:p>
                      <a:r>
                        <a:rPr lang="fr-FR" sz="1000" kern="1200" dirty="0">
                          <a:solidFill>
                            <a:schemeClr val="tx1"/>
                          </a:solidFill>
                          <a:latin typeface="+mn-lt"/>
                          <a:ea typeface="+mn-ea"/>
                          <a:cs typeface="+mn-cs"/>
                        </a:rPr>
                        <a:t>3 - Sélectionnez la réponse qui complète correctement la phrase.</a:t>
                      </a:r>
                    </a:p>
                    <a:p>
                      <a:r>
                        <a:rPr lang="fr-FR" sz="1000" kern="1200" dirty="0">
                          <a:solidFill>
                            <a:schemeClr val="tx1"/>
                          </a:solidFill>
                          <a:latin typeface="+mn-lt"/>
                          <a:ea typeface="+mn-ea"/>
                          <a:cs typeface="+mn-cs"/>
                        </a:rPr>
                        <a:t>Nécessite une vérification supplémentaire, comme un code de vérification envoyé vers un mobile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Réécriture du mot de passe</a:t>
                      </a:r>
                    </a:p>
                    <a:p>
                      <a:pPr lvl="1"/>
                      <a:r>
                        <a:rPr lang="fr-FR" sz="1000" kern="1200" dirty="0">
                          <a:solidFill>
                            <a:schemeClr val="tx1"/>
                          </a:solidFill>
                          <a:latin typeface="+mn-lt"/>
                          <a:ea typeface="+mn-ea"/>
                          <a:cs typeface="+mn-cs"/>
                        </a:rPr>
                        <a:t>B. Authentification multifacteur (MFA) </a:t>
                      </a:r>
                    </a:p>
                    <a:p>
                      <a:pPr lvl="1"/>
                      <a:r>
                        <a:rPr lang="fr-FR" sz="1000" kern="1200" dirty="0">
                          <a:solidFill>
                            <a:schemeClr val="tx1"/>
                          </a:solidFill>
                          <a:latin typeface="+mn-lt"/>
                          <a:ea typeface="+mn-ea"/>
                          <a:cs typeface="+mn-cs"/>
                        </a:rPr>
                        <a:t>C. Authentification directe</a:t>
                      </a:r>
                    </a:p>
                    <a:p>
                      <a:pPr lvl="1"/>
                      <a:r>
                        <a:rPr lang="fr-FR" sz="1000" kern="1200" dirty="0">
                          <a:solidFill>
                            <a:schemeClr val="tx1"/>
                          </a:solidFill>
                          <a:latin typeface="+mn-lt"/>
                          <a:ea typeface="+mn-ea"/>
                          <a:cs typeface="+mn-cs"/>
                        </a:rPr>
                        <a:t>D. Authentification unique (SSO)</a:t>
                      </a:r>
                    </a:p>
                  </a:txBody>
                  <a:tcPr/>
                </a:tc>
                <a:extLst>
                  <a:ext uri="{0D108BD9-81ED-4DB2-BD59-A6C34878D82A}">
                    <a16:rowId xmlns:a16="http://schemas.microsoft.com/office/drawing/2014/main" val="10002"/>
                  </a:ext>
                </a:extLst>
              </a:tr>
              <a:tr h="370840">
                <a:tc>
                  <a:txBody>
                    <a:bodyPr/>
                    <a:lstStyle/>
                    <a:p>
                      <a:r>
                        <a:rPr lang="fr-FR" sz="1000" kern="1200" dirty="0">
                          <a:solidFill>
                            <a:schemeClr val="tx1"/>
                          </a:solidFill>
                          <a:latin typeface="+mn-lt"/>
                          <a:ea typeface="+mn-ea"/>
                          <a:cs typeface="+mn-cs"/>
                        </a:rPr>
                        <a:t>4 - Pour chacune des affirmations suivantes, sélectionnez Oui si l'affirmation est vraie. Sinon, sélectionnez Non.</a:t>
                      </a:r>
                    </a:p>
                    <a:p>
                      <a:pPr lvl="1"/>
                      <a:r>
                        <a:rPr lang="fr-FR" sz="1000" kern="1200" dirty="0">
                          <a:solidFill>
                            <a:schemeClr val="tx1"/>
                          </a:solidFill>
                          <a:latin typeface="+mn-lt"/>
                          <a:ea typeface="+mn-ea"/>
                          <a:cs typeface="+mn-cs"/>
                        </a:rPr>
                        <a:t>A. Les politiques d'accès conditionnel peuvent utiliser l'état d’un appareil comme signal  (Oui –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Les politiques d'accès conditionnel s'appliquent avant la fin de l'authentification du premier facteur  (Oui –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Les politiques d'accès conditionnel peuvent déclencher une authentification multi-facteurs (MFA) si un utilisateur tente d'accéder à une application spécifique (Oui – Non)</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5 - Azure Active Directory (Azure AD) est _____ utilisé pour l’authentification et l’autorisation.</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baseline="0" dirty="0">
                          <a:solidFill>
                            <a:schemeClr val="tx1"/>
                          </a:solidFill>
                          <a:latin typeface="+mn-lt"/>
                          <a:ea typeface="+mn-ea"/>
                          <a:cs typeface="+mn-cs"/>
                        </a:rPr>
                        <a:t>U</a:t>
                      </a:r>
                      <a:r>
                        <a:rPr lang="fr-FR" sz="1000" kern="1200" dirty="0">
                          <a:solidFill>
                            <a:schemeClr val="tx1"/>
                          </a:solidFill>
                          <a:latin typeface="+mn-lt"/>
                          <a:ea typeface="+mn-ea"/>
                          <a:cs typeface="+mn-cs"/>
                        </a:rPr>
                        <a:t>n système de détection et de réponse étendues (XDR)</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chemeClr val="tx1"/>
                          </a:solidFill>
                          <a:latin typeface="+mn-lt"/>
                          <a:ea typeface="+mn-ea"/>
                          <a:cs typeface="+mn-cs"/>
                        </a:rPr>
                        <a:t>Un fournisseur d'identité</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chemeClr val="tx1"/>
                          </a:solidFill>
                          <a:latin typeface="+mn-lt"/>
                          <a:ea typeface="+mn-ea"/>
                          <a:cs typeface="+mn-cs"/>
                        </a:rPr>
                        <a:t>Un gestionnaire de groupe</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chemeClr val="tx1"/>
                          </a:solidFill>
                          <a:latin typeface="+mn-lt"/>
                          <a:ea typeface="+mn-ea"/>
                          <a:cs typeface="+mn-cs"/>
                        </a:rPr>
                        <a:t>Un système de gestion des informations et des événements de sécurité (SIEM)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8268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Répondre aux questions ci-dessous concernant les aspects sécurité, confidentialité et identité sur le Cloud Azure :</a:t>
            </a:r>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483959163"/>
              </p:ext>
            </p:extLst>
          </p:nvPr>
        </p:nvGraphicFramePr>
        <p:xfrm>
          <a:off x="837514" y="2227189"/>
          <a:ext cx="10629062" cy="441960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solidFill>
                            <a:schemeClr val="tx1"/>
                          </a:solidFill>
                          <a:latin typeface="+mn-lt"/>
                          <a:ea typeface="+mn-ea"/>
                          <a:cs typeface="+mn-cs"/>
                        </a:rPr>
                        <a:t>6 - Quelles sont les deux fonctionnalités de Microsoft Defender pour Endpoint ? Chaque sélection correcte présente une solution complète.</a:t>
                      </a:r>
                    </a:p>
                    <a:p>
                      <a:pPr lvl="1"/>
                      <a:r>
                        <a:rPr lang="fr-FR" sz="1000" kern="1200" dirty="0">
                          <a:solidFill>
                            <a:schemeClr val="tx1"/>
                          </a:solidFill>
                          <a:latin typeface="+mn-lt"/>
                          <a:ea typeface="+mn-ea"/>
                          <a:cs typeface="+mn-cs"/>
                        </a:rPr>
                        <a:t>A. Investigation et correction automatisées</a:t>
                      </a:r>
                    </a:p>
                    <a:p>
                      <a:pPr lvl="1"/>
                      <a:r>
                        <a:rPr lang="fr-FR" sz="1000" kern="1200" dirty="0">
                          <a:solidFill>
                            <a:schemeClr val="tx1"/>
                          </a:solidFill>
                          <a:latin typeface="+mn-lt"/>
                          <a:ea typeface="+mn-ea"/>
                          <a:cs typeface="+mn-cs"/>
                        </a:rPr>
                        <a:t>B. Cryptage du transport</a:t>
                      </a:r>
                    </a:p>
                    <a:p>
                      <a:pPr lvl="1"/>
                      <a:r>
                        <a:rPr lang="fr-FR" sz="1000" kern="1200" dirty="0">
                          <a:solidFill>
                            <a:schemeClr val="tx1"/>
                          </a:solidFill>
                          <a:latin typeface="+mn-lt"/>
                          <a:ea typeface="+mn-ea"/>
                          <a:cs typeface="+mn-cs"/>
                        </a:rPr>
                        <a:t>C. Détection informatique fantôme (Shadow IT)</a:t>
                      </a:r>
                    </a:p>
                    <a:p>
                      <a:pPr lvl="1"/>
                      <a:r>
                        <a:rPr lang="fr-FR" sz="1000" kern="1200" dirty="0">
                          <a:solidFill>
                            <a:schemeClr val="tx1"/>
                          </a:solidFill>
                          <a:latin typeface="+mn-lt"/>
                          <a:ea typeface="+mn-ea"/>
                          <a:cs typeface="+mn-cs"/>
                        </a:rPr>
                        <a:t>D. Réduction de la surface d'attaque</a:t>
                      </a:r>
                    </a:p>
                  </a:txBody>
                  <a:tcPr/>
                </a:tc>
                <a:extLst>
                  <a:ext uri="{0D108BD9-81ED-4DB2-BD59-A6C34878D82A}">
                    <a16:rowId xmlns:a16="http://schemas.microsoft.com/office/drawing/2014/main" val="10000"/>
                  </a:ext>
                </a:extLst>
              </a:tr>
              <a:tr h="370840">
                <a:tc>
                  <a:txBody>
                    <a:bodyPr/>
                    <a:lstStyle/>
                    <a:p>
                      <a:r>
                        <a:rPr lang="fr-FR" sz="1000" kern="1200" dirty="0">
                          <a:solidFill>
                            <a:schemeClr val="tx1"/>
                          </a:solidFill>
                          <a:latin typeface="+mn-lt"/>
                          <a:ea typeface="+mn-ea"/>
                          <a:cs typeface="+mn-cs"/>
                        </a:rPr>
                        <a:t>7 - Associez le service de mise en réseau Azure à la description appropriée. Pour répondre, faites correspondre le service approprié de la colonne de gauche vers sa description à droite. Chaque service peut être utilisé une fois, plusieurs fois ou pas du tout.</a:t>
                      </a: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fr-FR" sz="1000" kern="1200" dirty="0">
                          <a:solidFill>
                            <a:schemeClr val="tx1"/>
                          </a:solidFill>
                          <a:latin typeface="+mn-lt"/>
                          <a:ea typeface="+mn-ea"/>
                          <a:cs typeface="+mn-cs"/>
                        </a:rPr>
                        <a:t>8 - Pour chacune des affirmations suivantes, sélectionnez Oui si l'affirmation est vraie. Sinon, sélectionnez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Azure Active Directory (Azure AD) Identity Protection peut ajouter des utilisateurs à des groupes en fonction du niveau de risque de l'utilisateur. (Oui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Azure Active Directory (Azure AD) Identity Protection peut détecter si les informations d'identification de l'utilisateur ont été divulguées au public. (Oui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Azure Active Directory (Azure AD) Identity Protection peut être utilisé pour appeler l'authentification multifacteur en fonction du niveau de risque d'un utilisateur. (Oui – Non)</a:t>
                      </a:r>
                    </a:p>
                  </a:txBody>
                  <a:tcPr/>
                </a:tc>
                <a:extLst>
                  <a:ext uri="{0D108BD9-81ED-4DB2-BD59-A6C34878D82A}">
                    <a16:rowId xmlns:a16="http://schemas.microsoft.com/office/drawing/2014/main" val="10002"/>
                  </a:ext>
                </a:extLst>
              </a:tr>
              <a:tr h="370840">
                <a:tc>
                  <a:txBody>
                    <a:bodyPr/>
                    <a:lstStyle/>
                    <a:p>
                      <a:r>
                        <a:rPr lang="fr-FR" sz="1000" kern="1200" dirty="0">
                          <a:solidFill>
                            <a:schemeClr val="tx1"/>
                          </a:solidFill>
                          <a:latin typeface="+mn-lt"/>
                          <a:ea typeface="+mn-ea"/>
                          <a:cs typeface="+mn-cs"/>
                        </a:rPr>
                        <a:t>9 - Pour chacune des affirmations suivantes, sélectionnez Oui si l'affirmation est vraie. Sinon, sélectionnez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L'application de mises à jour système augmente le score de sécurité d'une organisation dans Azure Security Center. (Oui –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Le score de sécurité dans Azure Security Center peut évaluer les ressources sur plusieurs abonnements Azure. (Oui –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L'activation de l'authentification multifacteur (MFA) augmente le score de sécurité d'une organisation dans Azure Security Center. (Oui – Non)</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10 - Quel portail Microsoft fournit des informations sur la conformité des services Cloud Microsoft aux normes réglementaires, telles que l'Organisation internationale pour Normalisation (ISO)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Le centre d'administration Microsoft Endpoint Manager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Gestion des coûts Azure + Facturation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Le Portail Microsoft Service Trust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D. Le centre d'administration Azure Active Directory</a:t>
                      </a:r>
                    </a:p>
                  </a:txBody>
                  <a:tcPr/>
                </a:tc>
                <a:extLst>
                  <a:ext uri="{0D108BD9-81ED-4DB2-BD59-A6C34878D82A}">
                    <a16:rowId xmlns:a16="http://schemas.microsoft.com/office/drawing/2014/main" val="10004"/>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957424733"/>
              </p:ext>
            </p:extLst>
          </p:nvPr>
        </p:nvGraphicFramePr>
        <p:xfrm>
          <a:off x="1134076" y="3525955"/>
          <a:ext cx="8677189" cy="754380"/>
        </p:xfrm>
        <a:graphic>
          <a:graphicData uri="http://schemas.openxmlformats.org/drawingml/2006/table">
            <a:tbl>
              <a:tblPr firstRow="1" bandRow="1">
                <a:tableStyleId>{5940675A-B579-460E-94D1-54222C63F5DA}</a:tableStyleId>
              </a:tblPr>
              <a:tblGrid>
                <a:gridCol w="2687237">
                  <a:extLst>
                    <a:ext uri="{9D8B030D-6E8A-4147-A177-3AD203B41FA5}">
                      <a16:colId xmlns:a16="http://schemas.microsoft.com/office/drawing/2014/main" val="20000"/>
                    </a:ext>
                  </a:extLst>
                </a:gridCol>
                <a:gridCol w="5989952">
                  <a:extLst>
                    <a:ext uri="{9D8B030D-6E8A-4147-A177-3AD203B41FA5}">
                      <a16:colId xmlns:a16="http://schemas.microsoft.com/office/drawing/2014/main" val="20001"/>
                    </a:ext>
                  </a:extLst>
                </a:gridCol>
              </a:tblGrid>
              <a:tr h="161782">
                <a:tc>
                  <a:txBody>
                    <a:bodyPr/>
                    <a:lstStyle/>
                    <a:p>
                      <a:r>
                        <a:rPr lang="fr-FR" sz="1050" dirty="0"/>
                        <a:t>1 - Azure Bastion</a:t>
                      </a:r>
                    </a:p>
                  </a:txBody>
                  <a:tcPr/>
                </a:tc>
                <a:tc>
                  <a:txBody>
                    <a:bodyPr/>
                    <a:lstStyle/>
                    <a:p>
                      <a:r>
                        <a:rPr lang="fr-FR" sz="1000" dirty="0"/>
                        <a:t>A - Fournit des services de traduction d'adresses réseau (NAT)</a:t>
                      </a:r>
                    </a:p>
                  </a:txBody>
                  <a:tcPr/>
                </a:tc>
                <a:extLst>
                  <a:ext uri="{0D108BD9-81ED-4DB2-BD59-A6C34878D82A}">
                    <a16:rowId xmlns:a16="http://schemas.microsoft.com/office/drawing/2014/main" val="10000"/>
                  </a:ext>
                </a:extLst>
              </a:tr>
              <a:tr h="124506">
                <a:tc>
                  <a:txBody>
                    <a:bodyPr/>
                    <a:lstStyle/>
                    <a:p>
                      <a:r>
                        <a:rPr lang="fr-FR" sz="1050" dirty="0"/>
                        <a:t>2 - Azure Firewall</a:t>
                      </a:r>
                    </a:p>
                  </a:txBody>
                  <a:tcPr/>
                </a:tc>
                <a:tc>
                  <a:txBody>
                    <a:bodyPr/>
                    <a:lstStyle/>
                    <a:p>
                      <a:r>
                        <a:rPr lang="fr-FR" sz="1000" dirty="0"/>
                        <a:t>B - Fournit une connectivité de bureau à distance sécurisée et transparente aux machines virtuelles Azure</a:t>
                      </a:r>
                    </a:p>
                  </a:txBody>
                  <a:tcPr/>
                </a:tc>
                <a:extLst>
                  <a:ext uri="{0D108BD9-81ED-4DB2-BD59-A6C34878D82A}">
                    <a16:rowId xmlns:a16="http://schemas.microsoft.com/office/drawing/2014/main" val="10001"/>
                  </a:ext>
                </a:extLst>
              </a:tr>
              <a:tr h="0">
                <a:tc>
                  <a:txBody>
                    <a:bodyPr/>
                    <a:lstStyle/>
                    <a:p>
                      <a:r>
                        <a:rPr lang="fr-FR" sz="1050" dirty="0"/>
                        <a:t>3 - Network Security</a:t>
                      </a:r>
                      <a:r>
                        <a:rPr lang="fr-FR" sz="1050" baseline="0" dirty="0"/>
                        <a:t> Group (NSG)</a:t>
                      </a:r>
                      <a:endParaRPr lang="fr-FR"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C</a:t>
                      </a:r>
                      <a:r>
                        <a:rPr lang="fr-FR" sz="1000" baseline="0" dirty="0"/>
                        <a:t> - </a:t>
                      </a:r>
                      <a:r>
                        <a:rPr lang="fr-FR" sz="1000" dirty="0"/>
                        <a:t>Fournit un filtrage du trafic qui peut être appliqué à des interfaces réseau spécifiques sur un réseau virtuel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02835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Répondre aux questions ci-dessous concernant les aspects sécurité, confidentialité et identité sur le Cloud Azure :</a:t>
            </a:r>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590632405"/>
              </p:ext>
            </p:extLst>
          </p:nvPr>
        </p:nvGraphicFramePr>
        <p:xfrm>
          <a:off x="837514" y="2227189"/>
          <a:ext cx="10629062" cy="441960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solidFill>
                            <a:schemeClr val="tx1"/>
                          </a:solidFill>
                          <a:latin typeface="+mn-lt"/>
                          <a:ea typeface="+mn-ea"/>
                          <a:cs typeface="+mn-cs"/>
                        </a:rPr>
                        <a:t>11 - Qu'utilisez-vous pour fournir une intégration en temps réel entre Azure Sentinel et une autre source de sécurité ?</a:t>
                      </a:r>
                    </a:p>
                    <a:p>
                      <a:pPr lvl="1"/>
                      <a:r>
                        <a:rPr lang="fr-FR" sz="1000" kern="1200" dirty="0">
                          <a:solidFill>
                            <a:schemeClr val="tx1"/>
                          </a:solidFill>
                          <a:latin typeface="+mn-lt"/>
                          <a:ea typeface="+mn-ea"/>
                          <a:cs typeface="+mn-cs"/>
                        </a:rPr>
                        <a:t>A. Connexion Azure AD</a:t>
                      </a:r>
                    </a:p>
                    <a:p>
                      <a:pPr lvl="1"/>
                      <a:r>
                        <a:rPr lang="fr-FR" sz="1000" kern="1200" dirty="0">
                          <a:solidFill>
                            <a:schemeClr val="tx1"/>
                          </a:solidFill>
                          <a:latin typeface="+mn-lt"/>
                          <a:ea typeface="+mn-ea"/>
                          <a:cs typeface="+mn-cs"/>
                        </a:rPr>
                        <a:t>B. Un espace de travail Log Analytics</a:t>
                      </a:r>
                    </a:p>
                    <a:p>
                      <a:pPr lvl="1"/>
                      <a:r>
                        <a:rPr lang="fr-FR" sz="1000" kern="1200" dirty="0">
                          <a:solidFill>
                            <a:schemeClr val="tx1"/>
                          </a:solidFill>
                          <a:latin typeface="+mn-lt"/>
                          <a:ea typeface="+mn-ea"/>
                          <a:cs typeface="+mn-cs"/>
                        </a:rPr>
                        <a:t>C. Protection des informations Azure</a:t>
                      </a:r>
                    </a:p>
                    <a:p>
                      <a:pPr lvl="1"/>
                      <a:r>
                        <a:rPr lang="fr-FR" sz="1000" kern="1200" dirty="0">
                          <a:solidFill>
                            <a:schemeClr val="tx1"/>
                          </a:solidFill>
                          <a:latin typeface="+mn-lt"/>
                          <a:ea typeface="+mn-ea"/>
                          <a:cs typeface="+mn-cs"/>
                        </a:rPr>
                        <a:t>D. Un connecteur</a:t>
                      </a:r>
                    </a:p>
                  </a:txBody>
                  <a:tcPr/>
                </a:tc>
                <a:extLst>
                  <a:ext uri="{0D108BD9-81ED-4DB2-BD59-A6C34878D82A}">
                    <a16:rowId xmlns:a16="http://schemas.microsoft.com/office/drawing/2014/main" val="10000"/>
                  </a:ext>
                </a:extLst>
              </a:tr>
              <a:tr h="370840">
                <a:tc>
                  <a:txBody>
                    <a:bodyPr/>
                    <a:lstStyle/>
                    <a:p>
                      <a:r>
                        <a:rPr lang="fr-FR" sz="1000" kern="1200" dirty="0">
                          <a:solidFill>
                            <a:schemeClr val="tx1"/>
                          </a:solidFill>
                          <a:latin typeface="+mn-lt"/>
                          <a:ea typeface="+mn-ea"/>
                          <a:cs typeface="+mn-cs"/>
                        </a:rPr>
                        <a:t>12 - Pour chacune des affirmations suivantes, sélectionnez Oui si l'affirmation est vraie. Sinon, sélectionnez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Vous pouvez créer des rôles personnalisés dans Azure Active Directory (Azure AD). (Oui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L'administration globale est un rôle dans Azure Active Directory (Azure AD). (Oui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Un utilisateur Azure Active Directory (Azure AD) ne peut se voir attribuer qu'un seul rôle. (Oui – Non)</a:t>
                      </a:r>
                    </a:p>
                  </a:txBody>
                  <a:tcPr/>
                </a:tc>
                <a:extLst>
                  <a:ext uri="{0D108BD9-81ED-4DB2-BD59-A6C34878D82A}">
                    <a16:rowId xmlns:a16="http://schemas.microsoft.com/office/drawing/2014/main" val="10001"/>
                  </a:ext>
                </a:extLst>
              </a:tr>
              <a:tr h="370840">
                <a:tc>
                  <a:txBody>
                    <a:bodyPr/>
                    <a:lstStyle/>
                    <a:p>
                      <a:r>
                        <a:rPr lang="fr-FR" sz="1000" kern="1200" dirty="0">
                          <a:solidFill>
                            <a:schemeClr val="tx1"/>
                          </a:solidFill>
                          <a:latin typeface="+mn-lt"/>
                          <a:ea typeface="+mn-ea"/>
                          <a:cs typeface="+mn-cs"/>
                        </a:rPr>
                        <a:t>13 - Azure DDoS Protection Standard peut être utilisé pour protéger</a:t>
                      </a:r>
                    </a:p>
                    <a:p>
                      <a:pPr lvl="1"/>
                      <a:r>
                        <a:rPr lang="fr-FR" sz="1000" kern="1200" dirty="0">
                          <a:solidFill>
                            <a:schemeClr val="tx1"/>
                          </a:solidFill>
                          <a:latin typeface="+mn-lt"/>
                          <a:ea typeface="+mn-ea"/>
                          <a:cs typeface="+mn-cs"/>
                        </a:rPr>
                        <a:t>A. Applications Azure AD.</a:t>
                      </a:r>
                    </a:p>
                    <a:p>
                      <a:pPr lvl="1"/>
                      <a:r>
                        <a:rPr lang="fr-FR" sz="1000" kern="1200" dirty="0">
                          <a:solidFill>
                            <a:schemeClr val="tx1"/>
                          </a:solidFill>
                          <a:latin typeface="+mn-lt"/>
                          <a:ea typeface="+mn-ea"/>
                          <a:cs typeface="+mn-cs"/>
                        </a:rPr>
                        <a:t>B. Utilisateurs Azure AD.</a:t>
                      </a:r>
                    </a:p>
                    <a:p>
                      <a:pPr lvl="1"/>
                      <a:r>
                        <a:rPr lang="fr-FR" sz="1000" kern="1200" dirty="0">
                          <a:solidFill>
                            <a:schemeClr val="tx1"/>
                          </a:solidFill>
                          <a:latin typeface="+mn-lt"/>
                          <a:ea typeface="+mn-ea"/>
                          <a:cs typeface="+mn-cs"/>
                        </a:rPr>
                        <a:t>C. Groupes de ressources.</a:t>
                      </a:r>
                    </a:p>
                    <a:p>
                      <a:pPr lvl="1"/>
                      <a:r>
                        <a:rPr lang="fr-FR" sz="1000" kern="1200" dirty="0">
                          <a:solidFill>
                            <a:schemeClr val="tx1"/>
                          </a:solidFill>
                          <a:latin typeface="+mn-lt"/>
                          <a:ea typeface="+mn-ea"/>
                          <a:cs typeface="+mn-cs"/>
                        </a:rPr>
                        <a:t>D. Réseaux virtuels.</a:t>
                      </a:r>
                    </a:p>
                  </a:txBody>
                  <a:tcPr/>
                </a:tc>
                <a:extLst>
                  <a:ext uri="{0D108BD9-81ED-4DB2-BD59-A6C34878D82A}">
                    <a16:rowId xmlns:a16="http://schemas.microsoft.com/office/drawing/2014/main" val="10002"/>
                  </a:ext>
                </a:extLst>
              </a:tr>
              <a:tr h="370840">
                <a:tc>
                  <a:txBody>
                    <a:bodyPr/>
                    <a:lstStyle/>
                    <a:p>
                      <a:r>
                        <a:rPr lang="fr-FR" sz="1000" kern="1200" dirty="0">
                          <a:solidFill>
                            <a:schemeClr val="tx1"/>
                          </a:solidFill>
                          <a:latin typeface="+mn-lt"/>
                          <a:ea typeface="+mn-ea"/>
                          <a:cs typeface="+mn-cs"/>
                        </a:rPr>
                        <a:t>14 - Sélectionnez la réponse qui complète correctement la phrase.</a:t>
                      </a:r>
                    </a:p>
                    <a:p>
                      <a:r>
                        <a:rPr lang="fr-FR" sz="1000" kern="1200" dirty="0">
                          <a:solidFill>
                            <a:schemeClr val="tx1"/>
                          </a:solidFill>
                          <a:latin typeface="+mn-lt"/>
                          <a:ea typeface="+mn-ea"/>
                          <a:cs typeface="+mn-cs"/>
                        </a:rPr>
                        <a:t>______ est une solution Cloud native de gestion des informations et des événements de sécurité (SIEM) et de réponse automatisée d'orchestration de la sécurité (SOAR) utilisée pour fournir une solution unique pour la détection des alertes, la visibilité des menaces, la recherche proactive et la réponse aux menaces.</a:t>
                      </a:r>
                    </a:p>
                    <a:p>
                      <a:pPr marL="685800" lvl="1" indent="-228600">
                        <a:buAutoNum type="alphaUcPeriod"/>
                      </a:pPr>
                      <a:r>
                        <a:rPr lang="fr-FR" sz="1000" kern="1200" dirty="0">
                          <a:solidFill>
                            <a:schemeClr val="tx1"/>
                          </a:solidFill>
                          <a:latin typeface="+mn-lt"/>
                          <a:ea typeface="+mn-ea"/>
                          <a:cs typeface="+mn-cs"/>
                        </a:rPr>
                        <a:t>Azure Advisor.</a:t>
                      </a:r>
                    </a:p>
                    <a:p>
                      <a:pPr marL="685800" lvl="1" indent="-228600">
                        <a:buAutoNum type="alphaUcPeriod"/>
                      </a:pPr>
                      <a:r>
                        <a:rPr lang="fr-FR" sz="1000" kern="1200" dirty="0">
                          <a:solidFill>
                            <a:schemeClr val="tx1"/>
                          </a:solidFill>
                          <a:latin typeface="+mn-lt"/>
                          <a:ea typeface="+mn-ea"/>
                          <a:cs typeface="+mn-cs"/>
                        </a:rPr>
                        <a:t>Azure Monitor.</a:t>
                      </a:r>
                    </a:p>
                    <a:p>
                      <a:pPr marL="685800" lvl="1" indent="-228600">
                        <a:buAutoNum type="alphaUcPeriod"/>
                      </a:pPr>
                      <a:r>
                        <a:rPr lang="fr-FR" sz="1000" kern="1200" dirty="0">
                          <a:solidFill>
                            <a:schemeClr val="tx1"/>
                          </a:solidFill>
                          <a:latin typeface="+mn-lt"/>
                          <a:ea typeface="+mn-ea"/>
                          <a:cs typeface="+mn-cs"/>
                        </a:rPr>
                        <a:t>Azure Sentinel.</a:t>
                      </a:r>
                    </a:p>
                    <a:p>
                      <a:pPr marL="685800" lvl="1" indent="-228600">
                        <a:buAutoNum type="alphaUcPeriod"/>
                      </a:pPr>
                      <a:r>
                        <a:rPr lang="fr-FR" sz="1000" kern="1200" dirty="0">
                          <a:solidFill>
                            <a:schemeClr val="tx1"/>
                          </a:solidFill>
                          <a:latin typeface="+mn-lt"/>
                          <a:ea typeface="+mn-ea"/>
                          <a:cs typeface="+mn-cs"/>
                        </a:rPr>
                        <a:t>Azure Bastion.</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15 - Dans un modèle d'identité hybride, que pouvez-vous utiliser pour synchroniser les identités entre les services de domaine Active Directory (AD DS) et Azure Active Directory (Azure AD)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Services de fédération Active Directory (AD FS).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Azure Sentinel.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Azure AD Connect.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D. Azure AD Privileged Identity Management (PIM).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021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Réalisation d’une recherche Internet sur les enjeux de sécurité Cloud</a:t>
            </a:r>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b="1" dirty="0"/>
              <a:t>Tâche 2 </a:t>
            </a:r>
            <a:r>
              <a:rPr lang="fr-FR" dirty="0"/>
              <a:t>: Etablir une stratégie de sortie du Cloud Azure pour une entreprise souhaitant se retirer du Cloud.</a:t>
            </a:r>
          </a:p>
          <a:p>
            <a:r>
              <a:rPr lang="fr-FR" dirty="0"/>
              <a:t>La stratégie de sortie du Cloud devra être axée autour des 4 aspects clés suivants </a:t>
            </a:r>
            <a:r>
              <a:rPr lang="fr-FR" sz="1600" dirty="0"/>
              <a:t>:</a:t>
            </a:r>
          </a:p>
          <a:p>
            <a:pPr marL="171450" indent="-171450">
              <a:buFont typeface="Wingdings" panose="05000000000000000000" pitchFamily="2" charset="2"/>
              <a:buChar char="ü"/>
            </a:pPr>
            <a:r>
              <a:rPr lang="fr-FR" b="1" dirty="0"/>
              <a:t>L'inventaire des plateformes : </a:t>
            </a:r>
            <a:r>
              <a:rPr lang="fr-FR" dirty="0"/>
              <a:t>Connaître son patrimoine est essentiel. Les stratégies de sortie ne s'appliquent souvent qu'aux fonctions critiques de l'entreprise. Il est donc important de savoir ce que vous avez en cours d'exécution dans quel Cloud – un inventaire Cloud à jour est d'une grande aide.</a:t>
            </a:r>
          </a:p>
          <a:p>
            <a:pPr marL="171450" indent="-171450">
              <a:buFont typeface="Wingdings" panose="05000000000000000000" pitchFamily="2" charset="2"/>
              <a:buChar char="ü"/>
            </a:pPr>
            <a:r>
              <a:rPr lang="fr-FR" b="1" dirty="0"/>
              <a:t>L'infrastructure open source et portabilité : </a:t>
            </a:r>
            <a:r>
              <a:rPr lang="fr-FR" dirty="0"/>
              <a:t>Les composants d'infrastructure open source tels que Kubernetes ou les clusters OpenShift ou les bases de données open source peuvent faciliter le passage d'un Cloud à l'autre. Plus vous utilisez de services propriétaires, plus il sera difficile d'adapter votre application pour qu'elle s'exécute dans un nouvel environnement Cloud.</a:t>
            </a:r>
          </a:p>
          <a:p>
            <a:pPr marL="171450" indent="-171450">
              <a:buFont typeface="Wingdings" panose="05000000000000000000" pitchFamily="2" charset="2"/>
              <a:buChar char="ü"/>
            </a:pPr>
            <a:r>
              <a:rPr lang="fr-FR" b="1" dirty="0"/>
              <a:t>Multi-Cloud dès le début : </a:t>
            </a:r>
            <a:r>
              <a:rPr lang="fr-FR" dirty="0"/>
              <a:t>Vu les délais importants des négociations contractuelles entre les entreprises et les fournisseurs Cloud. Il est plus judicieux d’avoir des contrats établis avec plusieurs fournisseurs Cloud dès le début.</a:t>
            </a:r>
          </a:p>
          <a:p>
            <a:pPr marL="171450" indent="-171450">
              <a:buFont typeface="Wingdings" panose="05000000000000000000" pitchFamily="2" charset="2"/>
              <a:buChar char="ü"/>
            </a:pPr>
            <a:r>
              <a:rPr lang="fr-FR" b="1" dirty="0"/>
              <a:t>Blocage entreprise : </a:t>
            </a:r>
            <a:r>
              <a:rPr lang="fr-FR" dirty="0"/>
              <a:t>Même si, d'un point de vue technique, votre application peut facilement être déplacée vers un autre fournisseur Cloud. Si vous exécutez des applications Cloud à grande échelle, la configuration des environnements Cloud correspondants en transférant les autorisations et les configurations est extrêmement complexe. </a:t>
            </a:r>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sym typeface="Wingdings" panose="05000000000000000000" pitchFamily="2" charset="2"/>
              </a:rPr>
              <a:t>Eléments de réponse</a:t>
            </a:r>
            <a:endParaRPr lang="fr-FR" dirty="0"/>
          </a:p>
        </p:txBody>
      </p:sp>
    </p:spTree>
    <p:extLst>
      <p:ext uri="{BB962C8B-B14F-4D97-AF65-F5344CB8AC3E}">
        <p14:creationId xmlns:p14="http://schemas.microsoft.com/office/powerpoint/2010/main" val="20664651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Répondre aux questions ci-dessous concernant les aspects sécurité, confidentialité et identité sur le Cloud Azure :</a:t>
            </a:r>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91695878"/>
              </p:ext>
            </p:extLst>
          </p:nvPr>
        </p:nvGraphicFramePr>
        <p:xfrm>
          <a:off x="837514" y="2227189"/>
          <a:ext cx="10629062" cy="371856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solidFill>
                            <a:schemeClr val="tx1"/>
                          </a:solidFill>
                          <a:latin typeface="+mn-lt"/>
                          <a:ea typeface="+mn-ea"/>
                          <a:cs typeface="+mn-cs"/>
                        </a:rPr>
                        <a:t>16 - Sélectionnez la réponse qui complète correctement la phrase.</a:t>
                      </a:r>
                    </a:p>
                    <a:p>
                      <a:r>
                        <a:rPr lang="fr-FR" sz="1000" kern="1200" dirty="0">
                          <a:solidFill>
                            <a:schemeClr val="tx1"/>
                          </a:solidFill>
                          <a:latin typeface="+mn-lt"/>
                          <a:ea typeface="+mn-ea"/>
                          <a:cs typeface="+mn-cs"/>
                        </a:rPr>
                        <a:t>______est une solution basée sur le Cloud qui exploite les signaux Active Directory sur site pour identifier, détecter et enquêter sur les menaces avancées.</a:t>
                      </a:r>
                    </a:p>
                    <a:p>
                      <a:pPr marL="685800" lvl="1" indent="-228600">
                        <a:buAutoNum type="alphaUcPeriod"/>
                      </a:pPr>
                      <a:r>
                        <a:rPr lang="fr-FR" sz="1000" kern="1200" dirty="0">
                          <a:solidFill>
                            <a:schemeClr val="tx1"/>
                          </a:solidFill>
                          <a:latin typeface="+mn-lt"/>
                          <a:ea typeface="+mn-ea"/>
                          <a:cs typeface="+mn-cs"/>
                        </a:rPr>
                        <a:t>Microsoft Cloud App Security.</a:t>
                      </a:r>
                    </a:p>
                    <a:p>
                      <a:pPr marL="685800" lvl="1" indent="-228600">
                        <a:buAutoNum type="alphaUcPeriod"/>
                      </a:pPr>
                      <a:r>
                        <a:rPr lang="fr-FR" sz="1000" kern="1200" dirty="0">
                          <a:solidFill>
                            <a:schemeClr val="tx1"/>
                          </a:solidFill>
                          <a:latin typeface="+mn-lt"/>
                          <a:ea typeface="+mn-ea"/>
                          <a:cs typeface="+mn-cs"/>
                        </a:rPr>
                        <a:t>Microsoft Defender for Endpoint.</a:t>
                      </a:r>
                    </a:p>
                    <a:p>
                      <a:pPr marL="685800" lvl="1" indent="-228600">
                        <a:buAutoNum type="alphaUcPeriod"/>
                      </a:pPr>
                      <a:r>
                        <a:rPr lang="fr-FR" sz="1000" kern="1200" dirty="0">
                          <a:solidFill>
                            <a:srgbClr val="007842"/>
                          </a:solidFill>
                          <a:latin typeface="+mn-lt"/>
                          <a:ea typeface="+mn-ea"/>
                          <a:cs typeface="+mn-cs"/>
                        </a:rPr>
                        <a:t>Microsoft Defender for Identity.</a:t>
                      </a:r>
                    </a:p>
                    <a:p>
                      <a:pPr marL="685800" lvl="1" indent="-228600">
                        <a:buAutoNum type="alphaUcPeriod"/>
                      </a:pPr>
                      <a:r>
                        <a:rPr lang="fr-FR" sz="1000" kern="1200" dirty="0">
                          <a:solidFill>
                            <a:schemeClr val="tx1"/>
                          </a:solidFill>
                          <a:latin typeface="+mn-lt"/>
                          <a:ea typeface="+mn-ea"/>
                          <a:cs typeface="+mn-cs"/>
                        </a:rPr>
                        <a:t>Microsoft Defender for Office 365.</a:t>
                      </a:r>
                    </a:p>
                  </a:txBody>
                  <a:tcPr/>
                </a:tc>
                <a:extLst>
                  <a:ext uri="{0D108BD9-81ED-4DB2-BD59-A6C34878D82A}">
                    <a16:rowId xmlns:a16="http://schemas.microsoft.com/office/drawing/2014/main" val="10000"/>
                  </a:ext>
                </a:extLst>
              </a:tr>
              <a:tr h="370840">
                <a:tc>
                  <a:txBody>
                    <a:bodyPr/>
                    <a:lstStyle/>
                    <a:p>
                      <a:r>
                        <a:rPr lang="fr-FR" sz="1000" kern="1200" dirty="0">
                          <a:solidFill>
                            <a:schemeClr val="tx1"/>
                          </a:solidFill>
                          <a:latin typeface="+mn-lt"/>
                          <a:ea typeface="+mn-ea"/>
                          <a:cs typeface="+mn-cs"/>
                        </a:rPr>
                        <a:t>17 - Pour chacune des affirmations suivantes, sélectionnez Oui si l'affirmation est vraie. Sinon, sélectionnez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Azure Defender peut détecter les vulnérabilités et les menaces pour le Azure Storage.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Cloud Security Posture Management (CSPM) est disponible pour tous les abonnements Azure.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Azure Security Center peut évaluer la sécurité des charges de travail déployées sur Azure ou sur site.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txBody>
                  <a:tcPr/>
                </a:tc>
                <a:extLst>
                  <a:ext uri="{0D108BD9-81ED-4DB2-BD59-A6C34878D82A}">
                    <a16:rowId xmlns:a16="http://schemas.microsoft.com/office/drawing/2014/main" val="10001"/>
                  </a:ext>
                </a:extLst>
              </a:tr>
              <a:tr h="370840">
                <a:tc>
                  <a:txBody>
                    <a:bodyPr/>
                    <a:lstStyle/>
                    <a:p>
                      <a:r>
                        <a:rPr lang="fr-FR" sz="1000" kern="1200" dirty="0">
                          <a:solidFill>
                            <a:schemeClr val="tx1"/>
                          </a:solidFill>
                          <a:latin typeface="+mn-lt"/>
                          <a:ea typeface="+mn-ea"/>
                          <a:cs typeface="+mn-cs"/>
                        </a:rPr>
                        <a:t>18 - Sélectionnez la réponse qui complète correctement la phrase.</a:t>
                      </a:r>
                    </a:p>
                    <a:p>
                      <a:r>
                        <a:rPr lang="fr-FR" sz="1000" kern="1200" dirty="0">
                          <a:solidFill>
                            <a:schemeClr val="tx1"/>
                          </a:solidFill>
                          <a:latin typeface="+mn-lt"/>
                          <a:ea typeface="+mn-ea"/>
                          <a:cs typeface="+mn-cs"/>
                        </a:rPr>
                        <a:t>______fournit les meilleures pratiques des employés, partenaires et clients de Microsoft, y compris des outils et des conseils pour faciliter un déploiement Azure.</a:t>
                      </a:r>
                    </a:p>
                    <a:p>
                      <a:pPr marL="685800" lvl="1" indent="-228600">
                        <a:buAutoNum type="alphaUcPeriod"/>
                      </a:pPr>
                      <a:r>
                        <a:rPr lang="fr-FR" sz="1000" kern="1200" dirty="0">
                          <a:solidFill>
                            <a:schemeClr val="tx1"/>
                          </a:solidFill>
                          <a:latin typeface="+mn-lt"/>
                          <a:ea typeface="+mn-ea"/>
                          <a:cs typeface="+mn-cs"/>
                        </a:rPr>
                        <a:t>Azure Blueprint.</a:t>
                      </a:r>
                    </a:p>
                    <a:p>
                      <a:pPr marL="685800" lvl="1" indent="-228600">
                        <a:buAutoNum type="alphaUcPeriod"/>
                      </a:pPr>
                      <a:r>
                        <a:rPr lang="fr-FR" sz="1000" kern="1200" dirty="0">
                          <a:solidFill>
                            <a:schemeClr val="tx1"/>
                          </a:solidFill>
                          <a:latin typeface="+mn-lt"/>
                          <a:ea typeface="+mn-ea"/>
                          <a:cs typeface="+mn-cs"/>
                        </a:rPr>
                        <a:t>Azure Policy.</a:t>
                      </a:r>
                    </a:p>
                    <a:p>
                      <a:pPr marL="685800" lvl="1" indent="-228600">
                        <a:buAutoNum type="alphaUcPeriod"/>
                      </a:pPr>
                      <a:r>
                        <a:rPr lang="fr-FR" sz="1000" kern="1200" dirty="0">
                          <a:solidFill>
                            <a:schemeClr val="tx1"/>
                          </a:solidFill>
                          <a:latin typeface="+mn-lt"/>
                          <a:ea typeface="+mn-ea"/>
                          <a:cs typeface="+mn-cs"/>
                        </a:rPr>
                        <a:t>A ressource lock.</a:t>
                      </a:r>
                    </a:p>
                    <a:p>
                      <a:pPr marL="685800" lvl="1" indent="-228600">
                        <a:buAutoNum type="alphaUcPeriod"/>
                      </a:pPr>
                      <a:r>
                        <a:rPr lang="fr-FR" sz="1000" kern="1200" dirty="0">
                          <a:solidFill>
                            <a:srgbClr val="007842"/>
                          </a:solidFill>
                          <a:latin typeface="+mn-lt"/>
                          <a:ea typeface="+mn-ea"/>
                          <a:cs typeface="+mn-cs"/>
                        </a:rPr>
                        <a:t>The Microsoft Cloud Adoption Framework to Azure.</a:t>
                      </a:r>
                    </a:p>
                  </a:txBody>
                  <a:tcPr/>
                </a:tc>
                <a:extLst>
                  <a:ext uri="{0D108BD9-81ED-4DB2-BD59-A6C34878D82A}">
                    <a16:rowId xmlns:a16="http://schemas.microsoft.com/office/drawing/2014/main" val="10002"/>
                  </a:ext>
                </a:extLst>
              </a:tr>
              <a:tr h="370840">
                <a:tc>
                  <a:txBody>
                    <a:bodyPr/>
                    <a:lstStyle/>
                    <a:p>
                      <a:r>
                        <a:rPr lang="fr-FR" sz="1000" kern="1200" dirty="0">
                          <a:solidFill>
                            <a:schemeClr val="tx1"/>
                          </a:solidFill>
                          <a:latin typeface="+mn-lt"/>
                          <a:ea typeface="+mn-ea"/>
                          <a:cs typeface="+mn-cs"/>
                        </a:rPr>
                        <a:t>19 - Sélectionnez la réponse qui complète correctement la phrase.</a:t>
                      </a:r>
                    </a:p>
                    <a:p>
                      <a:r>
                        <a:rPr lang="fr-FR" sz="1000" kern="1200" dirty="0">
                          <a:solidFill>
                            <a:schemeClr val="tx1"/>
                          </a:solidFill>
                          <a:latin typeface="+mn-lt"/>
                          <a:ea typeface="+mn-ea"/>
                          <a:cs typeface="+mn-cs"/>
                        </a:rPr>
                        <a:t>______un fichier rend les données du fichier lisibles et utilisables par les utilisateurs disposant de la clé appropriée.</a:t>
                      </a:r>
                    </a:p>
                    <a:p>
                      <a:pPr lvl="1"/>
                      <a:r>
                        <a:rPr lang="fr-FR" sz="1000" kern="1200" dirty="0">
                          <a:solidFill>
                            <a:schemeClr val="tx1"/>
                          </a:solidFill>
                          <a:latin typeface="+mn-lt"/>
                          <a:ea typeface="+mn-ea"/>
                          <a:cs typeface="+mn-cs"/>
                        </a:rPr>
                        <a:t>A. Archivage.</a:t>
                      </a:r>
                    </a:p>
                    <a:p>
                      <a:pPr lvl="1"/>
                      <a:r>
                        <a:rPr lang="fr-FR" sz="1000" kern="1200" dirty="0">
                          <a:solidFill>
                            <a:schemeClr val="tx1"/>
                          </a:solidFill>
                          <a:latin typeface="+mn-lt"/>
                          <a:ea typeface="+mn-ea"/>
                          <a:cs typeface="+mn-cs"/>
                        </a:rPr>
                        <a:t>B. Compression.</a:t>
                      </a:r>
                    </a:p>
                    <a:p>
                      <a:pPr lvl="1"/>
                      <a:r>
                        <a:rPr lang="fr-FR" sz="1000" kern="1200" dirty="0">
                          <a:solidFill>
                            <a:schemeClr val="tx1"/>
                          </a:solidFill>
                          <a:latin typeface="+mn-lt"/>
                          <a:ea typeface="+mn-ea"/>
                          <a:cs typeface="+mn-cs"/>
                        </a:rPr>
                        <a:t>C.</a:t>
                      </a:r>
                      <a:r>
                        <a:rPr lang="fr-FR" sz="1000" kern="1200" baseline="0" dirty="0">
                          <a:solidFill>
                            <a:schemeClr val="tx1"/>
                          </a:solidFill>
                          <a:latin typeface="+mn-lt"/>
                          <a:ea typeface="+mn-ea"/>
                          <a:cs typeface="+mn-cs"/>
                        </a:rPr>
                        <a:t> </a:t>
                      </a:r>
                      <a:r>
                        <a:rPr lang="fr-FR" sz="1000" kern="1200" dirty="0">
                          <a:solidFill>
                            <a:schemeClr val="tx1"/>
                          </a:solidFill>
                          <a:latin typeface="+mn-lt"/>
                          <a:ea typeface="+mn-ea"/>
                          <a:cs typeface="+mn-cs"/>
                        </a:rPr>
                        <a:t>Déduplication.</a:t>
                      </a:r>
                    </a:p>
                    <a:p>
                      <a:pPr lvl="1"/>
                      <a:r>
                        <a:rPr lang="fr-FR" sz="1000" kern="1200" dirty="0">
                          <a:solidFill>
                            <a:srgbClr val="007842"/>
                          </a:solidFill>
                          <a:latin typeface="+mn-lt"/>
                          <a:ea typeface="+mn-ea"/>
                          <a:cs typeface="+mn-cs"/>
                        </a:rPr>
                        <a:t>D. Chiffrement.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87086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Répondre aux questions ci-dessous concernant les aspects sécurité, confidentialité et identité sur le Cloud Azure :</a:t>
            </a:r>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536540685"/>
              </p:ext>
            </p:extLst>
          </p:nvPr>
        </p:nvGraphicFramePr>
        <p:xfrm>
          <a:off x="837514" y="2227189"/>
          <a:ext cx="10629062" cy="344424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solidFill>
                            <a:schemeClr val="tx1"/>
                          </a:solidFill>
                          <a:latin typeface="+mn-lt"/>
                          <a:ea typeface="+mn-ea"/>
                          <a:cs typeface="+mn-cs"/>
                        </a:rPr>
                        <a:t>20 - Vous avez des machines virtuelles Azure sur lesquelles Update Management est activé. Les machines virtuelles sont configurées comme indiqué dans le tableau suivant.</a:t>
                      </a: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r>
                        <a:rPr lang="fr-FR" sz="1000" kern="1200" dirty="0">
                          <a:solidFill>
                            <a:schemeClr val="tx1"/>
                          </a:solidFill>
                          <a:latin typeface="+mn-lt"/>
                          <a:ea typeface="+mn-ea"/>
                          <a:cs typeface="+mn-cs"/>
                        </a:rPr>
                        <a:t>Vous planifiez deux déploiements de mise à jour nommés Update1 et Update2. Update1 met à jour VM3. Update2 met à jour VM6.</a:t>
                      </a:r>
                    </a:p>
                    <a:p>
                      <a:r>
                        <a:rPr lang="fr-FR" sz="1000" kern="1200" dirty="0">
                          <a:solidFill>
                            <a:schemeClr val="tx1"/>
                          </a:solidFill>
                          <a:latin typeface="+mn-lt"/>
                          <a:ea typeface="+mn-ea"/>
                          <a:cs typeface="+mn-cs"/>
                        </a:rPr>
                        <a:t>Quelles machines virtuelles supplémentaires peuvent être mises à jour à l'aide de Update1 et Update2 ? Pour répondre, Choisissez les options appropriées.</a:t>
                      </a:r>
                    </a:p>
                    <a:p>
                      <a:r>
                        <a:rPr lang="fr-FR" sz="1000" b="1" kern="1200" dirty="0">
                          <a:solidFill>
                            <a:schemeClr val="tx1"/>
                          </a:solidFill>
                          <a:latin typeface="+mn-lt"/>
                          <a:ea typeface="+mn-ea"/>
                          <a:cs typeface="+mn-cs"/>
                        </a:rPr>
                        <a:t>Update 1 :</a:t>
                      </a:r>
                      <a:r>
                        <a:rPr lang="fr-FR" sz="1000" kern="1200" dirty="0">
                          <a:solidFill>
                            <a:schemeClr val="tx1"/>
                          </a:solidFill>
                          <a:latin typeface="+mn-lt"/>
                          <a:ea typeface="+mn-ea"/>
                          <a:cs typeface="+mn-cs"/>
                        </a:rPr>
                        <a:t>  </a:t>
                      </a:r>
                    </a:p>
                    <a:p>
                      <a:pPr marL="685800" lvl="1" indent="-228600">
                        <a:buAutoNum type="alphaUcPeriod"/>
                      </a:pPr>
                      <a:r>
                        <a:rPr lang="fr-FR" sz="1000" kern="1200" dirty="0">
                          <a:solidFill>
                            <a:schemeClr val="tx1"/>
                          </a:solidFill>
                          <a:latin typeface="+mn-lt"/>
                          <a:ea typeface="+mn-ea"/>
                          <a:cs typeface="+mn-cs"/>
                        </a:rPr>
                        <a:t>VM2 uniquement.</a:t>
                      </a:r>
                    </a:p>
                    <a:p>
                      <a:pPr marL="685800" lvl="1" indent="-228600">
                        <a:buAutoNum type="alphaUcPeriod"/>
                      </a:pPr>
                      <a:r>
                        <a:rPr lang="fr-FR" sz="1000" kern="1200" dirty="0">
                          <a:solidFill>
                            <a:schemeClr val="tx1"/>
                          </a:solidFill>
                          <a:latin typeface="+mn-lt"/>
                          <a:ea typeface="+mn-ea"/>
                          <a:cs typeface="+mn-cs"/>
                        </a:rPr>
                        <a:t>VM4 uniquement.</a:t>
                      </a:r>
                    </a:p>
                    <a:p>
                      <a:pPr marL="685800" lvl="1" indent="-228600">
                        <a:buAutoNum type="alphaUcPeriod"/>
                      </a:pPr>
                      <a:r>
                        <a:rPr lang="fr-FR" sz="1000" kern="1200" dirty="0">
                          <a:solidFill>
                            <a:schemeClr val="tx1"/>
                          </a:solidFill>
                          <a:latin typeface="+mn-lt"/>
                          <a:ea typeface="+mn-ea"/>
                          <a:cs typeface="+mn-cs"/>
                        </a:rPr>
                        <a:t>VM1</a:t>
                      </a:r>
                      <a:r>
                        <a:rPr lang="fr-FR" sz="1000" kern="1200" baseline="0" dirty="0">
                          <a:solidFill>
                            <a:schemeClr val="tx1"/>
                          </a:solidFill>
                          <a:latin typeface="+mn-lt"/>
                          <a:ea typeface="+mn-ea"/>
                          <a:cs typeface="+mn-cs"/>
                        </a:rPr>
                        <a:t> et VM2 </a:t>
                      </a:r>
                      <a:r>
                        <a:rPr lang="fr-FR" sz="1000" kern="1200" dirty="0">
                          <a:solidFill>
                            <a:schemeClr val="tx1"/>
                          </a:solidFill>
                          <a:latin typeface="+mn-lt"/>
                          <a:ea typeface="+mn-ea"/>
                          <a:cs typeface="+mn-cs"/>
                        </a:rPr>
                        <a:t>uniquement.</a:t>
                      </a:r>
                    </a:p>
                    <a:p>
                      <a:pPr marL="685800" lvl="1" indent="-228600">
                        <a:buAutoNum type="alphaUcPeriod"/>
                      </a:pPr>
                      <a:r>
                        <a:rPr lang="fr-FR" sz="1000" kern="1200" dirty="0">
                          <a:solidFill>
                            <a:schemeClr val="tx1"/>
                          </a:solidFill>
                          <a:latin typeface="+mn-lt"/>
                          <a:ea typeface="+mn-ea"/>
                          <a:cs typeface="+mn-cs"/>
                        </a:rPr>
                        <a:t>VM1, VM2, VM4, VM5 et VM6.</a:t>
                      </a:r>
                    </a:p>
                    <a:p>
                      <a:pPr marL="228600" indent="-228600">
                        <a:buAutoNum type="alphaUcPeriod"/>
                      </a:pPr>
                      <a:endParaRPr lang="fr-FR" sz="1000" kern="1200" dirty="0">
                        <a:solidFill>
                          <a:schemeClr val="tx1"/>
                        </a:solidFill>
                        <a:latin typeface="+mn-lt"/>
                        <a:ea typeface="+mn-ea"/>
                        <a:cs typeface="+mn-cs"/>
                      </a:endParaRPr>
                    </a:p>
                    <a:p>
                      <a:r>
                        <a:rPr lang="fr-FR" sz="1000" b="1" kern="1200" dirty="0">
                          <a:solidFill>
                            <a:schemeClr val="tx1"/>
                          </a:solidFill>
                          <a:latin typeface="+mn-lt"/>
                          <a:ea typeface="+mn-ea"/>
                          <a:cs typeface="+mn-cs"/>
                        </a:rPr>
                        <a:t>Update 2 :</a:t>
                      </a:r>
                      <a:r>
                        <a:rPr lang="fr-FR" sz="1000" kern="1200" dirty="0">
                          <a:solidFill>
                            <a:schemeClr val="tx1"/>
                          </a:solidFill>
                          <a:latin typeface="+mn-lt"/>
                          <a:ea typeface="+mn-ea"/>
                          <a:cs typeface="+mn-cs"/>
                        </a:rPr>
                        <a:t>  </a:t>
                      </a:r>
                    </a:p>
                    <a:p>
                      <a:pPr marL="685800" lvl="1" indent="-228600">
                        <a:buAutoNum type="alphaUcPeriod"/>
                      </a:pPr>
                      <a:r>
                        <a:rPr lang="fr-FR" sz="1000" kern="1200" dirty="0">
                          <a:solidFill>
                            <a:schemeClr val="tx1"/>
                          </a:solidFill>
                          <a:latin typeface="+mn-lt"/>
                          <a:ea typeface="+mn-ea"/>
                          <a:cs typeface="+mn-cs"/>
                        </a:rPr>
                        <a:t>VM5 uniquement.</a:t>
                      </a:r>
                    </a:p>
                    <a:p>
                      <a:pPr marL="685800" lvl="1" indent="-228600">
                        <a:buAutoNum type="alphaUcPeriod"/>
                      </a:pPr>
                      <a:r>
                        <a:rPr lang="fr-FR" sz="1000" kern="1200" dirty="0">
                          <a:solidFill>
                            <a:schemeClr val="tx1"/>
                          </a:solidFill>
                          <a:latin typeface="+mn-lt"/>
                          <a:ea typeface="+mn-ea"/>
                          <a:cs typeface="+mn-cs"/>
                        </a:rPr>
                        <a:t>VM1</a:t>
                      </a:r>
                      <a:r>
                        <a:rPr lang="fr-FR" sz="1000" kern="1200" baseline="0" dirty="0">
                          <a:solidFill>
                            <a:schemeClr val="tx1"/>
                          </a:solidFill>
                          <a:latin typeface="+mn-lt"/>
                          <a:ea typeface="+mn-ea"/>
                          <a:cs typeface="+mn-cs"/>
                        </a:rPr>
                        <a:t> et VM5 </a:t>
                      </a:r>
                      <a:r>
                        <a:rPr lang="fr-FR" sz="1000" kern="1200" dirty="0">
                          <a:solidFill>
                            <a:schemeClr val="tx1"/>
                          </a:solidFill>
                          <a:latin typeface="+mn-lt"/>
                          <a:ea typeface="+mn-ea"/>
                          <a:cs typeface="+mn-cs"/>
                        </a:rPr>
                        <a:t>uniquement.</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chemeClr val="tx1"/>
                          </a:solidFill>
                          <a:latin typeface="+mn-lt"/>
                          <a:ea typeface="+mn-ea"/>
                          <a:cs typeface="+mn-cs"/>
                        </a:rPr>
                        <a:t>VM4</a:t>
                      </a:r>
                      <a:r>
                        <a:rPr lang="fr-FR" sz="1000" kern="1200" baseline="0" dirty="0">
                          <a:solidFill>
                            <a:schemeClr val="tx1"/>
                          </a:solidFill>
                          <a:latin typeface="+mn-lt"/>
                          <a:ea typeface="+mn-ea"/>
                          <a:cs typeface="+mn-cs"/>
                        </a:rPr>
                        <a:t> et VM5 </a:t>
                      </a:r>
                      <a:r>
                        <a:rPr lang="fr-FR" sz="1000" kern="1200" dirty="0">
                          <a:solidFill>
                            <a:schemeClr val="tx1"/>
                          </a:solidFill>
                          <a:latin typeface="+mn-lt"/>
                          <a:ea typeface="+mn-ea"/>
                          <a:cs typeface="+mn-cs"/>
                        </a:rPr>
                        <a:t>uniquement.</a:t>
                      </a:r>
                    </a:p>
                    <a:p>
                      <a:pPr marL="685800" lvl="1" indent="-228600">
                        <a:buAutoNum type="alphaUcPeriod"/>
                      </a:pPr>
                      <a:r>
                        <a:rPr lang="fr-FR" sz="1000" kern="1200" dirty="0">
                          <a:solidFill>
                            <a:schemeClr val="tx1"/>
                          </a:solidFill>
                          <a:latin typeface="+mn-lt"/>
                          <a:ea typeface="+mn-ea"/>
                          <a:cs typeface="+mn-cs"/>
                        </a:rPr>
                        <a:t>VM1, VM2</a:t>
                      </a:r>
                      <a:r>
                        <a:rPr lang="fr-FR" sz="1000" kern="1200" baseline="0" dirty="0">
                          <a:solidFill>
                            <a:schemeClr val="tx1"/>
                          </a:solidFill>
                          <a:latin typeface="+mn-lt"/>
                          <a:ea typeface="+mn-ea"/>
                          <a:cs typeface="+mn-cs"/>
                        </a:rPr>
                        <a:t> et</a:t>
                      </a:r>
                      <a:r>
                        <a:rPr lang="fr-FR" sz="1000" kern="1200" dirty="0">
                          <a:solidFill>
                            <a:schemeClr val="tx1"/>
                          </a:solidFill>
                          <a:latin typeface="+mn-lt"/>
                          <a:ea typeface="+mn-ea"/>
                          <a:cs typeface="+mn-cs"/>
                        </a:rPr>
                        <a:t> VM5 uniquement.</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chemeClr val="tx1"/>
                          </a:solidFill>
                          <a:latin typeface="+mn-lt"/>
                          <a:ea typeface="+mn-ea"/>
                          <a:cs typeface="+mn-cs"/>
                        </a:rPr>
                        <a:t>VM1, VM2, VM3, VM4 et VM5.</a:t>
                      </a:r>
                    </a:p>
                  </a:txBody>
                  <a:tcPr/>
                </a:tc>
                <a:extLst>
                  <a:ext uri="{0D108BD9-81ED-4DB2-BD59-A6C34878D82A}">
                    <a16:rowId xmlns:a16="http://schemas.microsoft.com/office/drawing/2014/main" val="10000"/>
                  </a:ext>
                </a:extLst>
              </a:tr>
            </a:tbl>
          </a:graphicData>
        </a:graphic>
      </p:graphicFrame>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0999" y="2488329"/>
            <a:ext cx="4784178" cy="1040039"/>
          </a:xfrm>
          <a:prstGeom prst="rect">
            <a:avLst/>
          </a:prstGeom>
        </p:spPr>
      </p:pic>
    </p:spTree>
    <p:extLst>
      <p:ext uri="{BB962C8B-B14F-4D97-AF65-F5344CB8AC3E}">
        <p14:creationId xmlns:p14="http://schemas.microsoft.com/office/powerpoint/2010/main" val="4120943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467174493"/>
              </p:ext>
            </p:extLst>
          </p:nvPr>
        </p:nvGraphicFramePr>
        <p:xfrm>
          <a:off x="837514" y="2062432"/>
          <a:ext cx="10629062" cy="426720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t>1 - Dans le modèle de responsabilité partagée pour un déploiement Azure, Microsoft est responsable uniquement de la gestion de ?</a:t>
                      </a:r>
                    </a:p>
                    <a:p>
                      <a:pPr lvl="1"/>
                      <a:r>
                        <a:rPr lang="fr-FR" sz="1000" kern="1200" dirty="0"/>
                        <a:t>A. Les appareils mobiles</a:t>
                      </a:r>
                    </a:p>
                    <a:p>
                      <a:pPr lvl="1"/>
                      <a:r>
                        <a:rPr lang="fr-FR" sz="1000" kern="1200" dirty="0"/>
                        <a:t>B. Les autorisations pour les données utilisateur stockées dans Azure</a:t>
                      </a:r>
                    </a:p>
                    <a:p>
                      <a:pPr lvl="1"/>
                      <a:r>
                        <a:rPr lang="fr-FR" sz="1000" kern="1200" dirty="0"/>
                        <a:t>C. La création et la gestion des comptes utilisateurs</a:t>
                      </a:r>
                    </a:p>
                    <a:p>
                      <a:pPr lvl="1"/>
                      <a:r>
                        <a:rPr lang="fr-FR" sz="1000" kern="1200" dirty="0">
                          <a:solidFill>
                            <a:srgbClr val="007842"/>
                          </a:solidFill>
                        </a:rPr>
                        <a:t>D. La gestion du matériel physique</a:t>
                      </a:r>
                      <a:endParaRPr lang="fr-FR" sz="1200" kern="1200" dirty="0">
                        <a:solidFill>
                          <a:srgbClr val="007842"/>
                        </a:solidFill>
                        <a:latin typeface="+mn-lt"/>
                        <a:ea typeface="+mn-ea"/>
                        <a:cs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fr-FR" sz="1000" kern="1200" dirty="0">
                          <a:solidFill>
                            <a:schemeClr val="tx1"/>
                          </a:solidFill>
                          <a:latin typeface="+mn-lt"/>
                          <a:ea typeface="+mn-ea"/>
                          <a:cs typeface="+mn-cs"/>
                        </a:rPr>
                        <a:t>2 - Que pouvez-vous utiliser pour fournir à un utilisateur une fenêtre de deux heures pour effectuer une tâche administrative dans Azure ?</a:t>
                      </a:r>
                    </a:p>
                    <a:p>
                      <a:pPr marL="685800" lvl="1" indent="-228600">
                        <a:buAutoNum type="alphaUcPeriod"/>
                      </a:pPr>
                      <a:r>
                        <a:rPr lang="fr-FR" sz="1000" kern="1200" dirty="0">
                          <a:solidFill>
                            <a:srgbClr val="007842"/>
                          </a:solidFill>
                          <a:latin typeface="+mn-lt"/>
                          <a:ea typeface="+mn-ea"/>
                          <a:cs typeface="+mn-cs"/>
                        </a:rPr>
                        <a:t>Azure Active Directory (Azure AD) Gestion des identités privilégiées (PIM)</a:t>
                      </a:r>
                    </a:p>
                    <a:p>
                      <a:pPr marL="685800" lvl="1" indent="-228600">
                        <a:buAutoNum type="alphaUcPeriod"/>
                      </a:pPr>
                      <a:r>
                        <a:rPr lang="fr-FR" sz="1000" kern="1200" dirty="0">
                          <a:solidFill>
                            <a:schemeClr val="tx1"/>
                          </a:solidFill>
                          <a:latin typeface="+mn-lt"/>
                          <a:ea typeface="+mn-ea"/>
                          <a:cs typeface="+mn-cs"/>
                        </a:rPr>
                        <a:t>Authentification multifacteur Azure (MFA)</a:t>
                      </a:r>
                    </a:p>
                    <a:p>
                      <a:pPr marL="685800" lvl="1" indent="-228600">
                        <a:buAutoNum type="alphaUcPeriod"/>
                      </a:pPr>
                      <a:r>
                        <a:rPr lang="fr-FR" sz="1000" kern="1200" dirty="0">
                          <a:solidFill>
                            <a:schemeClr val="tx1"/>
                          </a:solidFill>
                          <a:latin typeface="+mn-lt"/>
                          <a:ea typeface="+mn-ea"/>
                          <a:cs typeface="+mn-cs"/>
                        </a:rPr>
                        <a:t>Protection d'identité Azure Active Directory (Azure AD)</a:t>
                      </a:r>
                    </a:p>
                    <a:p>
                      <a:pPr marL="685800" lvl="1" indent="-228600">
                        <a:buAutoNum type="alphaUcPeriod"/>
                      </a:pPr>
                      <a:r>
                        <a:rPr lang="fr-FR" sz="1000" kern="1200" dirty="0">
                          <a:solidFill>
                            <a:schemeClr val="tx1"/>
                          </a:solidFill>
                          <a:latin typeface="+mn-lt"/>
                          <a:ea typeface="+mn-ea"/>
                          <a:cs typeface="+mn-cs"/>
                        </a:rPr>
                        <a:t>Politiques d'accès conditionnel</a:t>
                      </a:r>
                    </a:p>
                  </a:txBody>
                  <a:tcPr/>
                </a:tc>
                <a:extLst>
                  <a:ext uri="{0D108BD9-81ED-4DB2-BD59-A6C34878D82A}">
                    <a16:rowId xmlns:a16="http://schemas.microsoft.com/office/drawing/2014/main" val="10001"/>
                  </a:ext>
                </a:extLst>
              </a:tr>
              <a:tr h="370840">
                <a:tc>
                  <a:txBody>
                    <a:bodyPr/>
                    <a:lstStyle/>
                    <a:p>
                      <a:r>
                        <a:rPr lang="fr-FR" sz="1000" kern="1200" dirty="0">
                          <a:solidFill>
                            <a:schemeClr val="tx1"/>
                          </a:solidFill>
                          <a:latin typeface="+mn-lt"/>
                          <a:ea typeface="+mn-ea"/>
                          <a:cs typeface="+mn-cs"/>
                        </a:rPr>
                        <a:t>3 - Sélectionnez la réponse qui complète correctement la phrase.</a:t>
                      </a:r>
                    </a:p>
                    <a:p>
                      <a:r>
                        <a:rPr lang="fr-FR" sz="1000" kern="1200" dirty="0">
                          <a:solidFill>
                            <a:schemeClr val="tx1"/>
                          </a:solidFill>
                          <a:latin typeface="+mn-lt"/>
                          <a:ea typeface="+mn-ea"/>
                          <a:cs typeface="+mn-cs"/>
                        </a:rPr>
                        <a:t>Nécessite une vérification supplémentaire, comme un code de vérification envoyé vers un mobile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Réécriture du mot de passe</a:t>
                      </a:r>
                    </a:p>
                    <a:p>
                      <a:pPr lvl="1"/>
                      <a:r>
                        <a:rPr lang="fr-FR" sz="1000" kern="1200" dirty="0">
                          <a:solidFill>
                            <a:srgbClr val="007842"/>
                          </a:solidFill>
                          <a:latin typeface="+mn-lt"/>
                          <a:ea typeface="+mn-ea"/>
                          <a:cs typeface="+mn-cs"/>
                        </a:rPr>
                        <a:t>B. Authentification multifacteur (MFA) </a:t>
                      </a:r>
                    </a:p>
                    <a:p>
                      <a:pPr lvl="1"/>
                      <a:r>
                        <a:rPr lang="fr-FR" sz="1000" kern="1200" dirty="0">
                          <a:solidFill>
                            <a:schemeClr val="tx1"/>
                          </a:solidFill>
                          <a:latin typeface="+mn-lt"/>
                          <a:ea typeface="+mn-ea"/>
                          <a:cs typeface="+mn-cs"/>
                        </a:rPr>
                        <a:t>C. Authentification directe</a:t>
                      </a:r>
                    </a:p>
                    <a:p>
                      <a:pPr lvl="1"/>
                      <a:r>
                        <a:rPr lang="fr-FR" sz="1000" kern="1200" dirty="0">
                          <a:solidFill>
                            <a:schemeClr val="tx1"/>
                          </a:solidFill>
                          <a:latin typeface="+mn-lt"/>
                          <a:ea typeface="+mn-ea"/>
                          <a:cs typeface="+mn-cs"/>
                        </a:rPr>
                        <a:t>D. Authentification unique (SSO)</a:t>
                      </a:r>
                    </a:p>
                  </a:txBody>
                  <a:tcPr/>
                </a:tc>
                <a:extLst>
                  <a:ext uri="{0D108BD9-81ED-4DB2-BD59-A6C34878D82A}">
                    <a16:rowId xmlns:a16="http://schemas.microsoft.com/office/drawing/2014/main" val="10002"/>
                  </a:ext>
                </a:extLst>
              </a:tr>
              <a:tr h="370840">
                <a:tc>
                  <a:txBody>
                    <a:bodyPr/>
                    <a:lstStyle/>
                    <a:p>
                      <a:r>
                        <a:rPr lang="fr-FR" sz="1000" kern="1200" dirty="0">
                          <a:solidFill>
                            <a:schemeClr val="tx1"/>
                          </a:solidFill>
                          <a:latin typeface="+mn-lt"/>
                          <a:ea typeface="+mn-ea"/>
                          <a:cs typeface="+mn-cs"/>
                        </a:rPr>
                        <a:t>4 - Pour chacune des affirmations suivantes, sélectionnez Oui si l'affirmation est vraie. Sinon, sélectionnez Non.</a:t>
                      </a:r>
                    </a:p>
                    <a:p>
                      <a:pPr lvl="1"/>
                      <a:r>
                        <a:rPr lang="fr-FR" sz="1000" kern="1200" dirty="0">
                          <a:solidFill>
                            <a:schemeClr val="tx1"/>
                          </a:solidFill>
                          <a:latin typeface="+mn-lt"/>
                          <a:ea typeface="+mn-ea"/>
                          <a:cs typeface="+mn-cs"/>
                        </a:rPr>
                        <a:t>A. Les politiques d'accès conditionnel peuvent utiliser l'état d’un appareil comme signal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Les politiques d'accès conditionnel s'appliquent avant la fin de l'authentification du premier facteur  (Oui – </a:t>
                      </a:r>
                      <a:r>
                        <a:rPr lang="fr-FR" sz="1000" kern="1200" dirty="0">
                          <a:solidFill>
                            <a:srgbClr val="007842"/>
                          </a:solidFill>
                          <a:latin typeface="+mn-lt"/>
                          <a:ea typeface="+mn-ea"/>
                          <a:cs typeface="+mn-cs"/>
                        </a:rPr>
                        <a:t>Non</a:t>
                      </a:r>
                      <a:r>
                        <a:rPr lang="fr-FR" sz="1000" kern="1200" dirty="0">
                          <a:solidFill>
                            <a:schemeClr val="tx1"/>
                          </a:solidFill>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Les politiques d'accès conditionnel peuvent déclencher une authentification multi-facteurs (MFA) si un utilisateur tente d'accéder à une application spécifique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5 - Azure Active Directory (Azure AD) est _____ utilisé pour l’authentification et l’autorisation.</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baseline="0" dirty="0">
                          <a:solidFill>
                            <a:schemeClr val="tx1"/>
                          </a:solidFill>
                          <a:latin typeface="+mn-lt"/>
                          <a:ea typeface="+mn-ea"/>
                          <a:cs typeface="+mn-cs"/>
                        </a:rPr>
                        <a:t>U</a:t>
                      </a:r>
                      <a:r>
                        <a:rPr lang="fr-FR" sz="1000" kern="1200" dirty="0">
                          <a:solidFill>
                            <a:schemeClr val="tx1"/>
                          </a:solidFill>
                          <a:latin typeface="+mn-lt"/>
                          <a:ea typeface="+mn-ea"/>
                          <a:cs typeface="+mn-cs"/>
                        </a:rPr>
                        <a:t>n système de détection et de réponse étendues (XDR)</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rgbClr val="007842"/>
                          </a:solidFill>
                          <a:latin typeface="+mn-lt"/>
                          <a:ea typeface="+mn-ea"/>
                          <a:cs typeface="+mn-cs"/>
                        </a:rPr>
                        <a:t>Un fournisseur d'identité</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chemeClr val="tx1"/>
                          </a:solidFill>
                          <a:latin typeface="+mn-lt"/>
                          <a:ea typeface="+mn-ea"/>
                          <a:cs typeface="+mn-cs"/>
                        </a:rPr>
                        <a:t>Un gestionnaire</a:t>
                      </a:r>
                      <a:r>
                        <a:rPr lang="fr-FR" sz="1000" kern="1200" baseline="0" dirty="0">
                          <a:solidFill>
                            <a:schemeClr val="tx1"/>
                          </a:solidFill>
                          <a:latin typeface="+mn-lt"/>
                          <a:ea typeface="+mn-ea"/>
                          <a:cs typeface="+mn-cs"/>
                        </a:rPr>
                        <a:t> de </a:t>
                      </a:r>
                      <a:r>
                        <a:rPr lang="fr-FR" sz="1000" kern="1200" dirty="0">
                          <a:solidFill>
                            <a:schemeClr val="tx1"/>
                          </a:solidFill>
                          <a:latin typeface="+mn-lt"/>
                          <a:ea typeface="+mn-ea"/>
                          <a:cs typeface="+mn-cs"/>
                        </a:rPr>
                        <a:t>groupe</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chemeClr val="tx1"/>
                          </a:solidFill>
                          <a:latin typeface="+mn-lt"/>
                          <a:ea typeface="+mn-ea"/>
                          <a:cs typeface="+mn-cs"/>
                        </a:rPr>
                        <a:t>Un système de gestion des informations et des événements de sécurité (SIEM)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3380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98612857"/>
              </p:ext>
            </p:extLst>
          </p:nvPr>
        </p:nvGraphicFramePr>
        <p:xfrm>
          <a:off x="837514" y="2045957"/>
          <a:ext cx="10629062" cy="396240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solidFill>
                            <a:schemeClr val="tx1"/>
                          </a:solidFill>
                          <a:latin typeface="+mn-lt"/>
                          <a:ea typeface="+mn-ea"/>
                          <a:cs typeface="+mn-cs"/>
                        </a:rPr>
                        <a:t>6 - Quelles sont les deux fonctionnalités de Microsoft Defender pour Endpoint ? Chaque sélection correcte présente une solution complète.</a:t>
                      </a:r>
                    </a:p>
                    <a:p>
                      <a:pPr lvl="1"/>
                      <a:r>
                        <a:rPr lang="fr-FR" sz="1000" kern="1200" dirty="0">
                          <a:solidFill>
                            <a:schemeClr val="tx1"/>
                          </a:solidFill>
                          <a:latin typeface="+mn-lt"/>
                          <a:ea typeface="+mn-ea"/>
                          <a:cs typeface="+mn-cs"/>
                        </a:rPr>
                        <a:t>A. </a:t>
                      </a:r>
                      <a:r>
                        <a:rPr lang="fr-FR" sz="1000" kern="1200" dirty="0">
                          <a:solidFill>
                            <a:srgbClr val="007842"/>
                          </a:solidFill>
                          <a:latin typeface="+mn-lt"/>
                          <a:ea typeface="+mn-ea"/>
                          <a:cs typeface="+mn-cs"/>
                        </a:rPr>
                        <a:t>Investigation et correction automatisées</a:t>
                      </a:r>
                    </a:p>
                    <a:p>
                      <a:pPr lvl="1"/>
                      <a:r>
                        <a:rPr lang="fr-FR" sz="1000" kern="1200" dirty="0">
                          <a:solidFill>
                            <a:schemeClr val="tx1"/>
                          </a:solidFill>
                          <a:latin typeface="+mn-lt"/>
                          <a:ea typeface="+mn-ea"/>
                          <a:cs typeface="+mn-cs"/>
                        </a:rPr>
                        <a:t>B. Cryptage du transport</a:t>
                      </a:r>
                    </a:p>
                    <a:p>
                      <a:pPr lvl="1"/>
                      <a:r>
                        <a:rPr lang="fr-FR" sz="1000" kern="1200" dirty="0">
                          <a:solidFill>
                            <a:schemeClr val="tx1"/>
                          </a:solidFill>
                          <a:latin typeface="+mn-lt"/>
                          <a:ea typeface="+mn-ea"/>
                          <a:cs typeface="+mn-cs"/>
                        </a:rPr>
                        <a:t>C.</a:t>
                      </a:r>
                      <a:r>
                        <a:rPr lang="fr-FR" sz="1000" kern="1200" baseline="0" dirty="0">
                          <a:solidFill>
                            <a:schemeClr val="tx1"/>
                          </a:solidFill>
                          <a:latin typeface="+mn-lt"/>
                          <a:ea typeface="+mn-ea"/>
                          <a:cs typeface="+mn-cs"/>
                        </a:rPr>
                        <a:t> D</a:t>
                      </a:r>
                      <a:r>
                        <a:rPr lang="fr-FR" sz="1000" kern="1200" dirty="0">
                          <a:solidFill>
                            <a:schemeClr val="tx1"/>
                          </a:solidFill>
                          <a:latin typeface="+mn-lt"/>
                          <a:ea typeface="+mn-ea"/>
                          <a:cs typeface="+mn-cs"/>
                        </a:rPr>
                        <a:t>étection informatique fantôme (Shadow IT)</a:t>
                      </a:r>
                    </a:p>
                    <a:p>
                      <a:pPr lvl="1"/>
                      <a:r>
                        <a:rPr lang="fr-FR" sz="1000" kern="1200" dirty="0">
                          <a:solidFill>
                            <a:schemeClr val="tx1"/>
                          </a:solidFill>
                          <a:latin typeface="+mn-lt"/>
                          <a:ea typeface="+mn-ea"/>
                          <a:cs typeface="+mn-cs"/>
                        </a:rPr>
                        <a:t>D. </a:t>
                      </a:r>
                      <a:r>
                        <a:rPr lang="fr-FR" sz="1000" kern="1200" dirty="0">
                          <a:solidFill>
                            <a:srgbClr val="007842"/>
                          </a:solidFill>
                          <a:latin typeface="+mn-lt"/>
                          <a:ea typeface="+mn-ea"/>
                          <a:cs typeface="+mn-cs"/>
                        </a:rPr>
                        <a:t>Réduction de la surface d'attaque</a:t>
                      </a:r>
                    </a:p>
                  </a:txBody>
                  <a:tcPr/>
                </a:tc>
                <a:extLst>
                  <a:ext uri="{0D108BD9-81ED-4DB2-BD59-A6C34878D82A}">
                    <a16:rowId xmlns:a16="http://schemas.microsoft.com/office/drawing/2014/main" val="10000"/>
                  </a:ext>
                </a:extLst>
              </a:tr>
              <a:tr h="370840">
                <a:tc>
                  <a:txBody>
                    <a:bodyPr/>
                    <a:lstStyle/>
                    <a:p>
                      <a:r>
                        <a:rPr lang="fr-FR" sz="1000" kern="1200" dirty="0">
                          <a:solidFill>
                            <a:schemeClr val="tx1"/>
                          </a:solidFill>
                          <a:latin typeface="+mn-lt"/>
                          <a:ea typeface="+mn-ea"/>
                          <a:cs typeface="+mn-cs"/>
                        </a:rPr>
                        <a:t>7 - Associez le service de mise en réseau Azure à la description appropriée. Pour répondre, faites correspondre le service approprié de la colonne de gauche vers sa description à droite. Chaque service peut être utilisé une fois, plusieurs fois ou pas du tout.</a:t>
                      </a:r>
                    </a:p>
                    <a:p>
                      <a:r>
                        <a:rPr lang="fr-FR" sz="1000" kern="1200" dirty="0">
                          <a:solidFill>
                            <a:srgbClr val="007842"/>
                          </a:solidFill>
                          <a:latin typeface="+mn-lt"/>
                          <a:ea typeface="+mn-ea"/>
                          <a:cs typeface="+mn-cs"/>
                        </a:rPr>
                        <a:t>2</a:t>
                      </a:r>
                      <a:r>
                        <a:rPr lang="fr-FR" sz="1000" kern="1200" baseline="0" dirty="0">
                          <a:solidFill>
                            <a:srgbClr val="007842"/>
                          </a:solidFill>
                          <a:latin typeface="+mn-lt"/>
                          <a:ea typeface="+mn-ea"/>
                          <a:cs typeface="+mn-cs"/>
                        </a:rPr>
                        <a:t> – A</a:t>
                      </a:r>
                    </a:p>
                    <a:p>
                      <a:r>
                        <a:rPr lang="fr-FR" sz="1000" kern="1200" baseline="0" dirty="0">
                          <a:solidFill>
                            <a:srgbClr val="007842"/>
                          </a:solidFill>
                          <a:latin typeface="+mn-lt"/>
                          <a:ea typeface="+mn-ea"/>
                          <a:cs typeface="+mn-cs"/>
                        </a:rPr>
                        <a:t>1 -- B</a:t>
                      </a:r>
                      <a:endParaRPr lang="fr-FR" sz="1000" kern="1200" dirty="0">
                        <a:solidFill>
                          <a:srgbClr val="007842"/>
                        </a:solidFill>
                        <a:latin typeface="+mn-lt"/>
                        <a:ea typeface="+mn-ea"/>
                        <a:cs typeface="+mn-cs"/>
                      </a:endParaRPr>
                    </a:p>
                    <a:p>
                      <a:r>
                        <a:rPr lang="fr-FR" sz="1000" kern="1200" dirty="0">
                          <a:solidFill>
                            <a:srgbClr val="007842"/>
                          </a:solidFill>
                          <a:latin typeface="+mn-lt"/>
                          <a:ea typeface="+mn-ea"/>
                          <a:cs typeface="+mn-cs"/>
                        </a:rPr>
                        <a:t>3 --</a:t>
                      </a:r>
                      <a:r>
                        <a:rPr lang="fr-FR" sz="1000" kern="1200" baseline="0" dirty="0">
                          <a:solidFill>
                            <a:srgbClr val="007842"/>
                          </a:solidFill>
                          <a:latin typeface="+mn-lt"/>
                          <a:ea typeface="+mn-ea"/>
                          <a:cs typeface="+mn-cs"/>
                        </a:rPr>
                        <a:t> C</a:t>
                      </a:r>
                      <a:endParaRPr lang="fr-FR" sz="1000" kern="1200" dirty="0">
                        <a:solidFill>
                          <a:srgbClr val="007842"/>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fr-FR" sz="1000" kern="1200" dirty="0">
                          <a:solidFill>
                            <a:schemeClr val="tx1"/>
                          </a:solidFill>
                          <a:latin typeface="+mn-lt"/>
                          <a:ea typeface="+mn-ea"/>
                          <a:cs typeface="+mn-cs"/>
                        </a:rPr>
                        <a:t>8 - Pour chacune des affirmations suivantes, sélectionnez Oui si l'affirmation est vraie. Sinon, sélectionnez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Azure Active Directory (Azure AD) Identity Protection peut ajouter des utilisateurs à des groupes en fonction du niveau de risque de l'utilisateur. (Oui – </a:t>
                      </a:r>
                      <a:r>
                        <a:rPr lang="fr-FR" sz="1000" kern="1200" dirty="0">
                          <a:solidFill>
                            <a:srgbClr val="007842"/>
                          </a:solidFill>
                          <a:latin typeface="+mn-lt"/>
                          <a:ea typeface="+mn-ea"/>
                          <a:cs typeface="+mn-cs"/>
                        </a:rPr>
                        <a:t>Non</a:t>
                      </a:r>
                      <a:r>
                        <a:rPr lang="fr-FR" sz="1000" kern="1200" dirty="0">
                          <a:solidFill>
                            <a:schemeClr val="tx1"/>
                          </a:solidFill>
                          <a:latin typeface="+mn-lt"/>
                          <a:ea typeface="+mn-ea"/>
                          <a:cs typeface="+mn-cs"/>
                        </a:rPr>
                        <a:t>)</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Azure Active Directory (Azure AD) Identity Protection peut détecter si les informations d'identification de l'utilisateur ont été divulguées au public.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Azure Active Directory (Azure AD) Identity Protection peut être utilisé pour appeler l'authentification multifacteur en fonction du niveau de risque d'un utilisateur.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txBody>
                  <a:tcPr/>
                </a:tc>
                <a:extLst>
                  <a:ext uri="{0D108BD9-81ED-4DB2-BD59-A6C34878D82A}">
                    <a16:rowId xmlns:a16="http://schemas.microsoft.com/office/drawing/2014/main" val="10002"/>
                  </a:ext>
                </a:extLst>
              </a:tr>
              <a:tr h="370840">
                <a:tc>
                  <a:txBody>
                    <a:bodyPr/>
                    <a:lstStyle/>
                    <a:p>
                      <a:r>
                        <a:rPr lang="fr-FR" sz="1000" kern="1200" dirty="0">
                          <a:solidFill>
                            <a:schemeClr val="tx1"/>
                          </a:solidFill>
                          <a:latin typeface="+mn-lt"/>
                          <a:ea typeface="+mn-ea"/>
                          <a:cs typeface="+mn-cs"/>
                        </a:rPr>
                        <a:t>9 - Pour chacune des affirmations suivantes, sélectionnez Oui si l'affirmation est vraie. Sinon, sélectionnez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L'application de mises à jour système augmente le score de sécurité d'une organisation dans Azure Security Center.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Le score de sécurité dans Azure Security Center peut évaluer les ressources sur plusieurs abonnements Azure.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L'activation de l'authentification multifacteur (MFA) augmente le score de sécurité d'une organisation dans Azure Security Center.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10 - Quel portail Microsoft fournit des informations sur la conformité des services Cloud Microsoft aux normes réglementaires, telles que l'Organisation internationale pour Normalisation (ISO)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Le centre d'administration Microsoft Endpoint Manager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Gestion des coûts Azure + Facturation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rgbClr val="007842"/>
                          </a:solidFill>
                          <a:latin typeface="+mn-lt"/>
                          <a:ea typeface="+mn-ea"/>
                          <a:cs typeface="+mn-cs"/>
                        </a:rPr>
                        <a:t>C. Le Portail Microsoft Service Trust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D. Le centre d'administration Azure Active Directory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67205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622491918"/>
              </p:ext>
            </p:extLst>
          </p:nvPr>
        </p:nvGraphicFramePr>
        <p:xfrm>
          <a:off x="837514" y="2013001"/>
          <a:ext cx="10629062" cy="441960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solidFill>
                            <a:schemeClr val="tx1"/>
                          </a:solidFill>
                          <a:latin typeface="+mn-lt"/>
                          <a:ea typeface="+mn-ea"/>
                          <a:cs typeface="+mn-cs"/>
                        </a:rPr>
                        <a:t>11 - Qu'utilisez-vous pour fournir une intégration en temps réel entre Azure Sentinel et une autre source de sécurité ?</a:t>
                      </a:r>
                    </a:p>
                    <a:p>
                      <a:pPr lvl="1"/>
                      <a:r>
                        <a:rPr lang="fr-FR" sz="1000" kern="1200" dirty="0">
                          <a:solidFill>
                            <a:schemeClr val="tx1"/>
                          </a:solidFill>
                          <a:latin typeface="+mn-lt"/>
                          <a:ea typeface="+mn-ea"/>
                          <a:cs typeface="+mn-cs"/>
                        </a:rPr>
                        <a:t>A. Connexion Azure AD</a:t>
                      </a:r>
                    </a:p>
                    <a:p>
                      <a:pPr lvl="1"/>
                      <a:r>
                        <a:rPr lang="fr-FR" sz="1000" kern="1200" dirty="0">
                          <a:solidFill>
                            <a:schemeClr val="tx1"/>
                          </a:solidFill>
                          <a:latin typeface="+mn-lt"/>
                          <a:ea typeface="+mn-ea"/>
                          <a:cs typeface="+mn-cs"/>
                        </a:rPr>
                        <a:t>B. Un espace de travail Log Analytics</a:t>
                      </a:r>
                    </a:p>
                    <a:p>
                      <a:pPr lvl="1"/>
                      <a:r>
                        <a:rPr lang="fr-FR" sz="1000" kern="1200" dirty="0">
                          <a:solidFill>
                            <a:schemeClr val="tx1"/>
                          </a:solidFill>
                          <a:latin typeface="+mn-lt"/>
                          <a:ea typeface="+mn-ea"/>
                          <a:cs typeface="+mn-cs"/>
                        </a:rPr>
                        <a:t>C. Protection des informations Azure</a:t>
                      </a:r>
                    </a:p>
                    <a:p>
                      <a:pPr lvl="1"/>
                      <a:r>
                        <a:rPr lang="fr-FR" sz="1000" kern="1200" dirty="0">
                          <a:solidFill>
                            <a:srgbClr val="007842"/>
                          </a:solidFill>
                          <a:latin typeface="+mn-lt"/>
                          <a:ea typeface="+mn-ea"/>
                          <a:cs typeface="+mn-cs"/>
                        </a:rPr>
                        <a:t>D. Un connecteur</a:t>
                      </a:r>
                    </a:p>
                  </a:txBody>
                  <a:tcPr/>
                </a:tc>
                <a:extLst>
                  <a:ext uri="{0D108BD9-81ED-4DB2-BD59-A6C34878D82A}">
                    <a16:rowId xmlns:a16="http://schemas.microsoft.com/office/drawing/2014/main" val="10000"/>
                  </a:ext>
                </a:extLst>
              </a:tr>
              <a:tr h="370840">
                <a:tc>
                  <a:txBody>
                    <a:bodyPr/>
                    <a:lstStyle/>
                    <a:p>
                      <a:r>
                        <a:rPr lang="fr-FR" sz="1000" kern="1200" dirty="0">
                          <a:solidFill>
                            <a:schemeClr val="tx1"/>
                          </a:solidFill>
                          <a:latin typeface="+mn-lt"/>
                          <a:ea typeface="+mn-ea"/>
                          <a:cs typeface="+mn-cs"/>
                        </a:rPr>
                        <a:t>12 - Pour chacune des affirmations suivantes, sélectionnez Oui si l'affirmation est vraie. Sinon, sélectionnez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Vous pouvez créer des rôles personnalisés dans Azure Active Directory (Azure AD).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L'administration globale est un rôle dans Azure Active Directory (Azure AD).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a:t>
                      </a:r>
                      <a:r>
                        <a:rPr lang="fr-FR" sz="1000" kern="1200" baseline="0" dirty="0">
                          <a:solidFill>
                            <a:schemeClr val="tx1"/>
                          </a:solidFill>
                          <a:latin typeface="+mn-lt"/>
                          <a:ea typeface="+mn-ea"/>
                          <a:cs typeface="+mn-cs"/>
                        </a:rPr>
                        <a:t> U</a:t>
                      </a:r>
                      <a:r>
                        <a:rPr lang="fr-FR" sz="1000" kern="1200" dirty="0">
                          <a:solidFill>
                            <a:schemeClr val="tx1"/>
                          </a:solidFill>
                          <a:latin typeface="+mn-lt"/>
                          <a:ea typeface="+mn-ea"/>
                          <a:cs typeface="+mn-cs"/>
                        </a:rPr>
                        <a:t>n utilisateur Azure Active Directory (Azure AD) ne peut se voir attribuer qu'un seul rôle. (Oui – </a:t>
                      </a:r>
                      <a:r>
                        <a:rPr lang="fr-FR" sz="1000" kern="1200" dirty="0">
                          <a:solidFill>
                            <a:srgbClr val="007842"/>
                          </a:solidFill>
                          <a:latin typeface="+mn-lt"/>
                          <a:ea typeface="+mn-ea"/>
                          <a:cs typeface="+mn-cs"/>
                        </a:rPr>
                        <a:t>Non</a:t>
                      </a:r>
                      <a:r>
                        <a:rPr lang="fr-FR" sz="1000" kern="1200" dirty="0">
                          <a:solidFill>
                            <a:schemeClr val="tx1"/>
                          </a:solidFill>
                          <a:latin typeface="+mn-lt"/>
                          <a:ea typeface="+mn-ea"/>
                          <a:cs typeface="+mn-cs"/>
                        </a:rPr>
                        <a:t>)</a:t>
                      </a:r>
                    </a:p>
                  </a:txBody>
                  <a:tcPr/>
                </a:tc>
                <a:extLst>
                  <a:ext uri="{0D108BD9-81ED-4DB2-BD59-A6C34878D82A}">
                    <a16:rowId xmlns:a16="http://schemas.microsoft.com/office/drawing/2014/main" val="10001"/>
                  </a:ext>
                </a:extLst>
              </a:tr>
              <a:tr h="370840">
                <a:tc>
                  <a:txBody>
                    <a:bodyPr/>
                    <a:lstStyle/>
                    <a:p>
                      <a:r>
                        <a:rPr lang="fr-FR" sz="1000" kern="1200" dirty="0">
                          <a:solidFill>
                            <a:schemeClr val="tx1"/>
                          </a:solidFill>
                          <a:latin typeface="+mn-lt"/>
                          <a:ea typeface="+mn-ea"/>
                          <a:cs typeface="+mn-cs"/>
                        </a:rPr>
                        <a:t>13 - Azure DDoS Protection Standard peut être utilisé pour protéger</a:t>
                      </a:r>
                    </a:p>
                    <a:p>
                      <a:pPr lvl="1"/>
                      <a:r>
                        <a:rPr lang="fr-FR" sz="1000" kern="1200" dirty="0">
                          <a:solidFill>
                            <a:schemeClr val="tx1"/>
                          </a:solidFill>
                          <a:latin typeface="+mn-lt"/>
                          <a:ea typeface="+mn-ea"/>
                          <a:cs typeface="+mn-cs"/>
                        </a:rPr>
                        <a:t>A. Applications Azure AD.</a:t>
                      </a:r>
                    </a:p>
                    <a:p>
                      <a:pPr lvl="1"/>
                      <a:r>
                        <a:rPr lang="fr-FR" sz="1000" kern="1200" dirty="0">
                          <a:solidFill>
                            <a:schemeClr val="tx1"/>
                          </a:solidFill>
                          <a:latin typeface="+mn-lt"/>
                          <a:ea typeface="+mn-ea"/>
                          <a:cs typeface="+mn-cs"/>
                        </a:rPr>
                        <a:t>B. Utilisateurs Azure AD.</a:t>
                      </a:r>
                    </a:p>
                    <a:p>
                      <a:pPr lvl="1"/>
                      <a:r>
                        <a:rPr lang="fr-FR" sz="1000" kern="1200" dirty="0">
                          <a:solidFill>
                            <a:schemeClr val="tx1"/>
                          </a:solidFill>
                          <a:latin typeface="+mn-lt"/>
                          <a:ea typeface="+mn-ea"/>
                          <a:cs typeface="+mn-cs"/>
                        </a:rPr>
                        <a:t>C. Groupes de ressources.</a:t>
                      </a:r>
                    </a:p>
                    <a:p>
                      <a:pPr lvl="1"/>
                      <a:r>
                        <a:rPr lang="fr-FR" sz="1000" kern="1200" dirty="0">
                          <a:solidFill>
                            <a:srgbClr val="007842"/>
                          </a:solidFill>
                          <a:latin typeface="+mn-lt"/>
                          <a:ea typeface="+mn-ea"/>
                          <a:cs typeface="+mn-cs"/>
                        </a:rPr>
                        <a:t>D. Réseaux virtuels.</a:t>
                      </a:r>
                    </a:p>
                  </a:txBody>
                  <a:tcPr/>
                </a:tc>
                <a:extLst>
                  <a:ext uri="{0D108BD9-81ED-4DB2-BD59-A6C34878D82A}">
                    <a16:rowId xmlns:a16="http://schemas.microsoft.com/office/drawing/2014/main" val="10002"/>
                  </a:ext>
                </a:extLst>
              </a:tr>
              <a:tr h="370840">
                <a:tc>
                  <a:txBody>
                    <a:bodyPr/>
                    <a:lstStyle/>
                    <a:p>
                      <a:r>
                        <a:rPr lang="fr-FR" sz="1000" kern="1200" dirty="0">
                          <a:solidFill>
                            <a:schemeClr val="tx1"/>
                          </a:solidFill>
                          <a:latin typeface="+mn-lt"/>
                          <a:ea typeface="+mn-ea"/>
                          <a:cs typeface="+mn-cs"/>
                        </a:rPr>
                        <a:t>14 - Sélectionnez la réponse qui complète correctement la phrase.</a:t>
                      </a:r>
                    </a:p>
                    <a:p>
                      <a:r>
                        <a:rPr lang="fr-FR" sz="1000" kern="1200" dirty="0">
                          <a:solidFill>
                            <a:schemeClr val="tx1"/>
                          </a:solidFill>
                          <a:latin typeface="+mn-lt"/>
                          <a:ea typeface="+mn-ea"/>
                          <a:cs typeface="+mn-cs"/>
                        </a:rPr>
                        <a:t>______ est une solution Cloud native de gestion des informations et des événements de sécurité (SIEM) et de réponse automatisée d'orchestration de la sécurité (SOAR) utilisée pour fournir une solution unique pour la détection des alertes, la visibilité des menaces, la recherche proactive et la réponse aux menaces.</a:t>
                      </a:r>
                    </a:p>
                    <a:p>
                      <a:pPr marL="685800" lvl="1" indent="-228600">
                        <a:buAutoNum type="alphaUcPeriod"/>
                      </a:pPr>
                      <a:r>
                        <a:rPr lang="fr-FR" sz="1000" kern="1200" dirty="0">
                          <a:solidFill>
                            <a:schemeClr val="tx1"/>
                          </a:solidFill>
                          <a:latin typeface="+mn-lt"/>
                          <a:ea typeface="+mn-ea"/>
                          <a:cs typeface="+mn-cs"/>
                        </a:rPr>
                        <a:t>Azure Advisor.</a:t>
                      </a:r>
                    </a:p>
                    <a:p>
                      <a:pPr marL="685800" lvl="1" indent="-228600">
                        <a:buAutoNum type="alphaUcPeriod"/>
                      </a:pPr>
                      <a:r>
                        <a:rPr lang="fr-FR" sz="1000" kern="1200" dirty="0">
                          <a:solidFill>
                            <a:schemeClr val="tx1"/>
                          </a:solidFill>
                          <a:latin typeface="+mn-lt"/>
                          <a:ea typeface="+mn-ea"/>
                          <a:cs typeface="+mn-cs"/>
                        </a:rPr>
                        <a:t>Azure Monitor.</a:t>
                      </a:r>
                    </a:p>
                    <a:p>
                      <a:pPr marL="685800" lvl="1" indent="-228600">
                        <a:buAutoNum type="alphaUcPeriod"/>
                      </a:pPr>
                      <a:r>
                        <a:rPr lang="fr-FR" sz="1000" kern="1200" dirty="0">
                          <a:solidFill>
                            <a:srgbClr val="007842"/>
                          </a:solidFill>
                          <a:latin typeface="+mn-lt"/>
                          <a:ea typeface="+mn-ea"/>
                          <a:cs typeface="+mn-cs"/>
                        </a:rPr>
                        <a:t>Azure</a:t>
                      </a:r>
                      <a:r>
                        <a:rPr lang="fr-FR" sz="1000" kern="1200" baseline="0" dirty="0">
                          <a:solidFill>
                            <a:srgbClr val="007842"/>
                          </a:solidFill>
                          <a:latin typeface="+mn-lt"/>
                          <a:ea typeface="+mn-ea"/>
                          <a:cs typeface="+mn-cs"/>
                        </a:rPr>
                        <a:t> Sentinel.</a:t>
                      </a:r>
                    </a:p>
                    <a:p>
                      <a:pPr marL="685800" lvl="1" indent="-228600">
                        <a:buAutoNum type="alphaUcPeriod"/>
                      </a:pPr>
                      <a:r>
                        <a:rPr lang="fr-FR" sz="1000" kern="1200" baseline="0" dirty="0">
                          <a:solidFill>
                            <a:schemeClr val="tx1"/>
                          </a:solidFill>
                          <a:latin typeface="+mn-lt"/>
                          <a:ea typeface="+mn-ea"/>
                          <a:cs typeface="+mn-cs"/>
                        </a:rPr>
                        <a:t>Azure Bastion.</a:t>
                      </a:r>
                      <a:endParaRPr lang="fr-FR" sz="1000"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15 - Dans un modèle d'identité hybride, que pouvez-vous utiliser pour synchroniser les identités entre les services de domaine Active Directory (AD DS) et Azure Active Directory (Azure AD)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Services de fédération Active Directory (AD FS).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Azure Sentinel.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rgbClr val="007842"/>
                          </a:solidFill>
                          <a:latin typeface="+mn-lt"/>
                          <a:ea typeface="+mn-ea"/>
                          <a:cs typeface="+mn-cs"/>
                        </a:rPr>
                        <a:t>C. Azure AD Connect.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D. Azure AD Privileged Identity Management (PIM).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62965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412827196"/>
              </p:ext>
            </p:extLst>
          </p:nvPr>
        </p:nvGraphicFramePr>
        <p:xfrm>
          <a:off x="837514" y="2120095"/>
          <a:ext cx="10629062" cy="371856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solidFill>
                            <a:schemeClr val="tx1"/>
                          </a:solidFill>
                          <a:latin typeface="+mn-lt"/>
                          <a:ea typeface="+mn-ea"/>
                          <a:cs typeface="+mn-cs"/>
                        </a:rPr>
                        <a:t>16 - Sélectionnez la réponse qui complète correctement la phrase.</a:t>
                      </a:r>
                    </a:p>
                    <a:p>
                      <a:r>
                        <a:rPr lang="fr-FR" sz="1000" kern="1200" dirty="0">
                          <a:solidFill>
                            <a:schemeClr val="tx1"/>
                          </a:solidFill>
                          <a:latin typeface="+mn-lt"/>
                          <a:ea typeface="+mn-ea"/>
                          <a:cs typeface="+mn-cs"/>
                        </a:rPr>
                        <a:t>______est une solution basée sur le Cloud qui exploite les signaux Active Directory sur site pour identifier, détecter et enquêter sur les menaces avancées.</a:t>
                      </a:r>
                    </a:p>
                    <a:p>
                      <a:pPr marL="685800" lvl="1" indent="-228600">
                        <a:buAutoNum type="alphaUcPeriod"/>
                      </a:pPr>
                      <a:r>
                        <a:rPr lang="fr-FR" sz="1000" kern="1200" dirty="0">
                          <a:solidFill>
                            <a:schemeClr val="tx1"/>
                          </a:solidFill>
                          <a:latin typeface="+mn-lt"/>
                          <a:ea typeface="+mn-ea"/>
                          <a:cs typeface="+mn-cs"/>
                        </a:rPr>
                        <a:t>Microsoft Cloud App Security.</a:t>
                      </a:r>
                    </a:p>
                    <a:p>
                      <a:pPr marL="685800" lvl="1" indent="-228600">
                        <a:buAutoNum type="alphaUcPeriod"/>
                      </a:pPr>
                      <a:r>
                        <a:rPr lang="fr-FR" sz="1000" kern="1200" dirty="0">
                          <a:solidFill>
                            <a:schemeClr val="tx1"/>
                          </a:solidFill>
                          <a:latin typeface="+mn-lt"/>
                          <a:ea typeface="+mn-ea"/>
                          <a:cs typeface="+mn-cs"/>
                        </a:rPr>
                        <a:t>Microsoft Defender for Endpoint.</a:t>
                      </a:r>
                    </a:p>
                    <a:p>
                      <a:pPr marL="685800" lvl="1" indent="-228600">
                        <a:buAutoNum type="alphaUcPeriod"/>
                      </a:pPr>
                      <a:r>
                        <a:rPr lang="fr-FR" sz="1000" kern="1200" dirty="0">
                          <a:solidFill>
                            <a:srgbClr val="007842"/>
                          </a:solidFill>
                          <a:latin typeface="+mn-lt"/>
                          <a:ea typeface="+mn-ea"/>
                          <a:cs typeface="+mn-cs"/>
                        </a:rPr>
                        <a:t>Microsoft Defender for Identity.</a:t>
                      </a:r>
                    </a:p>
                    <a:p>
                      <a:pPr marL="685800" lvl="1" indent="-228600">
                        <a:buAutoNum type="alphaUcPeriod"/>
                      </a:pPr>
                      <a:r>
                        <a:rPr lang="fr-FR" sz="1000" kern="1200" dirty="0">
                          <a:solidFill>
                            <a:schemeClr val="tx1"/>
                          </a:solidFill>
                          <a:latin typeface="+mn-lt"/>
                          <a:ea typeface="+mn-ea"/>
                          <a:cs typeface="+mn-cs"/>
                        </a:rPr>
                        <a:t>Microsoft Defender for Office 365.</a:t>
                      </a:r>
                    </a:p>
                  </a:txBody>
                  <a:tcPr/>
                </a:tc>
                <a:extLst>
                  <a:ext uri="{0D108BD9-81ED-4DB2-BD59-A6C34878D82A}">
                    <a16:rowId xmlns:a16="http://schemas.microsoft.com/office/drawing/2014/main" val="10000"/>
                  </a:ext>
                </a:extLst>
              </a:tr>
              <a:tr h="370840">
                <a:tc>
                  <a:txBody>
                    <a:bodyPr/>
                    <a:lstStyle/>
                    <a:p>
                      <a:r>
                        <a:rPr lang="fr-FR" sz="1000" kern="1200" dirty="0">
                          <a:solidFill>
                            <a:schemeClr val="tx1"/>
                          </a:solidFill>
                          <a:latin typeface="+mn-lt"/>
                          <a:ea typeface="+mn-ea"/>
                          <a:cs typeface="+mn-cs"/>
                        </a:rPr>
                        <a:t>17 - Pour chacune des affirmations suivantes, sélectionnez Oui si l'affirmation est vraie. Sinon, sélectionnez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A. Azure Defender peut détecter les vulnérabilités et les menaces pour le Azure Storage.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B. Cloud Security Posture Management (CSPM) est disponible pour tous les abonnements Azure.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p>
                      <a:pPr marL="457200" marR="0" lvl="2"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tx1"/>
                          </a:solidFill>
                          <a:latin typeface="+mn-lt"/>
                          <a:ea typeface="+mn-ea"/>
                          <a:cs typeface="+mn-cs"/>
                        </a:rPr>
                        <a:t>C. Azure Security Center peut évaluer la sécurité des charges de travail déployées sur Azure ou sur site. (</a:t>
                      </a:r>
                      <a:r>
                        <a:rPr lang="fr-FR" sz="1000" kern="1200" dirty="0">
                          <a:solidFill>
                            <a:srgbClr val="007842"/>
                          </a:solidFill>
                          <a:latin typeface="+mn-lt"/>
                          <a:ea typeface="+mn-ea"/>
                          <a:cs typeface="+mn-cs"/>
                        </a:rPr>
                        <a:t>Oui</a:t>
                      </a:r>
                      <a:r>
                        <a:rPr lang="fr-FR" sz="1000" kern="1200" dirty="0">
                          <a:solidFill>
                            <a:schemeClr val="tx1"/>
                          </a:solidFill>
                          <a:latin typeface="+mn-lt"/>
                          <a:ea typeface="+mn-ea"/>
                          <a:cs typeface="+mn-cs"/>
                        </a:rPr>
                        <a:t> – Non)</a:t>
                      </a:r>
                    </a:p>
                  </a:txBody>
                  <a:tcPr/>
                </a:tc>
                <a:extLst>
                  <a:ext uri="{0D108BD9-81ED-4DB2-BD59-A6C34878D82A}">
                    <a16:rowId xmlns:a16="http://schemas.microsoft.com/office/drawing/2014/main" val="10001"/>
                  </a:ext>
                </a:extLst>
              </a:tr>
              <a:tr h="370840">
                <a:tc>
                  <a:txBody>
                    <a:bodyPr/>
                    <a:lstStyle/>
                    <a:p>
                      <a:r>
                        <a:rPr lang="fr-FR" sz="1000" kern="1200" dirty="0">
                          <a:solidFill>
                            <a:schemeClr val="tx1"/>
                          </a:solidFill>
                          <a:latin typeface="+mn-lt"/>
                          <a:ea typeface="+mn-ea"/>
                          <a:cs typeface="+mn-cs"/>
                        </a:rPr>
                        <a:t>18 - Sélectionnez la réponse qui complète correctement la phrase.</a:t>
                      </a:r>
                    </a:p>
                    <a:p>
                      <a:r>
                        <a:rPr lang="fr-FR" sz="1000" kern="1200" dirty="0">
                          <a:solidFill>
                            <a:schemeClr val="tx1"/>
                          </a:solidFill>
                          <a:latin typeface="+mn-lt"/>
                          <a:ea typeface="+mn-ea"/>
                          <a:cs typeface="+mn-cs"/>
                        </a:rPr>
                        <a:t>______fournit les meilleures pratiques des employés, partenaires et clients de Microsoft, y compris des outils et des conseils pour faciliter un déploiement Azure.</a:t>
                      </a:r>
                    </a:p>
                    <a:p>
                      <a:pPr marL="685800" lvl="1" indent="-228600">
                        <a:buAutoNum type="alphaUcPeriod"/>
                      </a:pPr>
                      <a:r>
                        <a:rPr lang="fr-FR" sz="1000" kern="1200" dirty="0">
                          <a:solidFill>
                            <a:schemeClr val="tx1"/>
                          </a:solidFill>
                          <a:latin typeface="+mn-lt"/>
                          <a:ea typeface="+mn-ea"/>
                          <a:cs typeface="+mn-cs"/>
                        </a:rPr>
                        <a:t>Azure Blueprint.</a:t>
                      </a:r>
                    </a:p>
                    <a:p>
                      <a:pPr marL="685800" lvl="1" indent="-228600">
                        <a:buAutoNum type="alphaUcPeriod"/>
                      </a:pPr>
                      <a:r>
                        <a:rPr lang="fr-FR" sz="1000" kern="1200" dirty="0">
                          <a:solidFill>
                            <a:schemeClr val="tx1"/>
                          </a:solidFill>
                          <a:latin typeface="+mn-lt"/>
                          <a:ea typeface="+mn-ea"/>
                          <a:cs typeface="+mn-cs"/>
                        </a:rPr>
                        <a:t>Azure Policy.</a:t>
                      </a:r>
                    </a:p>
                    <a:p>
                      <a:pPr marL="685800" lvl="1" indent="-228600">
                        <a:buAutoNum type="alphaUcPeriod"/>
                      </a:pPr>
                      <a:r>
                        <a:rPr lang="fr-FR" sz="1000" kern="1200" dirty="0">
                          <a:solidFill>
                            <a:schemeClr val="tx1"/>
                          </a:solidFill>
                          <a:latin typeface="+mn-lt"/>
                          <a:ea typeface="+mn-ea"/>
                          <a:cs typeface="+mn-cs"/>
                        </a:rPr>
                        <a:t>A ressource lock.</a:t>
                      </a:r>
                    </a:p>
                    <a:p>
                      <a:pPr marL="685800" lvl="1" indent="-228600">
                        <a:buAutoNum type="alphaUcPeriod"/>
                      </a:pPr>
                      <a:r>
                        <a:rPr lang="fr-FR" sz="1000" kern="1200" dirty="0">
                          <a:solidFill>
                            <a:srgbClr val="007842"/>
                          </a:solidFill>
                          <a:latin typeface="+mn-lt"/>
                          <a:ea typeface="+mn-ea"/>
                          <a:cs typeface="+mn-cs"/>
                        </a:rPr>
                        <a:t>The Microsoft Cloud Adoption Framework to Azure.</a:t>
                      </a:r>
                    </a:p>
                  </a:txBody>
                  <a:tcPr/>
                </a:tc>
                <a:extLst>
                  <a:ext uri="{0D108BD9-81ED-4DB2-BD59-A6C34878D82A}">
                    <a16:rowId xmlns:a16="http://schemas.microsoft.com/office/drawing/2014/main" val="10002"/>
                  </a:ext>
                </a:extLst>
              </a:tr>
              <a:tr h="370840">
                <a:tc>
                  <a:txBody>
                    <a:bodyPr/>
                    <a:lstStyle/>
                    <a:p>
                      <a:r>
                        <a:rPr lang="fr-FR" sz="1000" kern="1200" dirty="0">
                          <a:solidFill>
                            <a:schemeClr val="tx1"/>
                          </a:solidFill>
                          <a:latin typeface="+mn-lt"/>
                          <a:ea typeface="+mn-ea"/>
                          <a:cs typeface="+mn-cs"/>
                        </a:rPr>
                        <a:t>19 - Sélectionnez la réponse qui complète correctement la phrase.</a:t>
                      </a:r>
                    </a:p>
                    <a:p>
                      <a:r>
                        <a:rPr lang="fr-FR" sz="1000" kern="1200" dirty="0">
                          <a:solidFill>
                            <a:schemeClr val="tx1"/>
                          </a:solidFill>
                          <a:latin typeface="+mn-lt"/>
                          <a:ea typeface="+mn-ea"/>
                          <a:cs typeface="+mn-cs"/>
                        </a:rPr>
                        <a:t>______un fichier rend les données du fichier lisibles et utilisables par les utilisateurs disposant de la clé appropriée.</a:t>
                      </a:r>
                    </a:p>
                    <a:p>
                      <a:pPr lvl="1"/>
                      <a:r>
                        <a:rPr lang="fr-FR" sz="1000" kern="1200" dirty="0">
                          <a:solidFill>
                            <a:schemeClr val="tx1"/>
                          </a:solidFill>
                          <a:latin typeface="+mn-lt"/>
                          <a:ea typeface="+mn-ea"/>
                          <a:cs typeface="+mn-cs"/>
                        </a:rPr>
                        <a:t>A. Archivage.</a:t>
                      </a:r>
                    </a:p>
                    <a:p>
                      <a:pPr lvl="1"/>
                      <a:r>
                        <a:rPr lang="fr-FR" sz="1000" kern="1200" dirty="0">
                          <a:solidFill>
                            <a:schemeClr val="tx1"/>
                          </a:solidFill>
                          <a:latin typeface="+mn-lt"/>
                          <a:ea typeface="+mn-ea"/>
                          <a:cs typeface="+mn-cs"/>
                        </a:rPr>
                        <a:t>B. Compression.</a:t>
                      </a:r>
                    </a:p>
                    <a:p>
                      <a:pPr lvl="1"/>
                      <a:r>
                        <a:rPr lang="fr-FR" sz="1000" kern="1200" dirty="0">
                          <a:solidFill>
                            <a:schemeClr val="tx1"/>
                          </a:solidFill>
                          <a:latin typeface="+mn-lt"/>
                          <a:ea typeface="+mn-ea"/>
                          <a:cs typeface="+mn-cs"/>
                        </a:rPr>
                        <a:t>C.</a:t>
                      </a:r>
                      <a:r>
                        <a:rPr lang="fr-FR" sz="1000" kern="1200" baseline="0" dirty="0">
                          <a:solidFill>
                            <a:schemeClr val="tx1"/>
                          </a:solidFill>
                          <a:latin typeface="+mn-lt"/>
                          <a:ea typeface="+mn-ea"/>
                          <a:cs typeface="+mn-cs"/>
                        </a:rPr>
                        <a:t> </a:t>
                      </a:r>
                      <a:r>
                        <a:rPr lang="fr-FR" sz="1000" kern="1200" dirty="0">
                          <a:solidFill>
                            <a:schemeClr val="tx1"/>
                          </a:solidFill>
                          <a:latin typeface="+mn-lt"/>
                          <a:ea typeface="+mn-ea"/>
                          <a:cs typeface="+mn-cs"/>
                        </a:rPr>
                        <a:t>Déduplication.</a:t>
                      </a:r>
                    </a:p>
                    <a:p>
                      <a:pPr lvl="1"/>
                      <a:r>
                        <a:rPr lang="fr-FR" sz="1000" kern="1200" dirty="0">
                          <a:solidFill>
                            <a:srgbClr val="007842"/>
                          </a:solidFill>
                          <a:latin typeface="+mn-lt"/>
                          <a:ea typeface="+mn-ea"/>
                          <a:cs typeface="+mn-cs"/>
                        </a:rPr>
                        <a:t>D. Chiffrement.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85629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sym typeface="Wingdings" panose="05000000000000000000" pitchFamily="2" charset="2"/>
              </a:rPr>
              <a:t>Eléments de réponse :</a:t>
            </a:r>
            <a:r>
              <a:rPr lang="fr-FR" dirty="0"/>
              <a:t> QCM</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5</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QCM concernant la sécurité, Conformité et identité sur le Cloud Azure</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42962668"/>
              </p:ext>
            </p:extLst>
          </p:nvPr>
        </p:nvGraphicFramePr>
        <p:xfrm>
          <a:off x="837514" y="2045956"/>
          <a:ext cx="10629062" cy="3444240"/>
        </p:xfrm>
        <a:graphic>
          <a:graphicData uri="http://schemas.openxmlformats.org/drawingml/2006/table">
            <a:tbl>
              <a:tblPr firstRow="1" bandRow="1">
                <a:tableStyleId>{5940675A-B579-460E-94D1-54222C63F5DA}</a:tableStyleId>
              </a:tblPr>
              <a:tblGrid>
                <a:gridCol w="10629062">
                  <a:extLst>
                    <a:ext uri="{9D8B030D-6E8A-4147-A177-3AD203B41FA5}">
                      <a16:colId xmlns:a16="http://schemas.microsoft.com/office/drawing/2014/main" val="20000"/>
                    </a:ext>
                  </a:extLst>
                </a:gridCol>
              </a:tblGrid>
              <a:tr h="370840">
                <a:tc>
                  <a:txBody>
                    <a:bodyPr/>
                    <a:lstStyle/>
                    <a:p>
                      <a:r>
                        <a:rPr lang="fr-FR" sz="1000" kern="1200" dirty="0">
                          <a:solidFill>
                            <a:schemeClr val="tx1"/>
                          </a:solidFill>
                          <a:latin typeface="+mn-lt"/>
                          <a:ea typeface="+mn-ea"/>
                          <a:cs typeface="+mn-cs"/>
                        </a:rPr>
                        <a:t>20 - Vous avez des machines virtuelles Azure sur lesquelles Update Management est activé. Les machines virtuelles sont configurées comme indiqué dans le tableau suivant.</a:t>
                      </a: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endParaRPr lang="fr-FR" sz="1000" kern="1200" dirty="0">
                        <a:solidFill>
                          <a:schemeClr val="tx1"/>
                        </a:solidFill>
                        <a:latin typeface="+mn-lt"/>
                        <a:ea typeface="+mn-ea"/>
                        <a:cs typeface="+mn-cs"/>
                      </a:endParaRPr>
                    </a:p>
                    <a:p>
                      <a:r>
                        <a:rPr lang="fr-FR" sz="1000" kern="1200" dirty="0">
                          <a:solidFill>
                            <a:schemeClr val="tx1"/>
                          </a:solidFill>
                          <a:latin typeface="+mn-lt"/>
                          <a:ea typeface="+mn-ea"/>
                          <a:cs typeface="+mn-cs"/>
                        </a:rPr>
                        <a:t>Vous planifiez deux déploiements de mise à jour nommés Update1 et Update2. Update1 met à jour VM3. Update2 met à jour VM6.</a:t>
                      </a:r>
                    </a:p>
                    <a:p>
                      <a:r>
                        <a:rPr lang="fr-FR" sz="1000" kern="1200" dirty="0">
                          <a:solidFill>
                            <a:schemeClr val="tx1"/>
                          </a:solidFill>
                          <a:latin typeface="+mn-lt"/>
                          <a:ea typeface="+mn-ea"/>
                          <a:cs typeface="+mn-cs"/>
                        </a:rPr>
                        <a:t>Quelles machines virtuelles supplémentaires peuvent être mises à jour à l'aide de Update1 et Update2 ? Pour répondre, Choisissez les options appropriées.</a:t>
                      </a:r>
                    </a:p>
                    <a:p>
                      <a:r>
                        <a:rPr lang="fr-FR" sz="1000" b="1" kern="1200" dirty="0">
                          <a:solidFill>
                            <a:schemeClr val="tx1"/>
                          </a:solidFill>
                          <a:latin typeface="+mn-lt"/>
                          <a:ea typeface="+mn-ea"/>
                          <a:cs typeface="+mn-cs"/>
                        </a:rPr>
                        <a:t>Update 1 :</a:t>
                      </a:r>
                      <a:r>
                        <a:rPr lang="fr-FR" sz="1000" kern="1200" dirty="0">
                          <a:solidFill>
                            <a:schemeClr val="tx1"/>
                          </a:solidFill>
                          <a:latin typeface="+mn-lt"/>
                          <a:ea typeface="+mn-ea"/>
                          <a:cs typeface="+mn-cs"/>
                        </a:rPr>
                        <a:t>  </a:t>
                      </a:r>
                    </a:p>
                    <a:p>
                      <a:pPr marL="685800" lvl="1" indent="-228600">
                        <a:buAutoNum type="alphaUcPeriod"/>
                      </a:pPr>
                      <a:r>
                        <a:rPr lang="fr-FR" sz="1000" kern="1200" dirty="0">
                          <a:solidFill>
                            <a:schemeClr val="tx1"/>
                          </a:solidFill>
                          <a:latin typeface="+mn-lt"/>
                          <a:ea typeface="+mn-ea"/>
                          <a:cs typeface="+mn-cs"/>
                        </a:rPr>
                        <a:t>VM2 uniquement.</a:t>
                      </a:r>
                    </a:p>
                    <a:p>
                      <a:pPr marL="685800" lvl="1" indent="-228600">
                        <a:buAutoNum type="alphaUcPeriod"/>
                      </a:pPr>
                      <a:r>
                        <a:rPr lang="fr-FR" sz="1000" kern="1200" dirty="0">
                          <a:solidFill>
                            <a:schemeClr val="tx1"/>
                          </a:solidFill>
                          <a:latin typeface="+mn-lt"/>
                          <a:ea typeface="+mn-ea"/>
                          <a:cs typeface="+mn-cs"/>
                        </a:rPr>
                        <a:t>VM4 uniquement.</a:t>
                      </a:r>
                    </a:p>
                    <a:p>
                      <a:pPr marL="685800" lvl="1" indent="-228600">
                        <a:buAutoNum type="alphaUcPeriod"/>
                      </a:pPr>
                      <a:r>
                        <a:rPr lang="fr-FR" sz="1000" kern="1200" dirty="0">
                          <a:solidFill>
                            <a:srgbClr val="007842"/>
                          </a:solidFill>
                          <a:latin typeface="+mn-lt"/>
                          <a:ea typeface="+mn-ea"/>
                          <a:cs typeface="+mn-cs"/>
                        </a:rPr>
                        <a:t>VM1</a:t>
                      </a:r>
                      <a:r>
                        <a:rPr lang="fr-FR" sz="1000" kern="1200" baseline="0" dirty="0">
                          <a:solidFill>
                            <a:srgbClr val="007842"/>
                          </a:solidFill>
                          <a:latin typeface="+mn-lt"/>
                          <a:ea typeface="+mn-ea"/>
                          <a:cs typeface="+mn-cs"/>
                        </a:rPr>
                        <a:t> et VM2 </a:t>
                      </a:r>
                      <a:r>
                        <a:rPr lang="fr-FR" sz="1000" kern="1200" dirty="0">
                          <a:solidFill>
                            <a:srgbClr val="007842"/>
                          </a:solidFill>
                          <a:latin typeface="+mn-lt"/>
                          <a:ea typeface="+mn-ea"/>
                          <a:cs typeface="+mn-cs"/>
                        </a:rPr>
                        <a:t>uniquement.</a:t>
                      </a:r>
                    </a:p>
                    <a:p>
                      <a:pPr marL="685800" lvl="1" indent="-228600">
                        <a:buAutoNum type="alphaUcPeriod"/>
                      </a:pPr>
                      <a:r>
                        <a:rPr lang="fr-FR" sz="1000" kern="1200" dirty="0">
                          <a:solidFill>
                            <a:schemeClr val="tx1"/>
                          </a:solidFill>
                          <a:latin typeface="+mn-lt"/>
                          <a:ea typeface="+mn-ea"/>
                          <a:cs typeface="+mn-cs"/>
                        </a:rPr>
                        <a:t>VM1, VM2, VM4, VM5 et VM6.</a:t>
                      </a:r>
                    </a:p>
                    <a:p>
                      <a:pPr marL="228600" indent="-228600">
                        <a:buAutoNum type="alphaUcPeriod"/>
                      </a:pPr>
                      <a:endParaRPr lang="fr-FR" sz="1000" kern="1200" dirty="0">
                        <a:solidFill>
                          <a:schemeClr val="tx1"/>
                        </a:solidFill>
                        <a:latin typeface="+mn-lt"/>
                        <a:ea typeface="+mn-ea"/>
                        <a:cs typeface="+mn-cs"/>
                      </a:endParaRPr>
                    </a:p>
                    <a:p>
                      <a:r>
                        <a:rPr lang="fr-FR" sz="1000" b="1" kern="1200" dirty="0">
                          <a:solidFill>
                            <a:schemeClr val="tx1"/>
                          </a:solidFill>
                          <a:latin typeface="+mn-lt"/>
                          <a:ea typeface="+mn-ea"/>
                          <a:cs typeface="+mn-cs"/>
                        </a:rPr>
                        <a:t>Update 2 :</a:t>
                      </a:r>
                      <a:r>
                        <a:rPr lang="fr-FR" sz="1000" kern="1200" dirty="0">
                          <a:solidFill>
                            <a:schemeClr val="tx1"/>
                          </a:solidFill>
                          <a:latin typeface="+mn-lt"/>
                          <a:ea typeface="+mn-ea"/>
                          <a:cs typeface="+mn-cs"/>
                        </a:rPr>
                        <a:t>  </a:t>
                      </a:r>
                    </a:p>
                    <a:p>
                      <a:pPr marL="685800" lvl="1" indent="-228600">
                        <a:buAutoNum type="alphaUcPeriod"/>
                      </a:pPr>
                      <a:r>
                        <a:rPr lang="fr-FR" sz="1000" kern="1200" dirty="0">
                          <a:solidFill>
                            <a:schemeClr val="tx1"/>
                          </a:solidFill>
                          <a:latin typeface="+mn-lt"/>
                          <a:ea typeface="+mn-ea"/>
                          <a:cs typeface="+mn-cs"/>
                        </a:rPr>
                        <a:t>VM5 uniquement.</a:t>
                      </a:r>
                    </a:p>
                    <a:p>
                      <a:pPr marL="685800" lvl="1" indent="-228600">
                        <a:buAutoNum type="alphaUcPeriod"/>
                      </a:pPr>
                      <a:r>
                        <a:rPr lang="fr-FR" sz="1000" kern="1200" dirty="0">
                          <a:solidFill>
                            <a:schemeClr val="tx1"/>
                          </a:solidFill>
                          <a:latin typeface="+mn-lt"/>
                          <a:ea typeface="+mn-ea"/>
                          <a:cs typeface="+mn-cs"/>
                        </a:rPr>
                        <a:t>VM1</a:t>
                      </a:r>
                      <a:r>
                        <a:rPr lang="fr-FR" sz="1000" kern="1200" baseline="0" dirty="0">
                          <a:solidFill>
                            <a:schemeClr val="tx1"/>
                          </a:solidFill>
                          <a:latin typeface="+mn-lt"/>
                          <a:ea typeface="+mn-ea"/>
                          <a:cs typeface="+mn-cs"/>
                        </a:rPr>
                        <a:t> et VM5 </a:t>
                      </a:r>
                      <a:r>
                        <a:rPr lang="fr-FR" sz="1000" kern="1200" dirty="0">
                          <a:solidFill>
                            <a:schemeClr val="tx1"/>
                          </a:solidFill>
                          <a:latin typeface="+mn-lt"/>
                          <a:ea typeface="+mn-ea"/>
                          <a:cs typeface="+mn-cs"/>
                        </a:rPr>
                        <a:t>uniquement.</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rgbClr val="007842"/>
                          </a:solidFill>
                          <a:latin typeface="+mn-lt"/>
                          <a:ea typeface="+mn-ea"/>
                          <a:cs typeface="+mn-cs"/>
                        </a:rPr>
                        <a:t>VM4</a:t>
                      </a:r>
                      <a:r>
                        <a:rPr lang="fr-FR" sz="1000" kern="1200" baseline="0" dirty="0">
                          <a:solidFill>
                            <a:srgbClr val="007842"/>
                          </a:solidFill>
                          <a:latin typeface="+mn-lt"/>
                          <a:ea typeface="+mn-ea"/>
                          <a:cs typeface="+mn-cs"/>
                        </a:rPr>
                        <a:t> et VM5 </a:t>
                      </a:r>
                      <a:r>
                        <a:rPr lang="fr-FR" sz="1000" kern="1200" dirty="0">
                          <a:solidFill>
                            <a:srgbClr val="007842"/>
                          </a:solidFill>
                          <a:latin typeface="+mn-lt"/>
                          <a:ea typeface="+mn-ea"/>
                          <a:cs typeface="+mn-cs"/>
                        </a:rPr>
                        <a:t>uniquement.</a:t>
                      </a:r>
                    </a:p>
                    <a:p>
                      <a:pPr marL="685800" lvl="1" indent="-228600">
                        <a:buAutoNum type="alphaUcPeriod"/>
                      </a:pPr>
                      <a:r>
                        <a:rPr lang="fr-FR" sz="1000" kern="1200" dirty="0">
                          <a:solidFill>
                            <a:schemeClr val="tx1"/>
                          </a:solidFill>
                          <a:latin typeface="+mn-lt"/>
                          <a:ea typeface="+mn-ea"/>
                          <a:cs typeface="+mn-cs"/>
                        </a:rPr>
                        <a:t>VM1, VM2</a:t>
                      </a:r>
                      <a:r>
                        <a:rPr lang="fr-FR" sz="1000" kern="1200" baseline="0" dirty="0">
                          <a:solidFill>
                            <a:schemeClr val="tx1"/>
                          </a:solidFill>
                          <a:latin typeface="+mn-lt"/>
                          <a:ea typeface="+mn-ea"/>
                          <a:cs typeface="+mn-cs"/>
                        </a:rPr>
                        <a:t> et</a:t>
                      </a:r>
                      <a:r>
                        <a:rPr lang="fr-FR" sz="1000" kern="1200" dirty="0">
                          <a:solidFill>
                            <a:schemeClr val="tx1"/>
                          </a:solidFill>
                          <a:latin typeface="+mn-lt"/>
                          <a:ea typeface="+mn-ea"/>
                          <a:cs typeface="+mn-cs"/>
                        </a:rPr>
                        <a:t> VM5 uniquement.</a:t>
                      </a:r>
                    </a:p>
                    <a:p>
                      <a:pPr marL="685800" marR="0" lvl="1" indent="-228600" algn="l" defTabSz="914400" rtl="0" eaLnBrk="1" fontAlgn="auto" latinLnBrk="0" hangingPunct="1">
                        <a:lnSpc>
                          <a:spcPct val="100000"/>
                        </a:lnSpc>
                        <a:spcBef>
                          <a:spcPts val="0"/>
                        </a:spcBef>
                        <a:spcAft>
                          <a:spcPts val="0"/>
                        </a:spcAft>
                        <a:buClrTx/>
                        <a:buSzTx/>
                        <a:buFontTx/>
                        <a:buAutoNum type="alphaUcPeriod"/>
                        <a:tabLst/>
                        <a:defRPr/>
                      </a:pPr>
                      <a:r>
                        <a:rPr lang="fr-FR" sz="1000" kern="1200" dirty="0">
                          <a:solidFill>
                            <a:schemeClr val="tx1"/>
                          </a:solidFill>
                          <a:latin typeface="+mn-lt"/>
                          <a:ea typeface="+mn-ea"/>
                          <a:cs typeface="+mn-cs"/>
                        </a:rPr>
                        <a:t>VM1, VM2, VM3, VM4 et VM5.</a:t>
                      </a:r>
                    </a:p>
                  </a:txBody>
                  <a:tcPr/>
                </a:tc>
                <a:extLst>
                  <a:ext uri="{0D108BD9-81ED-4DB2-BD59-A6C34878D82A}">
                    <a16:rowId xmlns:a16="http://schemas.microsoft.com/office/drawing/2014/main" val="10000"/>
                  </a:ext>
                </a:extLst>
              </a:tr>
            </a:tbl>
          </a:graphicData>
        </a:graphic>
      </p:graphicFrame>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8048" y="2282383"/>
            <a:ext cx="4784178" cy="1040039"/>
          </a:xfrm>
          <a:prstGeom prst="rect">
            <a:avLst/>
          </a:prstGeom>
        </p:spPr>
      </p:pic>
    </p:spTree>
    <p:extLst>
      <p:ext uri="{BB962C8B-B14F-4D97-AF65-F5344CB8AC3E}">
        <p14:creationId xmlns:p14="http://schemas.microsoft.com/office/powerpoint/2010/main" val="25537423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Chiffrement de disque d’une VM avec l’utilisation d’Azure Key Vault</a:t>
            </a:r>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Manipuler Azure Key Vault</a:t>
            </a:r>
          </a:p>
          <a:p>
            <a:r>
              <a:rPr lang="fr-FR" dirty="0"/>
              <a:t>Comprendre comment chiffrer un disque d’une VM sur Azure</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5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Consulter le support de cours afin de se rappeler le principe de base des keys </a:t>
            </a:r>
            <a:r>
              <a:rPr lang="fr-FR" dirty="0" err="1"/>
              <a:t>vault</a:t>
            </a:r>
            <a:r>
              <a:rPr lang="fr-FR" dirty="0"/>
              <a:t> et le chiffrement des disques sur Azure</a:t>
            </a:r>
          </a:p>
        </p:txBody>
      </p:sp>
    </p:spTree>
    <p:extLst>
      <p:ext uri="{BB962C8B-B14F-4D97-AF65-F5344CB8AC3E}">
        <p14:creationId xmlns:p14="http://schemas.microsoft.com/office/powerpoint/2010/main" val="21573968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Maîtrise des aspects du chiffrement des disques au niveau de Azure avec l’utilisation des key </a:t>
            </a:r>
            <a:r>
              <a:rPr lang="fr-FR" dirty="0" err="1"/>
              <a:t>vaults</a:t>
            </a:r>
            <a:endParaRPr lang="fr-FR" dirty="0"/>
          </a:p>
          <a:p>
            <a:r>
              <a:rPr lang="fr-FR" dirty="0"/>
              <a:t>Débloquer les stagiaires en cas de difficulté</a:t>
            </a:r>
          </a:p>
          <a:p>
            <a:r>
              <a:rPr lang="fr-FR" dirty="0"/>
              <a:t>Laisser un peu de temps aux stagiaires pour qu’ils puissent réaliser les tâches eux- mêmes</a:t>
            </a:r>
          </a:p>
          <a:p>
            <a:endParaRPr lang="fr-FR" dirty="0"/>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Suivre le TP étape par étape et dans l’ordre</a:t>
            </a:r>
          </a:p>
          <a:p>
            <a:r>
              <a:rPr lang="fr-FR" dirty="0"/>
              <a:t>En cas de problème ou blocage, le faire savoir à votre formateur</a:t>
            </a:r>
          </a:p>
          <a:p>
            <a:r>
              <a:rPr lang="fr-FR" dirty="0"/>
              <a:t>Parcourir les réponses proposées</a:t>
            </a:r>
          </a:p>
          <a:p>
            <a:r>
              <a:rPr lang="fr-FR" dirty="0"/>
              <a:t>Comparer vos réponses à celles proposées pour évaluer votre niveau de compréhension du cours</a:t>
            </a:r>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a:xfrm>
            <a:off x="6531428" y="5708000"/>
            <a:ext cx="5474142" cy="1150000"/>
          </a:xfrm>
        </p:spPr>
        <p:txBody>
          <a:bodyPr/>
          <a:lstStyle/>
          <a:p>
            <a:r>
              <a:rPr lang="fr-FR" dirty="0"/>
              <a:t>Terminer toutes les étapes du TP avec succès</a:t>
            </a:r>
          </a:p>
          <a:p>
            <a:r>
              <a:rPr lang="fr-FR" dirty="0"/>
              <a:t>Atteindre l’objectif global du TP</a:t>
            </a:r>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a:xfrm>
            <a:off x="6531428" y="5374471"/>
            <a:ext cx="5474141" cy="313945"/>
          </a:xfrm>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
        <p:nvSpPr>
          <p:cNvPr id="3" name="Espace réservé du texte 2">
            <a:extLst>
              <a:ext uri="{FF2B5EF4-FFF2-40B4-BE49-F238E27FC236}">
                <a16:creationId xmlns:a16="http://schemas.microsoft.com/office/drawing/2014/main" id="{BCB865B7-21ED-4FB3-941B-0467FD2F03EA}"/>
              </a:ext>
            </a:extLst>
          </p:cNvPr>
          <p:cNvSpPr>
            <a:spLocks noGrp="1"/>
          </p:cNvSpPr>
          <p:nvPr>
            <p:ph type="body" sz="quarter" idx="16"/>
          </p:nvPr>
        </p:nvSpPr>
        <p:spPr/>
        <p:txBody>
          <a:bodyPr/>
          <a:lstStyle/>
          <a:p>
            <a:r>
              <a:rPr lang="fr-FR" dirty="0"/>
              <a:t>Seul ou en binôme</a:t>
            </a:r>
          </a:p>
          <a:p>
            <a:r>
              <a:rPr lang="fr-FR" dirty="0"/>
              <a:t>Des ordinateurs dotés d’une connexion internet</a:t>
            </a:r>
          </a:p>
          <a:p>
            <a:r>
              <a:rPr lang="fr-FR" dirty="0"/>
              <a:t>Des comptes Azure pour que les stagiaires puissent réaliser le TP</a:t>
            </a:r>
          </a:p>
          <a:p>
            <a:r>
              <a:rPr lang="fr-FR" dirty="0"/>
              <a:t>Un projecteur dans le cas d’une présentation à faire par le formateur pour montrer un use case aux stagiaires</a:t>
            </a:r>
          </a:p>
        </p:txBody>
      </p:sp>
    </p:spTree>
    <p:extLst>
      <p:ext uri="{BB962C8B-B14F-4D97-AF65-F5344CB8AC3E}">
        <p14:creationId xmlns:p14="http://schemas.microsoft.com/office/powerpoint/2010/main" val="22539664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Travail demandé</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6</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Chiffrement de disque d’une VM avec l’utilisation d’Azure Key Vault</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endParaRPr lang="fr-FR" dirty="0"/>
          </a:p>
          <a:p>
            <a:r>
              <a:rPr lang="fr-FR" dirty="0"/>
              <a:t>Dans ce TP, vous allez effectuer les tâches suivantes:</a:t>
            </a:r>
          </a:p>
          <a:p>
            <a:r>
              <a:rPr lang="fr-FR" b="1" u="sng" dirty="0"/>
              <a:t>Tâche 1</a:t>
            </a:r>
            <a:r>
              <a:rPr lang="fr-FR" dirty="0"/>
              <a:t>: Créer un Key Vault</a:t>
            </a:r>
          </a:p>
          <a:p>
            <a:r>
              <a:rPr lang="fr-FR" b="1" u="sng" dirty="0"/>
              <a:t>Tâche 2</a:t>
            </a:r>
            <a:r>
              <a:rPr lang="fr-FR" dirty="0"/>
              <a:t>: En utilisant Cloud Shell sur le portail Azure, vous allez effectuer quelques commandes PowerShell afin de chiffrer un disque sur une VM déjà créée.</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040228756"/>
      </p:ext>
    </p:extLst>
  </p:cSld>
  <p:clrMapOvr>
    <a:masterClrMapping/>
  </p:clrMapOvr>
</p:sld>
</file>

<file path=ppt/theme/theme1.xml><?xml version="1.0" encoding="utf-8"?>
<a:theme xmlns:a="http://schemas.openxmlformats.org/drawingml/2006/main" name="BASE RT VALIDEE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E RT VALIDEE OK" id="{BA342A57-EAB6-4D7E-892F-6283F0790B36}" vid="{49F05F4C-B370-465F-B45B-A0D009F9B739}"/>
    </a:ext>
  </a:extLst>
</a:theme>
</file>

<file path=docProps/app.xml><?xml version="1.0" encoding="utf-8"?>
<Properties xmlns="http://schemas.openxmlformats.org/officeDocument/2006/extended-properties" xmlns:vt="http://schemas.openxmlformats.org/officeDocument/2006/docPropsVTypes">
  <Template>Thème WEBFORCE3 OK</Template>
  <TotalTime>7713</TotalTime>
  <Words>18361</Words>
  <Application>Microsoft Macintosh PowerPoint</Application>
  <PresentationFormat>Grand écran</PresentationFormat>
  <Paragraphs>2165</Paragraphs>
  <Slides>143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143</vt:i4>
      </vt:variant>
    </vt:vector>
  </HeadingPairs>
  <TitlesOfParts>
    <vt:vector size="148" baseType="lpstr">
      <vt:lpstr>Arial</vt:lpstr>
      <vt:lpstr>Calibri</vt:lpstr>
      <vt:lpstr>SFMono-Regular</vt:lpstr>
      <vt:lpstr>Wingdings</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Présentation PowerPoint</vt:lpstr>
      <vt:lpstr>Présentation PowerPoint</vt:lpstr>
      <vt:lpstr>Activité 2</vt:lpstr>
      <vt:lpstr>Activité 2</vt:lpstr>
      <vt:lpstr>Activité 2</vt:lpstr>
      <vt:lpstr>Activité 2</vt:lpstr>
      <vt:lpstr>Activité 2</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Présentation PowerPoint</vt:lpstr>
      <vt:lpstr>Présentation PowerPoint</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Présentation PowerPoint</vt:lpstr>
      <vt:lpstr>Présentation PowerPoint</vt:lpstr>
      <vt:lpstr>Activité 3</vt:lpstr>
      <vt:lpstr>Activité 3</vt:lpstr>
      <vt:lpstr>Activité 3</vt:lpstr>
      <vt:lpstr>Activité 3</vt:lpstr>
      <vt:lpstr>Activité 3</vt:lpstr>
      <vt:lpstr>Activité 3</vt:lpstr>
      <vt:lpstr>Activité 3</vt:lpstr>
      <vt:lpstr>Activité 3</vt:lpstr>
      <vt:lpstr>Activité 3</vt:lpstr>
      <vt:lpstr>Activité 3</vt:lpstr>
      <vt:lpstr>Activité 3</vt:lpstr>
      <vt:lpstr>Activité 3</vt:lpstr>
      <vt:lpstr>Présentation PowerPoint</vt:lpstr>
      <vt:lpstr>Présentation PowerPoint</vt:lpstr>
      <vt:lpstr>Activité 4</vt:lpstr>
      <vt:lpstr>Activité 4</vt:lpstr>
      <vt:lpstr>Activité 4</vt:lpstr>
      <vt:lpstr>Activité 4</vt:lpstr>
      <vt:lpstr>Activité 4</vt:lpstr>
      <vt:lpstr>Activité 4</vt:lpstr>
      <vt:lpstr>Activité 4</vt:lpstr>
      <vt:lpstr>Activité 4</vt:lpstr>
      <vt:lpstr>Activité 4</vt:lpstr>
      <vt:lpstr>Activité 4</vt:lpstr>
      <vt:lpstr>Activité 4</vt:lpstr>
      <vt:lpstr>Activité 4</vt:lpstr>
      <vt:lpstr>Activité 4</vt:lpstr>
      <vt:lpstr>Activité 4</vt:lpstr>
      <vt:lpstr>Activité 4</vt:lpstr>
      <vt:lpstr>Présentation PowerPoint</vt:lpstr>
      <vt:lpstr>Présentation PowerPoint</vt:lpstr>
      <vt:lpstr>Activité 5</vt:lpstr>
      <vt:lpstr>Activité 5</vt:lpstr>
      <vt:lpstr>Activité 5</vt:lpstr>
      <vt:lpstr>Activité 5</vt:lpstr>
      <vt:lpstr>Activité 5</vt:lpstr>
      <vt:lpstr>Activité 5</vt:lpstr>
      <vt:lpstr>Activité 5</vt:lpstr>
      <vt:lpstr>Activité 5</vt:lpstr>
      <vt:lpstr>Activité 5</vt:lpstr>
      <vt:lpstr>Activité 5</vt:lpstr>
      <vt:lpstr>Présentation PowerPoint</vt:lpstr>
      <vt:lpstr>Présentation PowerPoint</vt:lpstr>
      <vt:lpstr>Activité 6</vt:lpstr>
      <vt:lpstr>Activité 6</vt:lpstr>
      <vt:lpstr>Activité 6</vt:lpstr>
      <vt:lpstr>Activité 6</vt:lpstr>
      <vt:lpstr>Activité 6</vt:lpstr>
      <vt:lpstr>Activité 6</vt:lpstr>
      <vt:lpstr>Activité 6</vt:lpstr>
      <vt:lpstr>Activité 6</vt:lpstr>
      <vt:lpstr>Présentation PowerPoint</vt:lpstr>
      <vt:lpstr>Présentation PowerPoint</vt:lpstr>
      <vt:lpstr>Présentation PowerPoint</vt:lpstr>
      <vt:lpstr>Utiliser les outils natifs de journalisation des évènements dans le Cloud</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Analyse de l’impact de l’utilisation du Cloud par une entreprise réelle</vt:lpstr>
      <vt:lpstr>Présentation PowerPoint</vt:lpstr>
      <vt:lpstr>Présentation PowerPoint</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lpstr>Configuration automatique des remontées d’incident via email sur Microsoft Sentinel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MORIN Coralie - externe</dc:creator>
  <cp:lastModifiedBy>Driss HATOCHI</cp:lastModifiedBy>
  <cp:revision>501</cp:revision>
  <dcterms:created xsi:type="dcterms:W3CDTF">2021-11-26T14:51:18Z</dcterms:created>
  <dcterms:modified xsi:type="dcterms:W3CDTF">2023-03-07T19:36:02Z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f66cae-0409-4879-af4a-2fdbf4094d55_Enabled">
    <vt:lpwstr>true</vt:lpwstr>
  </property>
  <property fmtid="{D5CDD505-2E9C-101B-9397-08002B2CF9AE}" pid="3" name="MSIP_Label_d5f66cae-0409-4879-af4a-2fdbf4094d55_SetDate">
    <vt:lpwstr>2022-10-25T10:10:40Z</vt:lpwstr>
  </property>
  <property fmtid="{D5CDD505-2E9C-101B-9397-08002B2CF9AE}" pid="4" name="MSIP_Label_d5f66cae-0409-4879-af4a-2fdbf4094d55_Method">
    <vt:lpwstr>Privileged</vt:lpwstr>
  </property>
  <property fmtid="{D5CDD505-2E9C-101B-9397-08002B2CF9AE}" pid="5" name="MSIP_Label_d5f66cae-0409-4879-af4a-2fdbf4094d55_Name">
    <vt:lpwstr>Public</vt:lpwstr>
  </property>
  <property fmtid="{D5CDD505-2E9C-101B-9397-08002B2CF9AE}" pid="6" name="MSIP_Label_d5f66cae-0409-4879-af4a-2fdbf4094d55_SiteId">
    <vt:lpwstr>2dfb2f0b-4d21-4268-9559-72926144c918</vt:lpwstr>
  </property>
  <property fmtid="{D5CDD505-2E9C-101B-9397-08002B2CF9AE}" pid="7" name="MSIP_Label_d5f66cae-0409-4879-af4a-2fdbf4094d55_ActionId">
    <vt:lpwstr>4b2b2fb1-a296-4717-8047-c97a823fc02c</vt:lpwstr>
  </property>
  <property fmtid="{D5CDD505-2E9C-101B-9397-08002B2CF9AE}" pid="8" name="MSIP_Label_d5f66cae-0409-4879-af4a-2fdbf4094d55_ContentBits">
    <vt:lpwstr>0</vt:lpwstr>
  </property>
  <property fmtid="{D5CDD505-2E9C-101B-9397-08002B2CF9AE}" pid="9" name="bcgClassification">
    <vt:lpwstr>bcgPublic</vt:lpwstr>
  </property>
</Properties>
</file>