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embeddedFontLst>
    <p:embeddedFont>
      <p:font typeface="Roboto"/>
      <p:regular r:id="rId54"/>
      <p:bold r:id="rId55"/>
      <p:italic r:id="rId56"/>
      <p:boldItalic r:id="rId57"/>
    </p:embeddedFont>
    <p:embeddedFont>
      <p:font typeface="Roboto Mono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2" roundtripDataSignature="AMtx7mhQF0N3nubAYF5jFudNH6T71RcU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8E1C70-BE50-45E4-896E-A5A36A511A0F}">
  <a:tblStyle styleId="{168E1C70-BE50-45E4-896E-A5A36A511A0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customschemas.google.com/relationships/presentationmetadata" Target="metadata"/><Relationship Id="rId61" Type="http://schemas.openxmlformats.org/officeDocument/2006/relationships/font" Target="fonts/RobotoMon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Mon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bold.fntdata"/><Relationship Id="rId10" Type="http://schemas.openxmlformats.org/officeDocument/2006/relationships/slide" Target="slides/slide5.xml"/><Relationship Id="rId54" Type="http://schemas.openxmlformats.org/officeDocument/2006/relationships/font" Target="fonts/Roboto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7.xml"/><Relationship Id="rId56" Type="http://schemas.openxmlformats.org/officeDocument/2006/relationships/font" Target="fonts/Roboto-italic.fntdata"/><Relationship Id="rId15" Type="http://schemas.openxmlformats.org/officeDocument/2006/relationships/slide" Target="slides/slide10.xml"/><Relationship Id="rId59" Type="http://schemas.openxmlformats.org/officeDocument/2006/relationships/font" Target="fonts/RobotoMono-bold.fntdata"/><Relationship Id="rId14" Type="http://schemas.openxmlformats.org/officeDocument/2006/relationships/slide" Target="slides/slide9.xml"/><Relationship Id="rId58" Type="http://schemas.openxmlformats.org/officeDocument/2006/relationships/font" Target="fonts/RobotoMon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2" name="Google Shape;82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0" name="Google Shape;9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8" name="Google Shape;9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7" name="Google Shape;9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8ba4028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9" name="Google Shape;939;g2088ba40283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088ba4028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4" name="Google Shape;964;g2088ba40283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088ba4028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2" name="Google Shape;982;g2088ba40283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05b16fcbb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2" name="Google Shape;1002;g205b16fcbb9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05b16fcbb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1" name="Google Shape;1011;g205b16fcbb9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088ba4028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3" name="Google Shape;1023;g2088ba40283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088ba4028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4" name="Google Shape;1034;g2088ba4028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8" name="Google Shape;8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0e38e8bf78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6" name="Google Shape;1046;g20e38e8bf78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0e38e8bf78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8" name="Google Shape;1058;g20e38e8bf78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0e38e8bf7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2" name="Google Shape;1072;g20e38e8bf78_0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0e38e8bf78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4" name="Google Shape;1084;g20e38e8bf78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0e38e8bf78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5" name="Google Shape;1095;g20e38e8bf78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0e38e8bf78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6" name="Google Shape;1106;g20e38e8bf78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7" name="Google Shape;11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5" name="Google Shape;11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4" name="Google Shape;11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6" name="Google Shape;114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3" name="Google Shape;8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20c86d8b9b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9" name="Google Shape;1159;g20c86d8b9b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0e38e8bf7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4" name="Google Shape;1174;g20e38e8bf78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05b16fcbb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7" name="Google Shape;1187;g205b16fcbb9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05b16fcbb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6" name="Google Shape;1196;g205b16fcbb9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05b16fcbb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8" name="Google Shape;1208;g205b16fcbb9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20e38e8bf7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8" name="Google Shape;1228;g20e38e8bf78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0e38e8bf7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3" name="Google Shape;1243;g20e38e8bf78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0e38e8bf7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2" name="Google Shape;1262;g20e38e8bf78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1" name="Google Shape;128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8" name="Google Shape;128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8" name="Google Shape;8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7" name="Google Shape;129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0e38e8bf7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9" name="Google Shape;1309;g20e38e8bf78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6" name="Google Shape;13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0e38e8bf7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7" name="Google Shape;1337;g20e38e8bf78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2072273023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0" name="Google Shape;1350;g20722730237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07227302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9" name="Google Shape;1359;g2072273023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2072273023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1" name="Google Shape;1371;g20722730237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0e38e8bf7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2" name="Google Shape;1382;g20e38e8bf78_0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0e38e8bf7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2" name="Google Shape;1392;g20e38e8bf78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5" name="Google Shape;8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4" name="Google Shape;8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6" name="Google Shape;8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088ba4028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3" name="Google Shape;883;g2088ba4028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088ba402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0" name="Google Shape;900;g2088ba4028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UVERTURE">
  <p:cSld name="1_COUVERTUR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31"/>
          <p:cNvPicPr preferRelativeResize="0"/>
          <p:nvPr/>
        </p:nvPicPr>
        <p:blipFill rotWithShape="1">
          <a:blip r:embed="rId2">
            <a:alphaModFix/>
          </a:blip>
          <a:srcRect b="1449" l="1027" r="3808" t="338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9525" y="5558518"/>
            <a:ext cx="865074" cy="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1"/>
          <p:cNvSpPr/>
          <p:nvPr/>
        </p:nvSpPr>
        <p:spPr>
          <a:xfrm>
            <a:off x="5016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31"/>
          <p:cNvSpPr txBox="1"/>
          <p:nvPr>
            <p:ph idx="1" type="body"/>
          </p:nvPr>
        </p:nvSpPr>
        <p:spPr>
          <a:xfrm>
            <a:off x="5486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" name="Google Shape;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5292" y="229196"/>
            <a:ext cx="1181846" cy="116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1742" y="474891"/>
            <a:ext cx="2002221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1"/>
          <p:cNvSpPr txBox="1"/>
          <p:nvPr>
            <p:ph idx="2" type="body"/>
          </p:nvPr>
        </p:nvSpPr>
        <p:spPr>
          <a:xfrm>
            <a:off x="1199838" y="5011742"/>
            <a:ext cx="9514600" cy="865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LIDE CONSIGNES">
  <p:cSld name="8_SLIDE CONSIGNE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0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40"/>
          <p:cNvSpPr txBox="1"/>
          <p:nvPr>
            <p:ph idx="2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40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40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Noto Sans Symbols"/>
              <a:buChar char="⮚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0"/>
          <p:cNvSpPr/>
          <p:nvPr/>
        </p:nvSpPr>
        <p:spPr>
          <a:xfrm>
            <a:off x="6245570" y="50060"/>
            <a:ext cx="57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CONSIGNES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40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40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40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CONTENU  PARTIE 2">
  <p:cSld name="1_SLIDE CONTENU  PARTIE 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41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1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1"/>
          <p:cNvSpPr txBox="1"/>
          <p:nvPr>
            <p:ph idx="3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PARTIE">
  <p:cSld name="3_SLIDE PARTI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2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42"/>
          <p:cNvSpPr/>
          <p:nvPr/>
        </p:nvSpPr>
        <p:spPr>
          <a:xfrm>
            <a:off x="6300000" y="23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rPr>
              <a:t>Dans ce module, vous allez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2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42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463" y="4542289"/>
            <a:ext cx="865074" cy="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2"/>
          <p:cNvSpPr txBox="1"/>
          <p:nvPr/>
        </p:nvSpPr>
        <p:spPr>
          <a:xfrm>
            <a:off x="6300000" y="561659"/>
            <a:ext cx="558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LIDE ACTIVITES 1">
  <p:cSld name="4_SLIDE ACTIVITES 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3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3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3"/>
          <p:cNvSpPr/>
          <p:nvPr/>
        </p:nvSpPr>
        <p:spPr>
          <a:xfrm>
            <a:off x="6300000" y="2125854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rPr>
              <a:t>Compétences visées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3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43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3"/>
          <p:cNvSpPr/>
          <p:nvPr/>
        </p:nvSpPr>
        <p:spPr>
          <a:xfrm>
            <a:off x="6300000" y="41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rPr>
              <a:t>Recommandations clés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3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2" name="Google Shape;2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SLIDE CONSIGNES">
  <p:cSld name="9_SLIDE CONSIGNE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4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44"/>
          <p:cNvSpPr txBox="1"/>
          <p:nvPr>
            <p:ph idx="2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44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44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Noto Sans Symbols"/>
              <a:buChar char="⮚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44"/>
          <p:cNvSpPr/>
          <p:nvPr/>
        </p:nvSpPr>
        <p:spPr>
          <a:xfrm>
            <a:off x="6245570" y="50060"/>
            <a:ext cx="57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rPr>
              <a:t>CONSIGNES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4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4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4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NTENU PARTIE 3">
  <p:cSld name="SLIDE CONTENU PARTIE 3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5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5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45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45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5"/>
          <p:cNvSpPr txBox="1"/>
          <p:nvPr>
            <p:ph idx="3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LIDE PARTIE">
  <p:cSld name="4_SLIDE PARTI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6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6"/>
          <p:cNvSpPr/>
          <p:nvPr/>
        </p:nvSpPr>
        <p:spPr>
          <a:xfrm>
            <a:off x="6300000" y="23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rPr>
              <a:t>Dans ce module, vous allez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46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7" name="Google Shape;2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463" y="4542289"/>
            <a:ext cx="865074" cy="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 txBox="1"/>
          <p:nvPr/>
        </p:nvSpPr>
        <p:spPr>
          <a:xfrm>
            <a:off x="6300000" y="561659"/>
            <a:ext cx="558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ACTIVITES 1">
  <p:cSld name="5_SLIDE ACTIVITES 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7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7"/>
          <p:cNvSpPr/>
          <p:nvPr/>
        </p:nvSpPr>
        <p:spPr>
          <a:xfrm>
            <a:off x="6300000" y="2125854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rPr>
              <a:t>Compétences visées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7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7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0" name="Google Shape;2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/>
          <p:nvPr/>
        </p:nvSpPr>
        <p:spPr>
          <a:xfrm>
            <a:off x="6300000" y="41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rPr>
              <a:t>Recommandations clés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7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3" name="Google Shape;2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SLIDE CONSIGNES">
  <p:cSld name="10_SLIDE CONSIGNE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8"/>
          <p:cNvSpPr txBox="1"/>
          <p:nvPr>
            <p:ph idx="1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BB03"/>
              </a:buClr>
              <a:buSzPts val="1600"/>
              <a:buFont typeface="Calibri"/>
              <a:buAutoNum type="arabicPeriod"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2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8"/>
          <p:cNvSpPr txBox="1"/>
          <p:nvPr>
            <p:ph idx="3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8"/>
          <p:cNvSpPr txBox="1"/>
          <p:nvPr>
            <p:ph idx="4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8"/>
          <p:cNvSpPr txBox="1"/>
          <p:nvPr>
            <p:ph idx="5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Noto Sans Symbols"/>
              <a:buChar char="⮚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48"/>
          <p:cNvSpPr/>
          <p:nvPr/>
        </p:nvSpPr>
        <p:spPr>
          <a:xfrm>
            <a:off x="6245570" y="50060"/>
            <a:ext cx="57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rPr>
              <a:t>CONSIGNES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8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48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8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CONTENU PARTIE 4">
  <p:cSld name="1_SLIDE CONTENU PARTIE 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9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9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9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9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9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9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9"/>
          <p:cNvSpPr txBox="1"/>
          <p:nvPr>
            <p:ph idx="3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SOMMAIRE">
  <p:cSld name="SLIDE SOMMAIR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3"/>
            <a:ext cx="12191996" cy="68544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/>
          <p:nvPr/>
        </p:nvSpPr>
        <p:spPr>
          <a:xfrm>
            <a:off x="2738276" y="1124878"/>
            <a:ext cx="2787649" cy="64633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3600"/>
              <a:buFont typeface="Calibri"/>
              <a:buNone/>
            </a:pPr>
            <a:r>
              <a:rPr b="1" i="0" lang="fr-FR" sz="3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rPr>
              <a:t>SOMMAIRE</a:t>
            </a:r>
            <a:endParaRPr b="0" i="0" sz="3000" u="none" cap="none" strike="noStrike">
              <a:solidFill>
                <a:srgbClr val="0059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7265988" y="631825"/>
            <a:ext cx="4364037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91425" spcFirstLastPara="1" rIns="91425" wrap="square" tIns="144000">
            <a:noAutofit/>
          </a:bodyPr>
          <a:lstStyle>
            <a:lvl1pPr indent="-355600" lvl="0" marL="45720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AutoNum type="arabicPeriod"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15" y="242587"/>
            <a:ext cx="728497" cy="71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0869" y="327669"/>
            <a:ext cx="1469045" cy="47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PARTIE">
  <p:cSld name="5_SLIDE PARTI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AC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0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50"/>
          <p:cNvSpPr/>
          <p:nvPr/>
        </p:nvSpPr>
        <p:spPr>
          <a:xfrm>
            <a:off x="6300000" y="23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rPr>
              <a:t>Dans ce module, vous allez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0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50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8" name="Google Shape;28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463" y="4542289"/>
            <a:ext cx="865074" cy="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0"/>
          <p:cNvSpPr txBox="1"/>
          <p:nvPr/>
        </p:nvSpPr>
        <p:spPr>
          <a:xfrm>
            <a:off x="6300000" y="561659"/>
            <a:ext cx="558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LIDE ACTIVITES 1">
  <p:cSld name="6_SLIDE ACTIVITES 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1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1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1"/>
          <p:cNvSpPr/>
          <p:nvPr/>
        </p:nvSpPr>
        <p:spPr>
          <a:xfrm>
            <a:off x="6300000" y="2125854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rPr>
              <a:t>Compétences visées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1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1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1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1" name="Google Shape;3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1"/>
          <p:cNvSpPr/>
          <p:nvPr/>
        </p:nvSpPr>
        <p:spPr>
          <a:xfrm>
            <a:off x="6300000" y="41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rPr>
              <a:t>Recommandations clés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1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4" name="Google Shape;30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SLIDE CONSIGNES">
  <p:cSld name="11_SLIDE CONSIGNES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2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52"/>
          <p:cNvSpPr txBox="1"/>
          <p:nvPr>
            <p:ph idx="2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52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52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Noto Sans Symbols"/>
              <a:buChar char="⮚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52"/>
          <p:cNvSpPr/>
          <p:nvPr/>
        </p:nvSpPr>
        <p:spPr>
          <a:xfrm>
            <a:off x="6245570" y="50060"/>
            <a:ext cx="57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rPr>
              <a:t>CONSIGNES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2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52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52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52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CONTENU PARTIE 5">
  <p:cSld name="2_SLIDE CONTENU PARTIE 5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3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3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3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3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53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53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53"/>
          <p:cNvSpPr txBox="1"/>
          <p:nvPr>
            <p:ph idx="3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303825" y="259040"/>
            <a:ext cx="2340000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54"/>
          <p:cNvSpPr txBox="1"/>
          <p:nvPr>
            <p:ph idx="2" type="body"/>
          </p:nvPr>
        </p:nvSpPr>
        <p:spPr>
          <a:xfrm>
            <a:off x="303825" y="2955519"/>
            <a:ext cx="2340000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54"/>
          <p:cNvSpPr txBox="1"/>
          <p:nvPr>
            <p:ph idx="3" type="body"/>
          </p:nvPr>
        </p:nvSpPr>
        <p:spPr>
          <a:xfrm>
            <a:off x="303824" y="5429545"/>
            <a:ext cx="2458425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des couleurs">
  <p:cSld name="1_Codes couleurs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55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descr="Une image contenant carré&#10;&#10;Description générée automatiquement" id="338" name="Google Shape;338;p5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55"/>
            <p:cNvSpPr/>
            <p:nvPr/>
          </p:nvSpPr>
          <p:spPr>
            <a:xfrm>
              <a:off x="5333999" y="4391025"/>
              <a:ext cx="1333500" cy="13335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55"/>
            <p:cNvSpPr/>
            <p:nvPr/>
          </p:nvSpPr>
          <p:spPr>
            <a:xfrm>
              <a:off x="5278582" y="5724525"/>
              <a:ext cx="1506682" cy="3231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55"/>
            <p:cNvSpPr txBox="1"/>
            <p:nvPr/>
          </p:nvSpPr>
          <p:spPr>
            <a:xfrm>
              <a:off x="5308968" y="5724524"/>
              <a:ext cx="144590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#BFBFBF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Gris légendes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 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5"/>
            <p:cNvSpPr/>
            <p:nvPr/>
          </p:nvSpPr>
          <p:spPr>
            <a:xfrm>
              <a:off x="1835728" y="4229442"/>
              <a:ext cx="1506682" cy="18182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5"/>
            <p:cNvSpPr/>
            <p:nvPr/>
          </p:nvSpPr>
          <p:spPr>
            <a:xfrm>
              <a:off x="1924564" y="4391025"/>
              <a:ext cx="1333500" cy="1333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5"/>
            <p:cNvSpPr txBox="1"/>
            <p:nvPr/>
          </p:nvSpPr>
          <p:spPr>
            <a:xfrm>
              <a:off x="2054115" y="5729377"/>
              <a:ext cx="107439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#F2F2F2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Gris Fond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SmartArt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5"/>
            <p:cNvSpPr txBox="1"/>
            <p:nvPr/>
          </p:nvSpPr>
          <p:spPr>
            <a:xfrm>
              <a:off x="3796902" y="6001523"/>
              <a:ext cx="10826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Gris texte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5"/>
            <p:cNvSpPr txBox="1"/>
            <p:nvPr/>
          </p:nvSpPr>
          <p:spPr>
            <a:xfrm>
              <a:off x="2136927" y="3914367"/>
              <a:ext cx="9042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Partie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5"/>
            <p:cNvSpPr txBox="1"/>
            <p:nvPr/>
          </p:nvSpPr>
          <p:spPr>
            <a:xfrm>
              <a:off x="2128740" y="1941869"/>
              <a:ext cx="9042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Partie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5"/>
            <p:cNvSpPr txBox="1"/>
            <p:nvPr/>
          </p:nvSpPr>
          <p:spPr>
            <a:xfrm>
              <a:off x="3796902" y="1941869"/>
              <a:ext cx="9042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5"/>
            <p:cNvSpPr txBox="1"/>
            <p:nvPr/>
          </p:nvSpPr>
          <p:spPr>
            <a:xfrm>
              <a:off x="3886060" y="6285496"/>
              <a:ext cx="9042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Partie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5"/>
            <p:cNvSpPr txBox="1"/>
            <p:nvPr/>
          </p:nvSpPr>
          <p:spPr>
            <a:xfrm>
              <a:off x="7271694" y="3914367"/>
              <a:ext cx="9042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Partie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140363" y="42239"/>
            <a:ext cx="5801701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CONTENU  PARTIE 1">
  <p:cSld name="5_SLIDE CONTENU  PARTIE 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6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6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6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6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56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6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>
            <p:ph idx="2" type="body"/>
          </p:nvPr>
        </p:nvSpPr>
        <p:spPr>
          <a:xfrm>
            <a:off x="720000" y="1943056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56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56"/>
          <p:cNvSpPr txBox="1"/>
          <p:nvPr>
            <p:ph idx="4" type="body"/>
          </p:nvPr>
        </p:nvSpPr>
        <p:spPr>
          <a:xfrm>
            <a:off x="720000" y="4440838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6"/>
          <p:cNvSpPr txBox="1"/>
          <p:nvPr>
            <p:ph idx="5" type="body"/>
          </p:nvPr>
        </p:nvSpPr>
        <p:spPr>
          <a:xfrm>
            <a:off x="720000" y="4114440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LIDE CONTENU  PARTIE 1">
  <p:cSld name="6_SLIDE CONTENU  PARTIE 1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7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7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7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57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57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7"/>
          <p:cNvSpPr txBox="1"/>
          <p:nvPr>
            <p:ph idx="2" type="body"/>
          </p:nvPr>
        </p:nvSpPr>
        <p:spPr>
          <a:xfrm>
            <a:off x="720000" y="1943056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57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57"/>
          <p:cNvSpPr txBox="1"/>
          <p:nvPr>
            <p:ph idx="4" type="body"/>
          </p:nvPr>
        </p:nvSpPr>
        <p:spPr>
          <a:xfrm>
            <a:off x="720000" y="5241342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57"/>
          <p:cNvSpPr txBox="1"/>
          <p:nvPr>
            <p:ph idx="5" type="body"/>
          </p:nvPr>
        </p:nvSpPr>
        <p:spPr>
          <a:xfrm>
            <a:off x="720000" y="4914944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57"/>
          <p:cNvSpPr/>
          <p:nvPr>
            <p:ph idx="6" type="dgm"/>
          </p:nvPr>
        </p:nvSpPr>
        <p:spPr>
          <a:xfrm>
            <a:off x="2976158" y="3429588"/>
            <a:ext cx="6239683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CONTENU  PARTIE 1">
  <p:cSld name="2_SLIDE CONTENU  PARTIE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8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8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8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Google Shape;389;p58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58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8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8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58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58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CONTENU  PARTIE 1">
  <p:cSld name="3_SLIDE CONTENU  PARTIE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9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59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59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9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9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59"/>
          <p:cNvSpPr txBox="1"/>
          <p:nvPr>
            <p:ph idx="3" type="body"/>
          </p:nvPr>
        </p:nvSpPr>
        <p:spPr>
          <a:xfrm>
            <a:off x="720000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59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59"/>
          <p:cNvSpPr txBox="1"/>
          <p:nvPr>
            <p:ph idx="5" type="body"/>
          </p:nvPr>
        </p:nvSpPr>
        <p:spPr>
          <a:xfrm>
            <a:off x="6246576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ODALITES PEDAGOGIQUES">
  <p:cSld name="1_MODALITES PEDAGOGIQU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6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3"/>
          <p:cNvSpPr txBox="1"/>
          <p:nvPr/>
        </p:nvSpPr>
        <p:spPr>
          <a:xfrm>
            <a:off x="11789199" y="6603277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3"/>
          <p:cNvSpPr txBox="1"/>
          <p:nvPr/>
        </p:nvSpPr>
        <p:spPr>
          <a:xfrm>
            <a:off x="4245835" y="6608701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3"/>
          <p:cNvSpPr/>
          <p:nvPr/>
        </p:nvSpPr>
        <p:spPr>
          <a:xfrm>
            <a:off x="1754550" y="1618530"/>
            <a:ext cx="8682900" cy="446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3"/>
          <p:cNvSpPr txBox="1"/>
          <p:nvPr/>
        </p:nvSpPr>
        <p:spPr>
          <a:xfrm>
            <a:off x="0" y="536034"/>
            <a:ext cx="5260200" cy="52318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45"/>
              </a:buClr>
              <a:buSzPts val="2800"/>
              <a:buFont typeface="Calibri"/>
              <a:buNone/>
            </a:pPr>
            <a:r>
              <a:rPr b="1" i="0" lang="fr-FR" sz="2800" u="none" cap="none" strike="noStrike">
                <a:solidFill>
                  <a:srgbClr val="008245"/>
                </a:solidFill>
                <a:latin typeface="Calibri"/>
                <a:ea typeface="Calibri"/>
                <a:cs typeface="Calibri"/>
                <a:sym typeface="Calibri"/>
              </a:rPr>
              <a:t>MODALITÉS PÉDAGOGIQUES</a:t>
            </a:r>
            <a:endParaRPr b="1" i="0" sz="2800" u="none" cap="none" strike="noStrike">
              <a:solidFill>
                <a:srgbClr val="0082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33"/>
          <p:cNvGrpSpPr/>
          <p:nvPr/>
        </p:nvGrpSpPr>
        <p:grpSpPr>
          <a:xfrm>
            <a:off x="1927160" y="1910684"/>
            <a:ext cx="8337681" cy="3879092"/>
            <a:chOff x="1985405" y="1978790"/>
            <a:chExt cx="8337681" cy="3879092"/>
          </a:xfrm>
        </p:grpSpPr>
        <p:grpSp>
          <p:nvGrpSpPr>
            <p:cNvPr id="29" name="Google Shape;29;p33"/>
            <p:cNvGrpSpPr/>
            <p:nvPr/>
          </p:nvGrpSpPr>
          <p:grpSpPr>
            <a:xfrm>
              <a:off x="1985405" y="2096568"/>
              <a:ext cx="1584000" cy="3761314"/>
              <a:chOff x="2149789" y="2096568"/>
              <a:chExt cx="1584000" cy="3761314"/>
            </a:xfrm>
          </p:grpSpPr>
          <p:grpSp>
            <p:nvGrpSpPr>
              <p:cNvPr id="30" name="Google Shape;30;p33"/>
              <p:cNvGrpSpPr/>
              <p:nvPr/>
            </p:nvGrpSpPr>
            <p:grpSpPr>
              <a:xfrm>
                <a:off x="2149789" y="2096568"/>
                <a:ext cx="1584000" cy="3761314"/>
                <a:chOff x="2149789" y="2096568"/>
                <a:chExt cx="1584000" cy="3761314"/>
              </a:xfrm>
            </p:grpSpPr>
            <p:sp>
              <p:nvSpPr>
                <p:cNvPr id="31" name="Google Shape;31;p33"/>
                <p:cNvSpPr/>
                <p:nvPr/>
              </p:nvSpPr>
              <p:spPr>
                <a:xfrm>
                  <a:off x="2621839" y="2096568"/>
                  <a:ext cx="639900" cy="599002"/>
                </a:xfrm>
                <a:custGeom>
                  <a:rect b="b" l="l" r="r" t="t"/>
                  <a:pathLst>
                    <a:path extrusionOk="0" h="3032924" w="3239999">
                      <a:moveTo>
                        <a:pt x="1576606" y="2778202"/>
                      </a:moveTo>
                      <a:cubicBezTo>
                        <a:pt x="1576606" y="2778795"/>
                        <a:pt x="1663394" y="2792670"/>
                        <a:pt x="1663394" y="2778202"/>
                      </a:cubicBezTo>
                      <a:lnTo>
                        <a:pt x="1663394" y="2776423"/>
                      </a:lnTo>
                      <a:cubicBezTo>
                        <a:pt x="2185083" y="2605634"/>
                        <a:pt x="2444552" y="2500589"/>
                        <a:pt x="2991331" y="2709748"/>
                      </a:cubicBezTo>
                      <a:lnTo>
                        <a:pt x="3000856" y="526981"/>
                      </a:lnTo>
                      <a:lnTo>
                        <a:pt x="2855082" y="526981"/>
                      </a:lnTo>
                      <a:cubicBezTo>
                        <a:pt x="2857178" y="1175360"/>
                        <a:pt x="2859273" y="1823738"/>
                        <a:pt x="2861369" y="2472117"/>
                      </a:cubicBezTo>
                      <a:cubicBezTo>
                        <a:pt x="2483869" y="2318121"/>
                        <a:pt x="2052449" y="2439541"/>
                        <a:pt x="1663394" y="2765302"/>
                      </a:cubicBezTo>
                      <a:lnTo>
                        <a:pt x="1663394" y="526981"/>
                      </a:lnTo>
                      <a:lnTo>
                        <a:pt x="1663394" y="430441"/>
                      </a:lnTo>
                      <a:lnTo>
                        <a:pt x="1663394" y="402054"/>
                      </a:lnTo>
                      <a:cubicBezTo>
                        <a:pt x="1896442" y="149589"/>
                        <a:pt x="2115835" y="2106"/>
                        <a:pt x="2406065" y="22"/>
                      </a:cubicBezTo>
                      <a:cubicBezTo>
                        <a:pt x="2537987" y="-925"/>
                        <a:pt x="2684544" y="28169"/>
                        <a:pt x="2853673" y="91100"/>
                      </a:cubicBezTo>
                      <a:cubicBezTo>
                        <a:pt x="2854039" y="204214"/>
                        <a:pt x="2854404" y="317327"/>
                        <a:pt x="2854770" y="430441"/>
                      </a:cubicBezTo>
                      <a:lnTo>
                        <a:pt x="3120669" y="428517"/>
                      </a:lnTo>
                      <a:lnTo>
                        <a:pt x="3120669" y="738345"/>
                      </a:lnTo>
                      <a:lnTo>
                        <a:pt x="3239999" y="738345"/>
                      </a:lnTo>
                      <a:lnTo>
                        <a:pt x="3239999" y="3032924"/>
                      </a:lnTo>
                      <a:lnTo>
                        <a:pt x="0" y="3032924"/>
                      </a:lnTo>
                      <a:lnTo>
                        <a:pt x="0" y="738345"/>
                      </a:lnTo>
                      <a:lnTo>
                        <a:pt x="102477" y="738345"/>
                      </a:lnTo>
                      <a:lnTo>
                        <a:pt x="102477" y="428517"/>
                      </a:lnTo>
                      <a:lnTo>
                        <a:pt x="385229" y="430441"/>
                      </a:lnTo>
                      <a:cubicBezTo>
                        <a:pt x="385595" y="317327"/>
                        <a:pt x="385960" y="204214"/>
                        <a:pt x="386326" y="91100"/>
                      </a:cubicBezTo>
                      <a:cubicBezTo>
                        <a:pt x="555455" y="28169"/>
                        <a:pt x="702013" y="-925"/>
                        <a:pt x="833935" y="22"/>
                      </a:cubicBezTo>
                      <a:cubicBezTo>
                        <a:pt x="1124164" y="2106"/>
                        <a:pt x="1343558" y="149589"/>
                        <a:pt x="1576606" y="402054"/>
                      </a:cubicBezTo>
                      <a:lnTo>
                        <a:pt x="1576606" y="430441"/>
                      </a:lnTo>
                      <a:lnTo>
                        <a:pt x="1576606" y="526981"/>
                      </a:lnTo>
                      <a:lnTo>
                        <a:pt x="1576606" y="2765302"/>
                      </a:lnTo>
                      <a:cubicBezTo>
                        <a:pt x="1187550" y="2439541"/>
                        <a:pt x="756130" y="2318121"/>
                        <a:pt x="378630" y="2472117"/>
                      </a:cubicBezTo>
                      <a:lnTo>
                        <a:pt x="384918" y="526981"/>
                      </a:lnTo>
                      <a:lnTo>
                        <a:pt x="239143" y="526981"/>
                      </a:lnTo>
                      <a:lnTo>
                        <a:pt x="229618" y="2690698"/>
                      </a:lnTo>
                      <a:cubicBezTo>
                        <a:pt x="773243" y="2466244"/>
                        <a:pt x="1081748" y="2626096"/>
                        <a:pt x="1576606" y="2776423"/>
                      </a:cubicBezTo>
                    </a:path>
                  </a:pathLst>
                </a:custGeom>
                <a:solidFill>
                  <a:srgbClr val="0059A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0"/>
                    <a:buFont typeface="Calibri"/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33"/>
                <p:cNvSpPr txBox="1"/>
                <p:nvPr/>
              </p:nvSpPr>
              <p:spPr>
                <a:xfrm>
                  <a:off x="2149789" y="3799884"/>
                  <a:ext cx="1584000" cy="2057998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FF78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59A1"/>
                    </a:buClr>
                    <a:buSzPts val="1400"/>
                    <a:buFont typeface="Calibri"/>
                    <a:buNone/>
                  </a:pPr>
                  <a:r>
                    <a:rPr b="1" i="0" lang="fr-FR" sz="1400" u="none" cap="none" strike="noStrike">
                      <a:solidFill>
                        <a:srgbClr val="0059A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 GUIDE DE SOUTIEN</a:t>
                  </a:r>
                  <a:endParaRPr b="0" i="0" sz="1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F3F3F"/>
                    </a:buClr>
                    <a:buSzPts val="1400"/>
                    <a:buFont typeface="Calibri"/>
                    <a:buNone/>
                  </a:pPr>
                  <a:r>
                    <a:rPr b="0" i="0" lang="fr-FR" sz="1400" u="none" cap="none" strike="noStrike">
                      <a:solidFill>
                        <a:srgbClr val="3F3F3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Il contient le résumé théorique et le manuel des travaux pratiques</a:t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" name="Google Shape;33;p33"/>
              <p:cNvGrpSpPr/>
              <p:nvPr/>
            </p:nvGrpSpPr>
            <p:grpSpPr>
              <a:xfrm>
                <a:off x="2587039" y="3022198"/>
                <a:ext cx="637500" cy="596700"/>
                <a:chOff x="2587039" y="3022198"/>
                <a:chExt cx="637500" cy="596700"/>
              </a:xfrm>
            </p:grpSpPr>
            <p:sp>
              <p:nvSpPr>
                <p:cNvPr id="34" name="Google Shape;34;p33"/>
                <p:cNvSpPr/>
                <p:nvPr/>
              </p:nvSpPr>
              <p:spPr>
                <a:xfrm>
                  <a:off x="2587039" y="3022198"/>
                  <a:ext cx="637500" cy="596700"/>
                </a:xfrm>
                <a:prstGeom prst="ellipse">
                  <a:avLst/>
                </a:prstGeom>
                <a:noFill/>
                <a:ln cap="flat" cmpd="sng" w="28575">
                  <a:solidFill>
                    <a:srgbClr val="FF78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1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33"/>
                <p:cNvSpPr/>
                <p:nvPr/>
              </p:nvSpPr>
              <p:spPr>
                <a:xfrm>
                  <a:off x="2735710" y="3089715"/>
                  <a:ext cx="34015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fr-FR" sz="2400" u="none" cap="none" strike="noStrike">
                      <a:solidFill>
                        <a:srgbClr val="0059A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b="1" i="0" sz="2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" name="Google Shape;36;p33"/>
            <p:cNvGrpSpPr/>
            <p:nvPr/>
          </p:nvGrpSpPr>
          <p:grpSpPr>
            <a:xfrm>
              <a:off x="3683025" y="2056878"/>
              <a:ext cx="1584000" cy="3801004"/>
              <a:chOff x="3765217" y="2056878"/>
              <a:chExt cx="1584000" cy="3801004"/>
            </a:xfrm>
          </p:grpSpPr>
          <p:grpSp>
            <p:nvGrpSpPr>
              <p:cNvPr id="37" name="Google Shape;37;p33"/>
              <p:cNvGrpSpPr/>
              <p:nvPr/>
            </p:nvGrpSpPr>
            <p:grpSpPr>
              <a:xfrm>
                <a:off x="4140067" y="2056878"/>
                <a:ext cx="834300" cy="662869"/>
                <a:chOff x="4002843" y="1987306"/>
                <a:chExt cx="834300" cy="662869"/>
              </a:xfrm>
            </p:grpSpPr>
            <p:sp>
              <p:nvSpPr>
                <p:cNvPr id="38" name="Google Shape;38;p33"/>
                <p:cNvSpPr/>
                <p:nvPr/>
              </p:nvSpPr>
              <p:spPr>
                <a:xfrm>
                  <a:off x="4002843" y="1987306"/>
                  <a:ext cx="834300" cy="662869"/>
                </a:xfrm>
                <a:custGeom>
                  <a:rect b="b" l="l" r="r" t="t"/>
                  <a:pathLst>
                    <a:path extrusionOk="0" h="2574247" w="3240000">
                      <a:moveTo>
                        <a:pt x="2393400" y="1814089"/>
                      </a:moveTo>
                      <a:cubicBezTo>
                        <a:pt x="2363577" y="1814089"/>
                        <a:pt x="2339400" y="1838266"/>
                        <a:pt x="2339400" y="1868089"/>
                      </a:cubicBezTo>
                      <a:cubicBezTo>
                        <a:pt x="2339400" y="1897912"/>
                        <a:pt x="2363577" y="1922089"/>
                        <a:pt x="2393400" y="1922089"/>
                      </a:cubicBezTo>
                      <a:lnTo>
                        <a:pt x="2573400" y="1922089"/>
                      </a:lnTo>
                      <a:cubicBezTo>
                        <a:pt x="2603223" y="1922089"/>
                        <a:pt x="2627400" y="1897912"/>
                        <a:pt x="2627400" y="1868089"/>
                      </a:cubicBezTo>
                      <a:cubicBezTo>
                        <a:pt x="2627400" y="1838266"/>
                        <a:pt x="2603223" y="1814089"/>
                        <a:pt x="2573400" y="1814089"/>
                      </a:cubicBezTo>
                      <a:close/>
                      <a:moveTo>
                        <a:pt x="173344" y="1814089"/>
                      </a:moveTo>
                      <a:cubicBezTo>
                        <a:pt x="143521" y="1814089"/>
                        <a:pt x="119344" y="1838266"/>
                        <a:pt x="119344" y="1868089"/>
                      </a:cubicBezTo>
                      <a:cubicBezTo>
                        <a:pt x="119344" y="1897912"/>
                        <a:pt x="143521" y="1922089"/>
                        <a:pt x="173344" y="1922089"/>
                      </a:cubicBezTo>
                      <a:lnTo>
                        <a:pt x="353344" y="1922089"/>
                      </a:lnTo>
                      <a:cubicBezTo>
                        <a:pt x="383167" y="1922089"/>
                        <a:pt x="407344" y="1897912"/>
                        <a:pt x="407344" y="1868089"/>
                      </a:cubicBezTo>
                      <a:cubicBezTo>
                        <a:pt x="407344" y="1838266"/>
                        <a:pt x="383167" y="1814089"/>
                        <a:pt x="353344" y="1814089"/>
                      </a:cubicBezTo>
                      <a:close/>
                      <a:moveTo>
                        <a:pt x="2933496" y="1796081"/>
                      </a:moveTo>
                      <a:cubicBezTo>
                        <a:pt x="2893727" y="1796081"/>
                        <a:pt x="2861488" y="1828320"/>
                        <a:pt x="2861488" y="1868089"/>
                      </a:cubicBezTo>
                      <a:cubicBezTo>
                        <a:pt x="2861488" y="1907858"/>
                        <a:pt x="2893727" y="1940097"/>
                        <a:pt x="2933496" y="1940097"/>
                      </a:cubicBezTo>
                      <a:cubicBezTo>
                        <a:pt x="2973265" y="1940097"/>
                        <a:pt x="3005504" y="1907858"/>
                        <a:pt x="3005504" y="1868089"/>
                      </a:cubicBezTo>
                      <a:cubicBezTo>
                        <a:pt x="3005504" y="1828320"/>
                        <a:pt x="2973265" y="1796081"/>
                        <a:pt x="2933496" y="1796081"/>
                      </a:cubicBezTo>
                      <a:close/>
                      <a:moveTo>
                        <a:pt x="119344" y="122856"/>
                      </a:moveTo>
                      <a:lnTo>
                        <a:pt x="119344" y="1728192"/>
                      </a:lnTo>
                      <a:lnTo>
                        <a:pt x="3120656" y="1728192"/>
                      </a:lnTo>
                      <a:lnTo>
                        <a:pt x="3120656" y="122856"/>
                      </a:lnTo>
                      <a:close/>
                      <a:moveTo>
                        <a:pt x="0" y="0"/>
                      </a:moveTo>
                      <a:lnTo>
                        <a:pt x="3240000" y="0"/>
                      </a:lnTo>
                      <a:lnTo>
                        <a:pt x="3240000" y="2016224"/>
                      </a:lnTo>
                      <a:lnTo>
                        <a:pt x="1812079" y="2016224"/>
                      </a:lnTo>
                      <a:lnTo>
                        <a:pt x="1857107" y="2320159"/>
                      </a:lnTo>
                      <a:lnTo>
                        <a:pt x="2357140" y="2320159"/>
                      </a:lnTo>
                      <a:cubicBezTo>
                        <a:pt x="2427304" y="2320159"/>
                        <a:pt x="2484184" y="2377039"/>
                        <a:pt x="2484184" y="2447203"/>
                      </a:cubicBezTo>
                      <a:lnTo>
                        <a:pt x="2484184" y="2574247"/>
                      </a:lnTo>
                      <a:lnTo>
                        <a:pt x="755992" y="2574247"/>
                      </a:lnTo>
                      <a:lnTo>
                        <a:pt x="755992" y="2447203"/>
                      </a:lnTo>
                      <a:cubicBezTo>
                        <a:pt x="755992" y="2377039"/>
                        <a:pt x="812872" y="2320159"/>
                        <a:pt x="883036" y="2320159"/>
                      </a:cubicBezTo>
                      <a:lnTo>
                        <a:pt x="1382894" y="2320159"/>
                      </a:lnTo>
                      <a:lnTo>
                        <a:pt x="1427922" y="2016224"/>
                      </a:lnTo>
                      <a:lnTo>
                        <a:pt x="0" y="2016224"/>
                      </a:lnTo>
                      <a:close/>
                    </a:path>
                  </a:pathLst>
                </a:custGeom>
                <a:solidFill>
                  <a:srgbClr val="0059A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0"/>
                    <a:buFont typeface="Calibri"/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33"/>
                <p:cNvSpPr/>
                <p:nvPr/>
              </p:nvSpPr>
              <p:spPr>
                <a:xfrm>
                  <a:off x="4116776" y="2182747"/>
                  <a:ext cx="589749" cy="110877"/>
                </a:xfrm>
                <a:custGeom>
                  <a:rect b="b" l="l" r="r" t="t"/>
                  <a:pathLst>
                    <a:path extrusionOk="0" h="110877" w="589749">
                      <a:moveTo>
                        <a:pt x="553417" y="44276"/>
                      </a:moveTo>
                      <a:cubicBezTo>
                        <a:pt x="548853" y="44276"/>
                        <a:pt x="545083" y="45938"/>
                        <a:pt x="542106" y="49262"/>
                      </a:cubicBezTo>
                      <a:cubicBezTo>
                        <a:pt x="539130" y="52586"/>
                        <a:pt x="537666" y="57101"/>
                        <a:pt x="537716" y="62806"/>
                      </a:cubicBezTo>
                      <a:lnTo>
                        <a:pt x="568970" y="62806"/>
                      </a:lnTo>
                      <a:cubicBezTo>
                        <a:pt x="568821" y="56753"/>
                        <a:pt x="567258" y="52152"/>
                        <a:pt x="564282" y="49002"/>
                      </a:cubicBezTo>
                      <a:cubicBezTo>
                        <a:pt x="561305" y="45852"/>
                        <a:pt x="557684" y="44276"/>
                        <a:pt x="553417" y="44276"/>
                      </a:cubicBezTo>
                      <a:close/>
                      <a:moveTo>
                        <a:pt x="124792" y="44276"/>
                      </a:moveTo>
                      <a:cubicBezTo>
                        <a:pt x="120228" y="44276"/>
                        <a:pt x="116458" y="45938"/>
                        <a:pt x="113481" y="49262"/>
                      </a:cubicBezTo>
                      <a:cubicBezTo>
                        <a:pt x="110505" y="52586"/>
                        <a:pt x="109041" y="57101"/>
                        <a:pt x="109091" y="62806"/>
                      </a:cubicBezTo>
                      <a:lnTo>
                        <a:pt x="140345" y="62806"/>
                      </a:lnTo>
                      <a:cubicBezTo>
                        <a:pt x="140196" y="56753"/>
                        <a:pt x="138633" y="52152"/>
                        <a:pt x="135657" y="49002"/>
                      </a:cubicBezTo>
                      <a:cubicBezTo>
                        <a:pt x="132680" y="45852"/>
                        <a:pt x="129059" y="44276"/>
                        <a:pt x="124792" y="44276"/>
                      </a:cubicBezTo>
                      <a:close/>
                      <a:moveTo>
                        <a:pt x="445815" y="30063"/>
                      </a:moveTo>
                      <a:lnTo>
                        <a:pt x="466725" y="30063"/>
                      </a:lnTo>
                      <a:lnTo>
                        <a:pt x="466725" y="109091"/>
                      </a:lnTo>
                      <a:lnTo>
                        <a:pt x="445815" y="109091"/>
                      </a:lnTo>
                      <a:close/>
                      <a:moveTo>
                        <a:pt x="170259" y="30063"/>
                      </a:moveTo>
                      <a:lnTo>
                        <a:pt x="195783" y="30063"/>
                      </a:lnTo>
                      <a:lnTo>
                        <a:pt x="209773" y="51792"/>
                      </a:lnTo>
                      <a:lnTo>
                        <a:pt x="224507" y="30063"/>
                      </a:lnTo>
                      <a:lnTo>
                        <a:pt x="249064" y="30063"/>
                      </a:lnTo>
                      <a:lnTo>
                        <a:pt x="222275" y="67494"/>
                      </a:lnTo>
                      <a:lnTo>
                        <a:pt x="251519" y="109091"/>
                      </a:lnTo>
                      <a:lnTo>
                        <a:pt x="225847" y="109091"/>
                      </a:lnTo>
                      <a:lnTo>
                        <a:pt x="209773" y="84609"/>
                      </a:lnTo>
                      <a:lnTo>
                        <a:pt x="193551" y="109091"/>
                      </a:lnTo>
                      <a:lnTo>
                        <a:pt x="169069" y="109091"/>
                      </a:lnTo>
                      <a:lnTo>
                        <a:pt x="197569" y="68387"/>
                      </a:lnTo>
                      <a:close/>
                      <a:moveTo>
                        <a:pt x="552152" y="28277"/>
                      </a:moveTo>
                      <a:cubicBezTo>
                        <a:pt x="563910" y="28277"/>
                        <a:pt x="573187" y="32159"/>
                        <a:pt x="579983" y="39923"/>
                      </a:cubicBezTo>
                      <a:cubicBezTo>
                        <a:pt x="586780" y="47687"/>
                        <a:pt x="590029" y="59581"/>
                        <a:pt x="589731" y="75605"/>
                      </a:cubicBezTo>
                      <a:lnTo>
                        <a:pt x="537344" y="75605"/>
                      </a:lnTo>
                      <a:cubicBezTo>
                        <a:pt x="537493" y="81806"/>
                        <a:pt x="539179" y="86630"/>
                        <a:pt x="542404" y="90078"/>
                      </a:cubicBezTo>
                      <a:cubicBezTo>
                        <a:pt x="545629" y="93526"/>
                        <a:pt x="549647" y="95250"/>
                        <a:pt x="554459" y="95250"/>
                      </a:cubicBezTo>
                      <a:cubicBezTo>
                        <a:pt x="557733" y="95250"/>
                        <a:pt x="560487" y="94357"/>
                        <a:pt x="562719" y="92571"/>
                      </a:cubicBezTo>
                      <a:cubicBezTo>
                        <a:pt x="564952" y="90785"/>
                        <a:pt x="566638" y="87908"/>
                        <a:pt x="567779" y="83939"/>
                      </a:cubicBezTo>
                      <a:lnTo>
                        <a:pt x="588615" y="87437"/>
                      </a:lnTo>
                      <a:cubicBezTo>
                        <a:pt x="585936" y="95076"/>
                        <a:pt x="581707" y="100893"/>
                        <a:pt x="575928" y="104887"/>
                      </a:cubicBezTo>
                      <a:cubicBezTo>
                        <a:pt x="570148" y="108880"/>
                        <a:pt x="562917" y="110877"/>
                        <a:pt x="554236" y="110877"/>
                      </a:cubicBezTo>
                      <a:cubicBezTo>
                        <a:pt x="540494" y="110877"/>
                        <a:pt x="530324" y="106387"/>
                        <a:pt x="523726" y="97408"/>
                      </a:cubicBezTo>
                      <a:cubicBezTo>
                        <a:pt x="518517" y="90215"/>
                        <a:pt x="515913" y="81136"/>
                        <a:pt x="515913" y="70173"/>
                      </a:cubicBezTo>
                      <a:cubicBezTo>
                        <a:pt x="515913" y="57076"/>
                        <a:pt x="519336" y="46819"/>
                        <a:pt x="526182" y="39402"/>
                      </a:cubicBezTo>
                      <a:cubicBezTo>
                        <a:pt x="533028" y="31986"/>
                        <a:pt x="541685" y="28277"/>
                        <a:pt x="552152" y="28277"/>
                      </a:cubicBezTo>
                      <a:close/>
                      <a:moveTo>
                        <a:pt x="123527" y="28277"/>
                      </a:moveTo>
                      <a:cubicBezTo>
                        <a:pt x="135285" y="28277"/>
                        <a:pt x="144562" y="32159"/>
                        <a:pt x="151358" y="39923"/>
                      </a:cubicBezTo>
                      <a:cubicBezTo>
                        <a:pt x="158155" y="47687"/>
                        <a:pt x="161404" y="59581"/>
                        <a:pt x="161106" y="75605"/>
                      </a:cubicBezTo>
                      <a:lnTo>
                        <a:pt x="108719" y="75605"/>
                      </a:lnTo>
                      <a:cubicBezTo>
                        <a:pt x="108868" y="81806"/>
                        <a:pt x="110554" y="86630"/>
                        <a:pt x="113779" y="90078"/>
                      </a:cubicBezTo>
                      <a:cubicBezTo>
                        <a:pt x="117004" y="93526"/>
                        <a:pt x="121022" y="95250"/>
                        <a:pt x="125834" y="95250"/>
                      </a:cubicBezTo>
                      <a:cubicBezTo>
                        <a:pt x="129108" y="95250"/>
                        <a:pt x="131862" y="94357"/>
                        <a:pt x="134094" y="92571"/>
                      </a:cubicBezTo>
                      <a:cubicBezTo>
                        <a:pt x="136327" y="90785"/>
                        <a:pt x="138013" y="87908"/>
                        <a:pt x="139154" y="83939"/>
                      </a:cubicBezTo>
                      <a:lnTo>
                        <a:pt x="159990" y="87437"/>
                      </a:lnTo>
                      <a:cubicBezTo>
                        <a:pt x="157311" y="95076"/>
                        <a:pt x="153082" y="100893"/>
                        <a:pt x="147303" y="104887"/>
                      </a:cubicBezTo>
                      <a:cubicBezTo>
                        <a:pt x="141523" y="108880"/>
                        <a:pt x="134293" y="110877"/>
                        <a:pt x="125611" y="110877"/>
                      </a:cubicBezTo>
                      <a:cubicBezTo>
                        <a:pt x="111869" y="110877"/>
                        <a:pt x="101699" y="106387"/>
                        <a:pt x="95101" y="97408"/>
                      </a:cubicBezTo>
                      <a:cubicBezTo>
                        <a:pt x="89892" y="90215"/>
                        <a:pt x="87288" y="81136"/>
                        <a:pt x="87288" y="70173"/>
                      </a:cubicBezTo>
                      <a:cubicBezTo>
                        <a:pt x="87288" y="57076"/>
                        <a:pt x="90711" y="46819"/>
                        <a:pt x="97557" y="39402"/>
                      </a:cubicBezTo>
                      <a:cubicBezTo>
                        <a:pt x="104403" y="31986"/>
                        <a:pt x="113060" y="28277"/>
                        <a:pt x="123527" y="28277"/>
                      </a:cubicBezTo>
                      <a:close/>
                      <a:moveTo>
                        <a:pt x="286792" y="2158"/>
                      </a:moveTo>
                      <a:lnTo>
                        <a:pt x="286792" y="30063"/>
                      </a:lnTo>
                      <a:lnTo>
                        <a:pt x="301079" y="30063"/>
                      </a:lnTo>
                      <a:lnTo>
                        <a:pt x="301079" y="46732"/>
                      </a:lnTo>
                      <a:lnTo>
                        <a:pt x="286792" y="46732"/>
                      </a:lnTo>
                      <a:lnTo>
                        <a:pt x="286792" y="78581"/>
                      </a:lnTo>
                      <a:cubicBezTo>
                        <a:pt x="286792" y="85031"/>
                        <a:pt x="286928" y="88788"/>
                        <a:pt x="287201" y="89855"/>
                      </a:cubicBezTo>
                      <a:cubicBezTo>
                        <a:pt x="287474" y="90922"/>
                        <a:pt x="288094" y="91802"/>
                        <a:pt x="289061" y="92497"/>
                      </a:cubicBezTo>
                      <a:cubicBezTo>
                        <a:pt x="290029" y="93191"/>
                        <a:pt x="291207" y="93539"/>
                        <a:pt x="292596" y="93539"/>
                      </a:cubicBezTo>
                      <a:cubicBezTo>
                        <a:pt x="294531" y="93539"/>
                        <a:pt x="297334" y="92869"/>
                        <a:pt x="301005" y="91529"/>
                      </a:cubicBezTo>
                      <a:lnTo>
                        <a:pt x="302791" y="107752"/>
                      </a:lnTo>
                      <a:cubicBezTo>
                        <a:pt x="297929" y="109835"/>
                        <a:pt x="292422" y="110877"/>
                        <a:pt x="286271" y="110877"/>
                      </a:cubicBezTo>
                      <a:cubicBezTo>
                        <a:pt x="282501" y="110877"/>
                        <a:pt x="279102" y="110245"/>
                        <a:pt x="276076" y="108980"/>
                      </a:cubicBezTo>
                      <a:cubicBezTo>
                        <a:pt x="273050" y="107714"/>
                        <a:pt x="270830" y="106077"/>
                        <a:pt x="269416" y="104068"/>
                      </a:cubicBezTo>
                      <a:cubicBezTo>
                        <a:pt x="268002" y="102059"/>
                        <a:pt x="267022" y="99343"/>
                        <a:pt x="266477" y="95920"/>
                      </a:cubicBezTo>
                      <a:cubicBezTo>
                        <a:pt x="266030" y="93489"/>
                        <a:pt x="265807" y="88578"/>
                        <a:pt x="265807" y="81186"/>
                      </a:cubicBezTo>
                      <a:lnTo>
                        <a:pt x="265807" y="46732"/>
                      </a:lnTo>
                      <a:lnTo>
                        <a:pt x="256208" y="46732"/>
                      </a:lnTo>
                      <a:lnTo>
                        <a:pt x="256208" y="30063"/>
                      </a:lnTo>
                      <a:lnTo>
                        <a:pt x="265807" y="30063"/>
                      </a:lnTo>
                      <a:lnTo>
                        <a:pt x="265807" y="14362"/>
                      </a:lnTo>
                      <a:close/>
                      <a:moveTo>
                        <a:pt x="483915" y="0"/>
                      </a:moveTo>
                      <a:lnTo>
                        <a:pt x="504825" y="0"/>
                      </a:lnTo>
                      <a:lnTo>
                        <a:pt x="504825" y="109091"/>
                      </a:lnTo>
                      <a:lnTo>
                        <a:pt x="483915" y="109091"/>
                      </a:lnTo>
                      <a:close/>
                      <a:moveTo>
                        <a:pt x="445815" y="0"/>
                      </a:moveTo>
                      <a:lnTo>
                        <a:pt x="466725" y="0"/>
                      </a:lnTo>
                      <a:lnTo>
                        <a:pt x="466725" y="19348"/>
                      </a:lnTo>
                      <a:lnTo>
                        <a:pt x="445815" y="19348"/>
                      </a:lnTo>
                      <a:close/>
                      <a:moveTo>
                        <a:pt x="350862" y="0"/>
                      </a:moveTo>
                      <a:lnTo>
                        <a:pt x="425648" y="0"/>
                      </a:lnTo>
                      <a:lnTo>
                        <a:pt x="425648" y="18455"/>
                      </a:lnTo>
                      <a:lnTo>
                        <a:pt x="372889" y="18455"/>
                      </a:lnTo>
                      <a:lnTo>
                        <a:pt x="372889" y="44276"/>
                      </a:lnTo>
                      <a:lnTo>
                        <a:pt x="418430" y="44276"/>
                      </a:lnTo>
                      <a:lnTo>
                        <a:pt x="418430" y="62731"/>
                      </a:lnTo>
                      <a:lnTo>
                        <a:pt x="372889" y="62731"/>
                      </a:lnTo>
                      <a:lnTo>
                        <a:pt x="372889" y="109091"/>
                      </a:lnTo>
                      <a:lnTo>
                        <a:pt x="350862" y="109091"/>
                      </a:lnTo>
                      <a:close/>
                      <a:moveTo>
                        <a:pt x="0" y="0"/>
                      </a:moveTo>
                      <a:lnTo>
                        <a:pt x="86692" y="0"/>
                      </a:lnTo>
                      <a:lnTo>
                        <a:pt x="86692" y="18455"/>
                      </a:lnTo>
                      <a:lnTo>
                        <a:pt x="54397" y="18455"/>
                      </a:lnTo>
                      <a:lnTo>
                        <a:pt x="54397" y="109091"/>
                      </a:lnTo>
                      <a:lnTo>
                        <a:pt x="32370" y="109091"/>
                      </a:lnTo>
                      <a:lnTo>
                        <a:pt x="32370" y="18455"/>
                      </a:lnTo>
                      <a:lnTo>
                        <a:pt x="0" y="18455"/>
                      </a:lnTo>
                      <a:close/>
                    </a:path>
                  </a:pathLst>
                </a:custGeom>
                <a:solidFill>
                  <a:srgbClr val="0059A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8CBABE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" name="Google Shape;40;p33"/>
              <p:cNvSpPr txBox="1"/>
              <p:nvPr/>
            </p:nvSpPr>
            <p:spPr>
              <a:xfrm>
                <a:off x="3765217" y="3799884"/>
                <a:ext cx="1584000" cy="2057998"/>
              </a:xfrm>
              <a:prstGeom prst="rect">
                <a:avLst/>
              </a:prstGeom>
              <a:noFill/>
              <a:ln cap="flat" cmpd="sng" w="28575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9A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VERSION PDF</a:t>
                </a:r>
                <a:endParaRPr b="0" i="0" sz="1400" u="none" cap="none" strike="noStrike">
                  <a:solidFill>
                    <a:srgbClr val="0059A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Calibri"/>
                  <a:buNone/>
                </a:pPr>
                <a:r>
                  <a:rPr b="0" i="0" lang="fr-FR" sz="14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Une version PDF est mise en ligne sur l’espace apprenant et formateur de la plateforme WebForce Life</a:t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" name="Google Shape;41;p33"/>
              <p:cNvGrpSpPr/>
              <p:nvPr/>
            </p:nvGrpSpPr>
            <p:grpSpPr>
              <a:xfrm>
                <a:off x="4238467" y="3022198"/>
                <a:ext cx="637500" cy="596700"/>
                <a:chOff x="4120713" y="3022198"/>
                <a:chExt cx="637500" cy="596700"/>
              </a:xfrm>
            </p:grpSpPr>
            <p:sp>
              <p:nvSpPr>
                <p:cNvPr id="42" name="Google Shape;42;p33"/>
                <p:cNvSpPr/>
                <p:nvPr/>
              </p:nvSpPr>
              <p:spPr>
                <a:xfrm>
                  <a:off x="4120713" y="3022198"/>
                  <a:ext cx="637500" cy="596700"/>
                </a:xfrm>
                <a:prstGeom prst="ellipse">
                  <a:avLst/>
                </a:prstGeom>
                <a:noFill/>
                <a:ln cap="flat" cmpd="sng" w="28575">
                  <a:solidFill>
                    <a:srgbClr val="FF78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33"/>
                <p:cNvSpPr/>
                <p:nvPr/>
              </p:nvSpPr>
              <p:spPr>
                <a:xfrm>
                  <a:off x="4269384" y="3089716"/>
                  <a:ext cx="34015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fr-FR" sz="2400" u="none" cap="none" strike="noStrike">
                      <a:solidFill>
                        <a:srgbClr val="0059A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b="0" i="0" sz="2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4" name="Google Shape;44;p33"/>
            <p:cNvGrpSpPr/>
            <p:nvPr/>
          </p:nvGrpSpPr>
          <p:grpSpPr>
            <a:xfrm>
              <a:off x="5368360" y="1987059"/>
              <a:ext cx="1584000" cy="3870823"/>
              <a:chOff x="5399182" y="1987059"/>
              <a:chExt cx="1584000" cy="3870823"/>
            </a:xfrm>
          </p:grpSpPr>
          <p:grpSp>
            <p:nvGrpSpPr>
              <p:cNvPr id="45" name="Google Shape;45;p33"/>
              <p:cNvGrpSpPr/>
              <p:nvPr/>
            </p:nvGrpSpPr>
            <p:grpSpPr>
              <a:xfrm>
                <a:off x="5893069" y="1987059"/>
                <a:ext cx="596226" cy="710511"/>
                <a:chOff x="5683857" y="1993534"/>
                <a:chExt cx="596226" cy="710511"/>
              </a:xfrm>
            </p:grpSpPr>
            <p:sp>
              <p:nvSpPr>
                <p:cNvPr id="46" name="Google Shape;46;p33"/>
                <p:cNvSpPr/>
                <p:nvPr/>
              </p:nvSpPr>
              <p:spPr>
                <a:xfrm>
                  <a:off x="5683857" y="1993534"/>
                  <a:ext cx="596226" cy="710511"/>
                </a:xfrm>
                <a:custGeom>
                  <a:rect b="b" l="l" r="r" t="t"/>
                  <a:pathLst>
                    <a:path extrusionOk="0" h="3947283" w="3312367">
                      <a:moveTo>
                        <a:pt x="2537615" y="3705909"/>
                      </a:moveTo>
                      <a:cubicBezTo>
                        <a:pt x="2512344" y="3705909"/>
                        <a:pt x="2491857" y="3726396"/>
                        <a:pt x="2491857" y="3751667"/>
                      </a:cubicBezTo>
                      <a:cubicBezTo>
                        <a:pt x="2491857" y="3776938"/>
                        <a:pt x="2512344" y="3797425"/>
                        <a:pt x="2537615" y="3797425"/>
                      </a:cubicBezTo>
                      <a:lnTo>
                        <a:pt x="2762175" y="3797425"/>
                      </a:lnTo>
                      <a:cubicBezTo>
                        <a:pt x="2787446" y="3797425"/>
                        <a:pt x="2807933" y="3776938"/>
                        <a:pt x="2807933" y="3751667"/>
                      </a:cubicBezTo>
                      <a:cubicBezTo>
                        <a:pt x="2807933" y="3726396"/>
                        <a:pt x="2787446" y="3705909"/>
                        <a:pt x="2762175" y="3705909"/>
                      </a:cubicBezTo>
                      <a:close/>
                      <a:moveTo>
                        <a:pt x="1141114" y="3408594"/>
                      </a:moveTo>
                      <a:cubicBezTo>
                        <a:pt x="1097903" y="3408594"/>
                        <a:pt x="1062874" y="3443623"/>
                        <a:pt x="1062874" y="3486834"/>
                      </a:cubicBezTo>
                      <a:cubicBezTo>
                        <a:pt x="1062874" y="3530045"/>
                        <a:pt x="1097903" y="3565073"/>
                        <a:pt x="1141114" y="3565073"/>
                      </a:cubicBezTo>
                      <a:lnTo>
                        <a:pt x="1525078" y="3565074"/>
                      </a:lnTo>
                      <a:cubicBezTo>
                        <a:pt x="1568289" y="3565074"/>
                        <a:pt x="1603318" y="3530045"/>
                        <a:pt x="1603318" y="3486834"/>
                      </a:cubicBezTo>
                      <a:lnTo>
                        <a:pt x="1603319" y="3486834"/>
                      </a:lnTo>
                      <a:cubicBezTo>
                        <a:pt x="1603319" y="3443623"/>
                        <a:pt x="1568290" y="3408594"/>
                        <a:pt x="1525079" y="3408594"/>
                      </a:cubicBezTo>
                      <a:close/>
                      <a:moveTo>
                        <a:pt x="2129393" y="1705414"/>
                      </a:moveTo>
                      <a:lnTo>
                        <a:pt x="2129393" y="3580170"/>
                      </a:lnTo>
                      <a:lnTo>
                        <a:pt x="3126216" y="3580170"/>
                      </a:lnTo>
                      <a:lnTo>
                        <a:pt x="3126216" y="1705414"/>
                      </a:lnTo>
                      <a:close/>
                      <a:moveTo>
                        <a:pt x="2481193" y="1533789"/>
                      </a:moveTo>
                      <a:cubicBezTo>
                        <a:pt x="2462682" y="1533789"/>
                        <a:pt x="2447676" y="1548795"/>
                        <a:pt x="2447676" y="1567306"/>
                      </a:cubicBezTo>
                      <a:lnTo>
                        <a:pt x="2447676" y="1572258"/>
                      </a:lnTo>
                      <a:cubicBezTo>
                        <a:pt x="2447676" y="1590769"/>
                        <a:pt x="2462682" y="1605775"/>
                        <a:pt x="2481193" y="1605775"/>
                      </a:cubicBezTo>
                      <a:lnTo>
                        <a:pt x="2774415" y="1605775"/>
                      </a:lnTo>
                      <a:cubicBezTo>
                        <a:pt x="2792926" y="1605775"/>
                        <a:pt x="2807932" y="1590769"/>
                        <a:pt x="2807932" y="1572258"/>
                      </a:cubicBezTo>
                      <a:lnTo>
                        <a:pt x="2807932" y="1567306"/>
                      </a:lnTo>
                      <a:cubicBezTo>
                        <a:pt x="2807932" y="1548795"/>
                        <a:pt x="2792926" y="1533789"/>
                        <a:pt x="2774415" y="1533789"/>
                      </a:cubicBezTo>
                      <a:close/>
                      <a:moveTo>
                        <a:pt x="2113478" y="1418392"/>
                      </a:moveTo>
                      <a:lnTo>
                        <a:pt x="3142130" y="1418392"/>
                      </a:lnTo>
                      <a:cubicBezTo>
                        <a:pt x="3236149" y="1418392"/>
                        <a:pt x="3312367" y="1494610"/>
                        <a:pt x="3312367" y="1588629"/>
                      </a:cubicBezTo>
                      <a:lnTo>
                        <a:pt x="3312367" y="3777046"/>
                      </a:lnTo>
                      <a:cubicBezTo>
                        <a:pt x="3312367" y="3871065"/>
                        <a:pt x="3236149" y="3947283"/>
                        <a:pt x="3142130" y="3947283"/>
                      </a:cubicBezTo>
                      <a:lnTo>
                        <a:pt x="2113478" y="3947283"/>
                      </a:lnTo>
                      <a:cubicBezTo>
                        <a:pt x="2019459" y="3947283"/>
                        <a:pt x="1943241" y="3871065"/>
                        <a:pt x="1943241" y="3777046"/>
                      </a:cubicBezTo>
                      <a:lnTo>
                        <a:pt x="1943241" y="1588629"/>
                      </a:lnTo>
                      <a:cubicBezTo>
                        <a:pt x="1943241" y="1494610"/>
                        <a:pt x="2019459" y="1418392"/>
                        <a:pt x="2113478" y="1418392"/>
                      </a:cubicBezTo>
                      <a:close/>
                      <a:moveTo>
                        <a:pt x="1006317" y="157391"/>
                      </a:moveTo>
                      <a:cubicBezTo>
                        <a:pt x="987806" y="157391"/>
                        <a:pt x="972800" y="172397"/>
                        <a:pt x="972800" y="190908"/>
                      </a:cubicBezTo>
                      <a:lnTo>
                        <a:pt x="972800" y="195860"/>
                      </a:lnTo>
                      <a:cubicBezTo>
                        <a:pt x="972800" y="214371"/>
                        <a:pt x="987806" y="229377"/>
                        <a:pt x="1006317" y="229377"/>
                      </a:cubicBezTo>
                      <a:lnTo>
                        <a:pt x="1659876" y="229377"/>
                      </a:lnTo>
                      <a:cubicBezTo>
                        <a:pt x="1678387" y="229377"/>
                        <a:pt x="1693393" y="214371"/>
                        <a:pt x="1693393" y="195860"/>
                      </a:cubicBezTo>
                      <a:lnTo>
                        <a:pt x="1693393" y="190908"/>
                      </a:lnTo>
                      <a:cubicBezTo>
                        <a:pt x="1693393" y="172397"/>
                        <a:pt x="1678387" y="157391"/>
                        <a:pt x="1659876" y="157391"/>
                      </a:cubicBezTo>
                      <a:close/>
                      <a:moveTo>
                        <a:pt x="264780" y="0"/>
                      </a:moveTo>
                      <a:lnTo>
                        <a:pt x="2401413" y="0"/>
                      </a:lnTo>
                      <a:cubicBezTo>
                        <a:pt x="2547647" y="0"/>
                        <a:pt x="2666193" y="118546"/>
                        <a:pt x="2666193" y="264780"/>
                      </a:cubicBezTo>
                      <a:lnTo>
                        <a:pt x="2666193" y="1345374"/>
                      </a:lnTo>
                      <a:lnTo>
                        <a:pt x="2369517" y="1345374"/>
                      </a:lnTo>
                      <a:lnTo>
                        <a:pt x="2369517" y="366783"/>
                      </a:lnTo>
                      <a:lnTo>
                        <a:pt x="296676" y="366783"/>
                      </a:lnTo>
                      <a:lnTo>
                        <a:pt x="296676" y="3219873"/>
                      </a:lnTo>
                      <a:lnTo>
                        <a:pt x="1867527" y="3219873"/>
                      </a:lnTo>
                      <a:lnTo>
                        <a:pt x="1867527" y="3778374"/>
                      </a:lnTo>
                      <a:lnTo>
                        <a:pt x="264780" y="3778374"/>
                      </a:lnTo>
                      <a:cubicBezTo>
                        <a:pt x="118546" y="3778374"/>
                        <a:pt x="0" y="3659828"/>
                        <a:pt x="0" y="3513594"/>
                      </a:cubicBezTo>
                      <a:lnTo>
                        <a:pt x="0" y="264780"/>
                      </a:lnTo>
                      <a:cubicBezTo>
                        <a:pt x="0" y="118546"/>
                        <a:pt x="118546" y="0"/>
                        <a:pt x="264780" y="0"/>
                      </a:cubicBezTo>
                      <a:close/>
                    </a:path>
                  </a:pathLst>
                </a:custGeom>
                <a:solidFill>
                  <a:srgbClr val="0059A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1"/>
                    <a:buFont typeface="Calibri"/>
                    <a:buNone/>
                  </a:pPr>
                  <a:r>
                    <a:t/>
                  </a:r>
                  <a:endParaRPr b="0" i="0" sz="2701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33"/>
                <p:cNvSpPr/>
                <p:nvPr/>
              </p:nvSpPr>
              <p:spPr>
                <a:xfrm>
                  <a:off x="5820945" y="2188975"/>
                  <a:ext cx="297000" cy="297000"/>
                </a:xfrm>
                <a:custGeom>
                  <a:rect b="b" l="l" r="r" t="t"/>
                  <a:pathLst>
                    <a:path extrusionOk="0" h="3960000" w="3960000">
                      <a:moveTo>
                        <a:pt x="0" y="2700080"/>
                      </a:moveTo>
                      <a:lnTo>
                        <a:pt x="569408" y="2700080"/>
                      </a:lnTo>
                      <a:lnTo>
                        <a:pt x="569408" y="3390592"/>
                      </a:lnTo>
                      <a:lnTo>
                        <a:pt x="3390592" y="3390592"/>
                      </a:lnTo>
                      <a:lnTo>
                        <a:pt x="3390592" y="2700080"/>
                      </a:lnTo>
                      <a:lnTo>
                        <a:pt x="3960000" y="2700080"/>
                      </a:lnTo>
                      <a:lnTo>
                        <a:pt x="3960000" y="3960000"/>
                      </a:lnTo>
                      <a:lnTo>
                        <a:pt x="0" y="3960000"/>
                      </a:lnTo>
                      <a:close/>
                      <a:moveTo>
                        <a:pt x="1530791" y="0"/>
                      </a:moveTo>
                      <a:lnTo>
                        <a:pt x="2429209" y="0"/>
                      </a:lnTo>
                      <a:lnTo>
                        <a:pt x="2429209" y="2108456"/>
                      </a:lnTo>
                      <a:lnTo>
                        <a:pt x="2772088" y="2108456"/>
                      </a:lnTo>
                      <a:lnTo>
                        <a:pt x="1980000" y="3198242"/>
                      </a:lnTo>
                      <a:lnTo>
                        <a:pt x="1187912" y="2108456"/>
                      </a:lnTo>
                      <a:lnTo>
                        <a:pt x="1530791" y="2108456"/>
                      </a:lnTo>
                      <a:close/>
                    </a:path>
                  </a:pathLst>
                </a:custGeom>
                <a:solidFill>
                  <a:srgbClr val="0059A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48;p33"/>
              <p:cNvSpPr txBox="1"/>
              <p:nvPr/>
            </p:nvSpPr>
            <p:spPr>
              <a:xfrm>
                <a:off x="5399182" y="3799884"/>
                <a:ext cx="1584000" cy="2057998"/>
              </a:xfrm>
              <a:prstGeom prst="rect">
                <a:avLst/>
              </a:prstGeom>
              <a:noFill/>
              <a:ln cap="flat" cmpd="sng" w="28575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9A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 CONTENUS</a:t>
                </a:r>
                <a:endParaRPr b="0" i="0" sz="1400" u="none" cap="none" strike="noStrike">
                  <a:solidFill>
                    <a:srgbClr val="0059A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9A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TÉLÉCHARGEABLES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b="0" i="0" lang="fr-FR" sz="14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Les fiches de résumés ou des exercices sont téléchargeables sur WebForce Life</a:t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9;p33"/>
              <p:cNvGrpSpPr/>
              <p:nvPr/>
            </p:nvGrpSpPr>
            <p:grpSpPr>
              <a:xfrm>
                <a:off x="5872432" y="3022198"/>
                <a:ext cx="637500" cy="596700"/>
                <a:chOff x="5682736" y="3022198"/>
                <a:chExt cx="637500" cy="596700"/>
              </a:xfrm>
            </p:grpSpPr>
            <p:sp>
              <p:nvSpPr>
                <p:cNvPr id="50" name="Google Shape;50;p33"/>
                <p:cNvSpPr/>
                <p:nvPr/>
              </p:nvSpPr>
              <p:spPr>
                <a:xfrm>
                  <a:off x="5682736" y="3022198"/>
                  <a:ext cx="637500" cy="596700"/>
                </a:xfrm>
                <a:prstGeom prst="ellipse">
                  <a:avLst/>
                </a:prstGeom>
                <a:noFill/>
                <a:ln cap="flat" cmpd="sng" w="28575">
                  <a:solidFill>
                    <a:srgbClr val="FF78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3"/>
                <p:cNvSpPr/>
                <p:nvPr/>
              </p:nvSpPr>
              <p:spPr>
                <a:xfrm>
                  <a:off x="5831407" y="3089716"/>
                  <a:ext cx="34015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fr-FR" sz="2400" u="none" cap="none" strike="noStrike">
                      <a:solidFill>
                        <a:srgbClr val="0059A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 b="0" i="0" sz="2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2" name="Google Shape;52;p33"/>
            <p:cNvGrpSpPr/>
            <p:nvPr/>
          </p:nvGrpSpPr>
          <p:grpSpPr>
            <a:xfrm>
              <a:off x="7055034" y="2000757"/>
              <a:ext cx="1584000" cy="3857125"/>
              <a:chOff x="6993390" y="2000757"/>
              <a:chExt cx="1584000" cy="3857125"/>
            </a:xfrm>
          </p:grpSpPr>
          <p:sp>
            <p:nvSpPr>
              <p:cNvPr id="53" name="Google Shape;53;p33"/>
              <p:cNvSpPr/>
              <p:nvPr/>
            </p:nvSpPr>
            <p:spPr>
              <a:xfrm flipH="1" rot="10800000">
                <a:off x="7488218" y="2000757"/>
                <a:ext cx="594345" cy="667447"/>
              </a:xfrm>
              <a:custGeom>
                <a:rect b="b" l="l" r="r" t="t"/>
                <a:pathLst>
                  <a:path extrusionOk="0" h="3926159" w="3496146">
                    <a:moveTo>
                      <a:pt x="1476067" y="1782198"/>
                    </a:moveTo>
                    <a:lnTo>
                      <a:pt x="2085005" y="1782198"/>
                    </a:lnTo>
                    <a:lnTo>
                      <a:pt x="2085005" y="560436"/>
                    </a:lnTo>
                    <a:lnTo>
                      <a:pt x="2389473" y="560436"/>
                    </a:lnTo>
                    <a:lnTo>
                      <a:pt x="1780536" y="0"/>
                    </a:lnTo>
                    <a:lnTo>
                      <a:pt x="1171598" y="560436"/>
                    </a:lnTo>
                    <a:lnTo>
                      <a:pt x="1476067" y="560436"/>
                    </a:lnTo>
                    <a:close/>
                    <a:moveTo>
                      <a:pt x="2794909" y="2376264"/>
                    </a:moveTo>
                    <a:lnTo>
                      <a:pt x="3403846" y="1815828"/>
                    </a:lnTo>
                    <a:lnTo>
                      <a:pt x="3099377" y="1815828"/>
                    </a:lnTo>
                    <a:lnTo>
                      <a:pt x="3099377" y="594066"/>
                    </a:lnTo>
                    <a:lnTo>
                      <a:pt x="2490440" y="594066"/>
                    </a:lnTo>
                    <a:lnTo>
                      <a:pt x="2490440" y="1815828"/>
                    </a:lnTo>
                    <a:lnTo>
                      <a:pt x="2185971" y="1815828"/>
                    </a:lnTo>
                    <a:close/>
                    <a:moveTo>
                      <a:pt x="1738539" y="2704452"/>
                    </a:moveTo>
                    <a:cubicBezTo>
                      <a:pt x="2025742" y="2708651"/>
                      <a:pt x="2249289" y="2617027"/>
                      <a:pt x="2474392" y="2519294"/>
                    </a:cubicBezTo>
                    <a:cubicBezTo>
                      <a:pt x="2631335" y="2431624"/>
                      <a:pt x="2641220" y="2356014"/>
                      <a:pt x="2614641" y="2282563"/>
                    </a:cubicBezTo>
                    <a:cubicBezTo>
                      <a:pt x="2582745" y="2203226"/>
                      <a:pt x="2511446" y="2141129"/>
                      <a:pt x="2374721" y="2203680"/>
                    </a:cubicBezTo>
                    <a:cubicBezTo>
                      <a:pt x="2195292" y="2350932"/>
                      <a:pt x="1621166" y="2470817"/>
                      <a:pt x="1266317" y="2262320"/>
                    </a:cubicBezTo>
                    <a:cubicBezTo>
                      <a:pt x="1169173" y="2191011"/>
                      <a:pt x="970584" y="2135007"/>
                      <a:pt x="918755" y="2260582"/>
                    </a:cubicBezTo>
                    <a:cubicBezTo>
                      <a:pt x="905798" y="2301917"/>
                      <a:pt x="901034" y="2336556"/>
                      <a:pt x="904186" y="2366667"/>
                    </a:cubicBezTo>
                    <a:cubicBezTo>
                      <a:pt x="913642" y="2457000"/>
                      <a:pt x="994333" y="2506589"/>
                      <a:pt x="1138739" y="2574025"/>
                    </a:cubicBezTo>
                    <a:cubicBezTo>
                      <a:pt x="1370979" y="2664916"/>
                      <a:pt x="1566218" y="2701932"/>
                      <a:pt x="1738539" y="2704452"/>
                    </a:cubicBezTo>
                    <a:close/>
                    <a:moveTo>
                      <a:pt x="1709810" y="3318171"/>
                    </a:moveTo>
                    <a:cubicBezTo>
                      <a:pt x="2287461" y="3321186"/>
                      <a:pt x="2747532" y="3089987"/>
                      <a:pt x="2907033" y="2982480"/>
                    </a:cubicBezTo>
                    <a:cubicBezTo>
                      <a:pt x="3019837" y="2919930"/>
                      <a:pt x="3127019" y="2830470"/>
                      <a:pt x="3047283" y="2692494"/>
                    </a:cubicBezTo>
                    <a:cubicBezTo>
                      <a:pt x="2931427" y="2583612"/>
                      <a:pt x="2859428" y="2623285"/>
                      <a:pt x="2747560" y="2705958"/>
                    </a:cubicBezTo>
                    <a:cubicBezTo>
                      <a:pt x="2476410" y="2811508"/>
                      <a:pt x="1878339" y="3347087"/>
                      <a:pt x="714142" y="2686413"/>
                    </a:cubicBezTo>
                    <a:cubicBezTo>
                      <a:pt x="581403" y="2592588"/>
                      <a:pt x="478211" y="2639047"/>
                      <a:pt x="434354" y="2730111"/>
                    </a:cubicBezTo>
                    <a:cubicBezTo>
                      <a:pt x="423118" y="2754726"/>
                      <a:pt x="419107" y="2778362"/>
                      <a:pt x="421326" y="2801084"/>
                    </a:cubicBezTo>
                    <a:cubicBezTo>
                      <a:pt x="427982" y="2869247"/>
                      <a:pt x="490703" y="2929162"/>
                      <a:pt x="582577" y="2982481"/>
                    </a:cubicBezTo>
                    <a:cubicBezTo>
                      <a:pt x="974299" y="3230234"/>
                      <a:pt x="1363219" y="3316361"/>
                      <a:pt x="1709810" y="3318171"/>
                    </a:cubicBezTo>
                    <a:close/>
                    <a:moveTo>
                      <a:pt x="1650124" y="3925606"/>
                    </a:moveTo>
                    <a:cubicBezTo>
                      <a:pt x="2273556" y="3938577"/>
                      <a:pt x="2858828" y="3722251"/>
                      <a:pt x="3329308" y="3414392"/>
                    </a:cubicBezTo>
                    <a:cubicBezTo>
                      <a:pt x="3434138" y="3367480"/>
                      <a:pt x="3549293" y="3215474"/>
                      <a:pt x="3469556" y="3100952"/>
                    </a:cubicBezTo>
                    <a:cubicBezTo>
                      <a:pt x="3361675" y="3005103"/>
                      <a:pt x="3225886" y="3077348"/>
                      <a:pt x="3149901" y="3145689"/>
                    </a:cubicBezTo>
                    <a:cubicBezTo>
                      <a:pt x="2987266" y="3247333"/>
                      <a:pt x="1796029" y="4146474"/>
                      <a:pt x="297808" y="3098777"/>
                    </a:cubicBezTo>
                    <a:cubicBezTo>
                      <a:pt x="177029" y="2997135"/>
                      <a:pt x="65861" y="3063139"/>
                      <a:pt x="18020" y="3134657"/>
                    </a:cubicBezTo>
                    <a:cubicBezTo>
                      <a:pt x="4124" y="3161552"/>
                      <a:pt x="-1298" y="3188690"/>
                      <a:pt x="257" y="3215218"/>
                    </a:cubicBezTo>
                    <a:cubicBezTo>
                      <a:pt x="4919" y="3294803"/>
                      <a:pt x="72375" y="3368892"/>
                      <a:pt x="162256" y="3414392"/>
                    </a:cubicBezTo>
                    <a:cubicBezTo>
                      <a:pt x="657258" y="3766720"/>
                      <a:pt x="1165233" y="3915518"/>
                      <a:pt x="1650124" y="3925606"/>
                    </a:cubicBezTo>
                    <a:close/>
                  </a:path>
                </a:pathLst>
              </a:custGeom>
              <a:solidFill>
                <a:srgbClr val="0059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33"/>
              <p:cNvSpPr txBox="1"/>
              <p:nvPr/>
            </p:nvSpPr>
            <p:spPr>
              <a:xfrm>
                <a:off x="6993390" y="3799884"/>
                <a:ext cx="1584000" cy="2057998"/>
              </a:xfrm>
              <a:prstGeom prst="rect">
                <a:avLst/>
              </a:prstGeom>
              <a:noFill/>
              <a:ln cap="flat" cmpd="sng" w="28575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-FR" sz="1400" u="none" cap="none" strike="noStrike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 CONTENU INTERACTIF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r-FR" sz="14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Vous disposez de contenus interactifs sous forme d’exercices et de cours à utiliser sur WebForce Life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" name="Google Shape;55;p33"/>
              <p:cNvGrpSpPr/>
              <p:nvPr/>
            </p:nvGrpSpPr>
            <p:grpSpPr>
              <a:xfrm>
                <a:off x="7466640" y="3022198"/>
                <a:ext cx="637500" cy="596700"/>
                <a:chOff x="7317740" y="3022198"/>
                <a:chExt cx="637500" cy="596700"/>
              </a:xfrm>
            </p:grpSpPr>
            <p:sp>
              <p:nvSpPr>
                <p:cNvPr id="56" name="Google Shape;56;p33"/>
                <p:cNvSpPr/>
                <p:nvPr/>
              </p:nvSpPr>
              <p:spPr>
                <a:xfrm>
                  <a:off x="7317740" y="3022198"/>
                  <a:ext cx="637500" cy="596700"/>
                </a:xfrm>
                <a:prstGeom prst="ellipse">
                  <a:avLst/>
                </a:prstGeom>
                <a:noFill/>
                <a:ln cap="flat" cmpd="sng" w="28575">
                  <a:solidFill>
                    <a:srgbClr val="FF78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33"/>
                <p:cNvSpPr/>
                <p:nvPr/>
              </p:nvSpPr>
              <p:spPr>
                <a:xfrm>
                  <a:off x="7466411" y="3089716"/>
                  <a:ext cx="34015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fr-FR" sz="2400" u="none" cap="none" strike="noStrike">
                      <a:solidFill>
                        <a:srgbClr val="0059A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 b="0" i="0" sz="2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" name="Google Shape;58;p33"/>
            <p:cNvGrpSpPr/>
            <p:nvPr/>
          </p:nvGrpSpPr>
          <p:grpSpPr>
            <a:xfrm>
              <a:off x="8739086" y="1978790"/>
              <a:ext cx="1584000" cy="3879092"/>
              <a:chOff x="8584976" y="1958242"/>
              <a:chExt cx="1584000" cy="3879092"/>
            </a:xfrm>
          </p:grpSpPr>
          <p:grpSp>
            <p:nvGrpSpPr>
              <p:cNvPr id="59" name="Google Shape;59;p33"/>
              <p:cNvGrpSpPr/>
              <p:nvPr/>
            </p:nvGrpSpPr>
            <p:grpSpPr>
              <a:xfrm>
                <a:off x="8998065" y="1958242"/>
                <a:ext cx="757823" cy="716613"/>
                <a:chOff x="8688204" y="1938095"/>
                <a:chExt cx="757823" cy="716613"/>
              </a:xfrm>
            </p:grpSpPr>
            <p:grpSp>
              <p:nvGrpSpPr>
                <p:cNvPr id="60" name="Google Shape;60;p33"/>
                <p:cNvGrpSpPr/>
                <p:nvPr/>
              </p:nvGrpSpPr>
              <p:grpSpPr>
                <a:xfrm>
                  <a:off x="8688204" y="1938095"/>
                  <a:ext cx="757823" cy="716613"/>
                  <a:chOff x="7051340" y="4835372"/>
                  <a:chExt cx="1381125" cy="1306019"/>
                </a:xfrm>
              </p:grpSpPr>
              <p:sp>
                <p:nvSpPr>
                  <p:cNvPr id="61" name="Google Shape;61;p33"/>
                  <p:cNvSpPr/>
                  <p:nvPr/>
                </p:nvSpPr>
                <p:spPr>
                  <a:xfrm>
                    <a:off x="8272236" y="5859034"/>
                    <a:ext cx="142875" cy="180975"/>
                  </a:xfrm>
                  <a:custGeom>
                    <a:rect b="b" l="l" r="r" t="t"/>
                    <a:pathLst>
                      <a:path extrusionOk="0" h="180975" w="142875">
                        <a:moveTo>
                          <a:pt x="101650" y="155057"/>
                        </a:moveTo>
                        <a:lnTo>
                          <a:pt x="134035" y="69332"/>
                        </a:lnTo>
                        <a:cubicBezTo>
                          <a:pt x="137845" y="59807"/>
                          <a:pt x="136893" y="50282"/>
                          <a:pt x="134035" y="41709"/>
                        </a:cubicBezTo>
                        <a:cubicBezTo>
                          <a:pt x="130225" y="32184"/>
                          <a:pt x="125463" y="20754"/>
                          <a:pt x="115938" y="16944"/>
                        </a:cubicBezTo>
                        <a:lnTo>
                          <a:pt x="94983" y="9324"/>
                        </a:lnTo>
                        <a:cubicBezTo>
                          <a:pt x="74980" y="1704"/>
                          <a:pt x="50215" y="15039"/>
                          <a:pt x="42595" y="34089"/>
                        </a:cubicBezTo>
                        <a:lnTo>
                          <a:pt x="10210" y="119814"/>
                        </a:lnTo>
                        <a:cubicBezTo>
                          <a:pt x="2590" y="139817"/>
                          <a:pt x="9258" y="164582"/>
                          <a:pt x="29260" y="172202"/>
                        </a:cubicBezTo>
                        <a:lnTo>
                          <a:pt x="50215" y="179822"/>
                        </a:lnTo>
                        <a:cubicBezTo>
                          <a:pt x="63550" y="184584"/>
                          <a:pt x="81648" y="178869"/>
                          <a:pt x="92125" y="169344"/>
                        </a:cubicBezTo>
                        <a:cubicBezTo>
                          <a:pt x="95935" y="165534"/>
                          <a:pt x="99745" y="160772"/>
                          <a:pt x="101650" y="155057"/>
                        </a:cubicBezTo>
                        <a:close/>
                      </a:path>
                    </a:pathLst>
                  </a:custGeom>
                  <a:solidFill>
                    <a:srgbClr val="0059A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33"/>
                  <p:cNvSpPr/>
                  <p:nvPr/>
                </p:nvSpPr>
                <p:spPr>
                  <a:xfrm>
                    <a:off x="7072640" y="5859034"/>
                    <a:ext cx="142875" cy="180975"/>
                  </a:xfrm>
                  <a:custGeom>
                    <a:rect b="b" l="l" r="r" t="t"/>
                    <a:pathLst>
                      <a:path extrusionOk="0" h="180975" w="142875">
                        <a:moveTo>
                          <a:pt x="42042" y="155057"/>
                        </a:moveTo>
                        <a:lnTo>
                          <a:pt x="9657" y="69332"/>
                        </a:lnTo>
                        <a:cubicBezTo>
                          <a:pt x="5847" y="59807"/>
                          <a:pt x="6799" y="50282"/>
                          <a:pt x="9657" y="41709"/>
                        </a:cubicBezTo>
                        <a:cubicBezTo>
                          <a:pt x="13467" y="32184"/>
                          <a:pt x="18229" y="20754"/>
                          <a:pt x="27754" y="16944"/>
                        </a:cubicBezTo>
                        <a:lnTo>
                          <a:pt x="48709" y="9324"/>
                        </a:lnTo>
                        <a:cubicBezTo>
                          <a:pt x="68712" y="1704"/>
                          <a:pt x="93477" y="15039"/>
                          <a:pt x="101097" y="34089"/>
                        </a:cubicBezTo>
                        <a:lnTo>
                          <a:pt x="133482" y="119814"/>
                        </a:lnTo>
                        <a:cubicBezTo>
                          <a:pt x="141102" y="139817"/>
                          <a:pt x="134434" y="164582"/>
                          <a:pt x="114432" y="172202"/>
                        </a:cubicBezTo>
                        <a:lnTo>
                          <a:pt x="93477" y="179822"/>
                        </a:lnTo>
                        <a:cubicBezTo>
                          <a:pt x="80142" y="184584"/>
                          <a:pt x="62044" y="178869"/>
                          <a:pt x="51567" y="169344"/>
                        </a:cubicBezTo>
                        <a:cubicBezTo>
                          <a:pt x="47757" y="165534"/>
                          <a:pt x="43947" y="160772"/>
                          <a:pt x="42042" y="15505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63;p33"/>
                  <p:cNvSpPr/>
                  <p:nvPr/>
                </p:nvSpPr>
                <p:spPr>
                  <a:xfrm>
                    <a:off x="7051340" y="4835372"/>
                    <a:ext cx="1381125" cy="962025"/>
                  </a:xfrm>
                  <a:custGeom>
                    <a:rect b="b" l="l" r="r" t="t"/>
                    <a:pathLst>
                      <a:path extrusionOk="0" h="962025" w="1381125">
                        <a:moveTo>
                          <a:pt x="1313021" y="947261"/>
                        </a:moveTo>
                        <a:cubicBezTo>
                          <a:pt x="1316831" y="950119"/>
                          <a:pt x="1320641" y="952976"/>
                          <a:pt x="1323499" y="955834"/>
                        </a:cubicBezTo>
                        <a:cubicBezTo>
                          <a:pt x="1358741" y="872966"/>
                          <a:pt x="1376839" y="782479"/>
                          <a:pt x="1376839" y="691039"/>
                        </a:cubicBezTo>
                        <a:cubicBezTo>
                          <a:pt x="1376839" y="313849"/>
                          <a:pt x="1069181" y="7144"/>
                          <a:pt x="691991" y="7144"/>
                        </a:cubicBezTo>
                        <a:cubicBezTo>
                          <a:pt x="313849" y="7144"/>
                          <a:pt x="7144" y="313849"/>
                          <a:pt x="7144" y="691991"/>
                        </a:cubicBezTo>
                        <a:cubicBezTo>
                          <a:pt x="7144" y="784384"/>
                          <a:pt x="25241" y="873919"/>
                          <a:pt x="59531" y="956786"/>
                        </a:cubicBezTo>
                        <a:cubicBezTo>
                          <a:pt x="63341" y="952976"/>
                          <a:pt x="66199" y="950119"/>
                          <a:pt x="70961" y="947261"/>
                        </a:cubicBezTo>
                        <a:cubicBezTo>
                          <a:pt x="76676" y="924401"/>
                          <a:pt x="90964" y="904399"/>
                          <a:pt x="110966" y="892016"/>
                        </a:cubicBezTo>
                        <a:cubicBezTo>
                          <a:pt x="89059" y="828199"/>
                          <a:pt x="77629" y="760571"/>
                          <a:pt x="77629" y="691991"/>
                        </a:cubicBezTo>
                        <a:cubicBezTo>
                          <a:pt x="77629" y="353854"/>
                          <a:pt x="352901" y="77629"/>
                          <a:pt x="691991" y="77629"/>
                        </a:cubicBezTo>
                        <a:cubicBezTo>
                          <a:pt x="1030129" y="77629"/>
                          <a:pt x="1306354" y="352901"/>
                          <a:pt x="1306354" y="691991"/>
                        </a:cubicBezTo>
                        <a:cubicBezTo>
                          <a:pt x="1306354" y="761524"/>
                          <a:pt x="1294924" y="829151"/>
                          <a:pt x="1273016" y="892969"/>
                        </a:cubicBezTo>
                        <a:cubicBezTo>
                          <a:pt x="1293019" y="905351"/>
                          <a:pt x="1307306" y="925354"/>
                          <a:pt x="1313021" y="947261"/>
                        </a:cubicBezTo>
                        <a:close/>
                      </a:path>
                    </a:pathLst>
                  </a:custGeom>
                  <a:solidFill>
                    <a:srgbClr val="0059A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64;p33"/>
                  <p:cNvSpPr/>
                  <p:nvPr/>
                </p:nvSpPr>
                <p:spPr>
                  <a:xfrm>
                    <a:off x="8239108" y="5775490"/>
                    <a:ext cx="161925" cy="323850"/>
                  </a:xfrm>
                  <a:custGeom>
                    <a:rect b="b" l="l" r="r" t="t"/>
                    <a:pathLst>
                      <a:path extrusionOk="0" h="323850" w="161925">
                        <a:moveTo>
                          <a:pt x="125254" y="7144"/>
                        </a:moveTo>
                        <a:cubicBezTo>
                          <a:pt x="130016" y="25241"/>
                          <a:pt x="129064" y="45244"/>
                          <a:pt x="122396" y="64294"/>
                        </a:cubicBezTo>
                        <a:lnTo>
                          <a:pt x="42386" y="272891"/>
                        </a:lnTo>
                        <a:cubicBezTo>
                          <a:pt x="34766" y="291941"/>
                          <a:pt x="22384" y="306229"/>
                          <a:pt x="7144" y="316706"/>
                        </a:cubicBezTo>
                        <a:cubicBezTo>
                          <a:pt x="39529" y="320516"/>
                          <a:pt x="72866" y="302419"/>
                          <a:pt x="84296" y="270034"/>
                        </a:cubicBezTo>
                        <a:lnTo>
                          <a:pt x="151924" y="93821"/>
                        </a:lnTo>
                        <a:cubicBezTo>
                          <a:pt x="162401" y="66199"/>
                          <a:pt x="154781" y="35719"/>
                          <a:pt x="135731" y="15716"/>
                        </a:cubicBezTo>
                        <a:cubicBezTo>
                          <a:pt x="131921" y="12859"/>
                          <a:pt x="129064" y="10001"/>
                          <a:pt x="125254" y="7144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33"/>
                  <p:cNvSpPr/>
                  <p:nvPr/>
                </p:nvSpPr>
                <p:spPr>
                  <a:xfrm>
                    <a:off x="8147668" y="5703100"/>
                    <a:ext cx="219075" cy="409575"/>
                  </a:xfrm>
                  <a:custGeom>
                    <a:rect b="b" l="l" r="r" t="t"/>
                    <a:pathLst>
                      <a:path extrusionOk="0" h="409575" w="219075">
                        <a:moveTo>
                          <a:pt x="133826" y="345281"/>
                        </a:moveTo>
                        <a:lnTo>
                          <a:pt x="213836" y="136684"/>
                        </a:lnTo>
                        <a:cubicBezTo>
                          <a:pt x="221456" y="117634"/>
                          <a:pt x="221456" y="97631"/>
                          <a:pt x="216694" y="79534"/>
                        </a:cubicBezTo>
                        <a:cubicBezTo>
                          <a:pt x="210979" y="57626"/>
                          <a:pt x="196691" y="37624"/>
                          <a:pt x="176689" y="24289"/>
                        </a:cubicBezTo>
                        <a:cubicBezTo>
                          <a:pt x="171926" y="21431"/>
                          <a:pt x="166211" y="18574"/>
                          <a:pt x="159544" y="15716"/>
                        </a:cubicBezTo>
                        <a:lnTo>
                          <a:pt x="136684" y="7144"/>
                        </a:lnTo>
                        <a:cubicBezTo>
                          <a:pt x="147161" y="32861"/>
                          <a:pt x="148114" y="63341"/>
                          <a:pt x="137636" y="90964"/>
                        </a:cubicBezTo>
                        <a:lnTo>
                          <a:pt x="38576" y="350996"/>
                        </a:lnTo>
                        <a:cubicBezTo>
                          <a:pt x="31909" y="369094"/>
                          <a:pt x="20479" y="384334"/>
                          <a:pt x="7144" y="395764"/>
                        </a:cubicBezTo>
                        <a:lnTo>
                          <a:pt x="13811" y="398621"/>
                        </a:lnTo>
                        <a:cubicBezTo>
                          <a:pt x="43339" y="410051"/>
                          <a:pt x="74771" y="405289"/>
                          <a:pt x="99536" y="389096"/>
                        </a:cubicBezTo>
                        <a:cubicBezTo>
                          <a:pt x="113824" y="378619"/>
                          <a:pt x="126206" y="363379"/>
                          <a:pt x="133826" y="345281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66;p33"/>
                  <p:cNvSpPr/>
                  <p:nvPr/>
                </p:nvSpPr>
                <p:spPr>
                  <a:xfrm>
                    <a:off x="7082810" y="5775490"/>
                    <a:ext cx="161925" cy="323850"/>
                  </a:xfrm>
                  <a:custGeom>
                    <a:rect b="b" l="l" r="r" t="t"/>
                    <a:pathLst>
                      <a:path extrusionOk="0" h="323850" w="161925">
                        <a:moveTo>
                          <a:pt x="122359" y="272891"/>
                        </a:moveTo>
                        <a:lnTo>
                          <a:pt x="42349" y="64294"/>
                        </a:lnTo>
                        <a:cubicBezTo>
                          <a:pt x="34729" y="45244"/>
                          <a:pt x="34729" y="25241"/>
                          <a:pt x="39492" y="7144"/>
                        </a:cubicBezTo>
                        <a:cubicBezTo>
                          <a:pt x="35682" y="10001"/>
                          <a:pt x="31872" y="12859"/>
                          <a:pt x="28062" y="16669"/>
                        </a:cubicBezTo>
                        <a:cubicBezTo>
                          <a:pt x="9012" y="36671"/>
                          <a:pt x="1392" y="66199"/>
                          <a:pt x="11869" y="93821"/>
                        </a:cubicBezTo>
                        <a:lnTo>
                          <a:pt x="79497" y="270034"/>
                        </a:lnTo>
                        <a:cubicBezTo>
                          <a:pt x="91879" y="302419"/>
                          <a:pt x="124264" y="320516"/>
                          <a:pt x="156649" y="316706"/>
                        </a:cubicBezTo>
                        <a:cubicBezTo>
                          <a:pt x="141409" y="306229"/>
                          <a:pt x="129027" y="290989"/>
                          <a:pt x="122359" y="272891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67;p33"/>
                  <p:cNvSpPr/>
                  <p:nvPr/>
                </p:nvSpPr>
                <p:spPr>
                  <a:xfrm>
                    <a:off x="7112181" y="5704052"/>
                    <a:ext cx="219075" cy="409575"/>
                  </a:xfrm>
                  <a:custGeom>
                    <a:rect b="b" l="l" r="r" t="t"/>
                    <a:pathLst>
                      <a:path extrusionOk="0" h="409575" w="219075">
                        <a:moveTo>
                          <a:pt x="10120" y="78581"/>
                        </a:moveTo>
                        <a:cubicBezTo>
                          <a:pt x="5358" y="96679"/>
                          <a:pt x="6310" y="116681"/>
                          <a:pt x="12978" y="135731"/>
                        </a:cubicBezTo>
                        <a:lnTo>
                          <a:pt x="92988" y="344329"/>
                        </a:lnTo>
                        <a:cubicBezTo>
                          <a:pt x="99655" y="363379"/>
                          <a:pt x="112990" y="377666"/>
                          <a:pt x="128230" y="388144"/>
                        </a:cubicBezTo>
                        <a:cubicBezTo>
                          <a:pt x="152995" y="404336"/>
                          <a:pt x="184428" y="409099"/>
                          <a:pt x="213955" y="397669"/>
                        </a:cubicBezTo>
                        <a:lnTo>
                          <a:pt x="220623" y="394811"/>
                        </a:lnTo>
                        <a:cubicBezTo>
                          <a:pt x="207288" y="382429"/>
                          <a:pt x="195858" y="368141"/>
                          <a:pt x="189190" y="350044"/>
                        </a:cubicBezTo>
                        <a:lnTo>
                          <a:pt x="89178" y="90964"/>
                        </a:lnTo>
                        <a:cubicBezTo>
                          <a:pt x="78700" y="62389"/>
                          <a:pt x="79653" y="32861"/>
                          <a:pt x="90130" y="7144"/>
                        </a:cubicBezTo>
                        <a:lnTo>
                          <a:pt x="67270" y="15716"/>
                        </a:lnTo>
                        <a:cubicBezTo>
                          <a:pt x="61555" y="17621"/>
                          <a:pt x="55840" y="20479"/>
                          <a:pt x="50125" y="24289"/>
                        </a:cubicBezTo>
                        <a:cubicBezTo>
                          <a:pt x="30123" y="36671"/>
                          <a:pt x="15835" y="56674"/>
                          <a:pt x="10120" y="78581"/>
                        </a:cubicBezTo>
                        <a:close/>
                      </a:path>
                    </a:pathLst>
                  </a:custGeom>
                  <a:solidFill>
                    <a:srgbClr val="0059A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33"/>
                  <p:cNvSpPr/>
                  <p:nvPr/>
                </p:nvSpPr>
                <p:spPr>
                  <a:xfrm>
                    <a:off x="7186441" y="5598466"/>
                    <a:ext cx="400050" cy="542925"/>
                  </a:xfrm>
                  <a:custGeom>
                    <a:rect b="b" l="l" r="r" t="t"/>
                    <a:pathLst>
                      <a:path extrusionOk="0" h="542925" w="400050">
                        <a:moveTo>
                          <a:pt x="14918" y="196550"/>
                        </a:moveTo>
                        <a:lnTo>
                          <a:pt x="113978" y="456583"/>
                        </a:lnTo>
                        <a:cubicBezTo>
                          <a:pt x="120645" y="474680"/>
                          <a:pt x="132075" y="489920"/>
                          <a:pt x="145410" y="501350"/>
                        </a:cubicBezTo>
                        <a:cubicBezTo>
                          <a:pt x="176843" y="528973"/>
                          <a:pt x="231135" y="548023"/>
                          <a:pt x="273045" y="532783"/>
                        </a:cubicBezTo>
                        <a:lnTo>
                          <a:pt x="335910" y="508970"/>
                        </a:lnTo>
                        <a:cubicBezTo>
                          <a:pt x="394965" y="486110"/>
                          <a:pt x="415920" y="409910"/>
                          <a:pt x="393060" y="350855"/>
                        </a:cubicBezTo>
                        <a:lnTo>
                          <a:pt x="293048" y="89870"/>
                        </a:lnTo>
                        <a:cubicBezTo>
                          <a:pt x="270188" y="30815"/>
                          <a:pt x="193988" y="-9190"/>
                          <a:pt x="134933" y="13670"/>
                        </a:cubicBezTo>
                        <a:lnTo>
                          <a:pt x="72068" y="37483"/>
                        </a:lnTo>
                        <a:cubicBezTo>
                          <a:pt x="40635" y="49865"/>
                          <a:pt x="27300" y="83203"/>
                          <a:pt x="15870" y="111778"/>
                        </a:cubicBezTo>
                        <a:cubicBezTo>
                          <a:pt x="5393" y="138448"/>
                          <a:pt x="3488" y="167975"/>
                          <a:pt x="14918" y="196550"/>
                        </a:cubicBezTo>
                        <a:close/>
                      </a:path>
                    </a:pathLst>
                  </a:custGeom>
                  <a:solidFill>
                    <a:srgbClr val="FF78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69;p33"/>
                  <p:cNvSpPr/>
                  <p:nvPr/>
                </p:nvSpPr>
                <p:spPr>
                  <a:xfrm>
                    <a:off x="7891770" y="5598377"/>
                    <a:ext cx="400049" cy="542925"/>
                  </a:xfrm>
                  <a:custGeom>
                    <a:rect b="b" l="l" r="r" t="t"/>
                    <a:pathLst>
                      <a:path extrusionOk="0" h="542925" w="400050">
                        <a:moveTo>
                          <a:pt x="294473" y="455719"/>
                        </a:moveTo>
                        <a:lnTo>
                          <a:pt x="393533" y="195686"/>
                        </a:lnTo>
                        <a:cubicBezTo>
                          <a:pt x="404010" y="167111"/>
                          <a:pt x="403058" y="137584"/>
                          <a:pt x="392580" y="111866"/>
                        </a:cubicBezTo>
                        <a:cubicBezTo>
                          <a:pt x="381150" y="83291"/>
                          <a:pt x="367815" y="49001"/>
                          <a:pt x="336383" y="37571"/>
                        </a:cubicBezTo>
                        <a:lnTo>
                          <a:pt x="273518" y="13759"/>
                        </a:lnTo>
                        <a:cubicBezTo>
                          <a:pt x="213510" y="-9101"/>
                          <a:pt x="138263" y="29951"/>
                          <a:pt x="115403" y="89959"/>
                        </a:cubicBezTo>
                        <a:lnTo>
                          <a:pt x="16343" y="349991"/>
                        </a:lnTo>
                        <a:cubicBezTo>
                          <a:pt x="-6517" y="409046"/>
                          <a:pt x="13485" y="485246"/>
                          <a:pt x="73493" y="508106"/>
                        </a:cubicBezTo>
                        <a:lnTo>
                          <a:pt x="136358" y="531919"/>
                        </a:lnTo>
                        <a:cubicBezTo>
                          <a:pt x="178268" y="548111"/>
                          <a:pt x="232560" y="528109"/>
                          <a:pt x="263993" y="500486"/>
                        </a:cubicBezTo>
                        <a:cubicBezTo>
                          <a:pt x="276375" y="489056"/>
                          <a:pt x="286853" y="473816"/>
                          <a:pt x="294473" y="455719"/>
                        </a:cubicBezTo>
                        <a:close/>
                      </a:path>
                    </a:pathLst>
                  </a:custGeom>
                  <a:solidFill>
                    <a:srgbClr val="FF78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0" name="Google Shape;70;p33"/>
                <p:cNvSpPr/>
                <p:nvPr/>
              </p:nvSpPr>
              <p:spPr>
                <a:xfrm>
                  <a:off x="8947491" y="2019659"/>
                  <a:ext cx="243387" cy="421200"/>
                </a:xfrm>
                <a:custGeom>
                  <a:rect b="b" l="l" r="r" t="t"/>
                  <a:pathLst>
                    <a:path extrusionOk="0" h="3240000" w="1872208">
                      <a:moveTo>
                        <a:pt x="936104" y="2852499"/>
                      </a:moveTo>
                      <a:cubicBezTo>
                        <a:pt x="861605" y="2852499"/>
                        <a:pt x="801211" y="2912893"/>
                        <a:pt x="801211" y="2987392"/>
                      </a:cubicBezTo>
                      <a:cubicBezTo>
                        <a:pt x="801211" y="3061891"/>
                        <a:pt x="861605" y="3122285"/>
                        <a:pt x="936104" y="3122285"/>
                      </a:cubicBezTo>
                      <a:cubicBezTo>
                        <a:pt x="1010603" y="3122285"/>
                        <a:pt x="1070997" y="3061891"/>
                        <a:pt x="1070997" y="2987392"/>
                      </a:cubicBezTo>
                      <a:cubicBezTo>
                        <a:pt x="1070997" y="2912893"/>
                        <a:pt x="1010603" y="2852499"/>
                        <a:pt x="936104" y="2852499"/>
                      </a:cubicBezTo>
                      <a:close/>
                      <a:moveTo>
                        <a:pt x="144016" y="323096"/>
                      </a:moveTo>
                      <a:lnTo>
                        <a:pt x="144016" y="2699360"/>
                      </a:lnTo>
                      <a:lnTo>
                        <a:pt x="1728192" y="2699360"/>
                      </a:lnTo>
                      <a:lnTo>
                        <a:pt x="1728192" y="323096"/>
                      </a:lnTo>
                      <a:close/>
                      <a:moveTo>
                        <a:pt x="720104" y="107072"/>
                      </a:moveTo>
                      <a:cubicBezTo>
                        <a:pt x="690281" y="107072"/>
                        <a:pt x="666104" y="131249"/>
                        <a:pt x="666104" y="161072"/>
                      </a:cubicBezTo>
                      <a:cubicBezTo>
                        <a:pt x="666104" y="190895"/>
                        <a:pt x="690281" y="215072"/>
                        <a:pt x="720104" y="215072"/>
                      </a:cubicBezTo>
                      <a:lnTo>
                        <a:pt x="1152104" y="215072"/>
                      </a:lnTo>
                      <a:cubicBezTo>
                        <a:pt x="1181927" y="215072"/>
                        <a:pt x="1206104" y="190895"/>
                        <a:pt x="1206104" y="161072"/>
                      </a:cubicBezTo>
                      <a:cubicBezTo>
                        <a:pt x="1206104" y="131249"/>
                        <a:pt x="1181927" y="107072"/>
                        <a:pt x="1152104" y="107072"/>
                      </a:cubicBezTo>
                      <a:close/>
                      <a:moveTo>
                        <a:pt x="312041" y="0"/>
                      </a:moveTo>
                      <a:lnTo>
                        <a:pt x="1560167" y="0"/>
                      </a:lnTo>
                      <a:cubicBezTo>
                        <a:pt x="1732502" y="0"/>
                        <a:pt x="1872208" y="139706"/>
                        <a:pt x="1872208" y="312041"/>
                      </a:cubicBezTo>
                      <a:lnTo>
                        <a:pt x="1872208" y="2927959"/>
                      </a:lnTo>
                      <a:cubicBezTo>
                        <a:pt x="1872208" y="3100294"/>
                        <a:pt x="1732502" y="3240000"/>
                        <a:pt x="1560167" y="3240000"/>
                      </a:cubicBezTo>
                      <a:lnTo>
                        <a:pt x="312041" y="3240000"/>
                      </a:lnTo>
                      <a:cubicBezTo>
                        <a:pt x="139706" y="3240000"/>
                        <a:pt x="0" y="3100294"/>
                        <a:pt x="0" y="2927959"/>
                      </a:cubicBezTo>
                      <a:lnTo>
                        <a:pt x="0" y="312041"/>
                      </a:lnTo>
                      <a:cubicBezTo>
                        <a:pt x="0" y="139706"/>
                        <a:pt x="139706" y="0"/>
                        <a:pt x="312041" y="0"/>
                      </a:cubicBezTo>
                      <a:close/>
                    </a:path>
                  </a:pathLst>
                </a:custGeom>
                <a:solidFill>
                  <a:srgbClr val="1E4E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700"/>
                    <a:buFont typeface="Calibri"/>
                    <a:buNone/>
                  </a:pPr>
                  <a:r>
                    <a:t/>
                  </a:r>
                  <a:endParaRPr b="0" i="0" sz="27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" name="Google Shape;71;p33"/>
              <p:cNvSpPr txBox="1"/>
              <p:nvPr/>
            </p:nvSpPr>
            <p:spPr>
              <a:xfrm>
                <a:off x="8584976" y="3785334"/>
                <a:ext cx="1584000" cy="2052000"/>
              </a:xfrm>
              <a:prstGeom prst="rect">
                <a:avLst/>
              </a:prstGeom>
              <a:noFill/>
              <a:ln cap="flat" cmpd="sng" w="28575">
                <a:solidFill>
                  <a:srgbClr val="FF7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9A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 RESSOURCES</a:t>
                </a:r>
                <a:endParaRPr b="0" i="0" sz="1400" u="none" cap="none" strike="noStrike">
                  <a:solidFill>
                    <a:srgbClr val="0059A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9A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LIGNES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Calibri"/>
                  <a:buNone/>
                </a:pPr>
                <a:r>
                  <a:rPr b="0" i="0" lang="fr-FR" sz="14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Les ressources sont consultables en synchrone et en asynchrone pour s’adapter au rythme de l’apprentissage</a:t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" name="Google Shape;72;p33"/>
              <p:cNvGrpSpPr/>
              <p:nvPr/>
            </p:nvGrpSpPr>
            <p:grpSpPr>
              <a:xfrm>
                <a:off x="9058226" y="3022198"/>
                <a:ext cx="637500" cy="596700"/>
                <a:chOff x="8888631" y="3022198"/>
                <a:chExt cx="637500" cy="596700"/>
              </a:xfrm>
            </p:grpSpPr>
            <p:sp>
              <p:nvSpPr>
                <p:cNvPr id="73" name="Google Shape;73;p33"/>
                <p:cNvSpPr/>
                <p:nvPr/>
              </p:nvSpPr>
              <p:spPr>
                <a:xfrm>
                  <a:off x="8888631" y="3022198"/>
                  <a:ext cx="637500" cy="596700"/>
                </a:xfrm>
                <a:prstGeom prst="ellipse">
                  <a:avLst/>
                </a:prstGeom>
                <a:noFill/>
                <a:ln cap="flat" cmpd="sng" w="28575">
                  <a:solidFill>
                    <a:srgbClr val="FF78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33"/>
                <p:cNvSpPr/>
                <p:nvPr/>
              </p:nvSpPr>
              <p:spPr>
                <a:xfrm>
                  <a:off x="9037302" y="3089716"/>
                  <a:ext cx="34015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fr-FR" sz="2400" u="none" cap="none" strike="noStrike">
                      <a:solidFill>
                        <a:srgbClr val="0059A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</a:t>
                  </a:r>
                  <a:endParaRPr b="0" i="0" sz="2400" u="none" cap="none" strike="noStrike">
                    <a:solidFill>
                      <a:srgbClr val="0059A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75" name="Google Shape;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LIDE CONTENU  PARTIE 1">
  <p:cSld name="7_SLIDE CONTENU  PARTIE 1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0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0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60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60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60"/>
          <p:cNvSpPr txBox="1"/>
          <p:nvPr>
            <p:ph idx="4" type="body"/>
          </p:nvPr>
        </p:nvSpPr>
        <p:spPr>
          <a:xfrm>
            <a:off x="6246576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60"/>
          <p:cNvSpPr txBox="1"/>
          <p:nvPr>
            <p:ph idx="5" type="body"/>
          </p:nvPr>
        </p:nvSpPr>
        <p:spPr>
          <a:xfrm>
            <a:off x="718175" y="4277638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0"/>
          <p:cNvSpPr txBox="1"/>
          <p:nvPr>
            <p:ph idx="6" type="body"/>
          </p:nvPr>
        </p:nvSpPr>
        <p:spPr>
          <a:xfrm>
            <a:off x="6244752" y="4277638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LIDE CONTENU  PARTIE 1">
  <p:cSld name="8_SLIDE CONTENU  PARTIE 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1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1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1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1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61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61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1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p61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61"/>
          <p:cNvSpPr txBox="1"/>
          <p:nvPr>
            <p:ph idx="4" type="body"/>
          </p:nvPr>
        </p:nvSpPr>
        <p:spPr>
          <a:xfrm>
            <a:off x="718175" y="4277638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61"/>
          <p:cNvSpPr/>
          <p:nvPr>
            <p:ph idx="5" type="dgm"/>
          </p:nvPr>
        </p:nvSpPr>
        <p:spPr>
          <a:xfrm>
            <a:off x="6738381" y="2590066"/>
            <a:ext cx="4114800" cy="2900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CONTENU  PARTIE 2">
  <p:cSld name="2_SLIDE CONTENU  PARTIE 2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2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2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2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2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62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62"/>
          <p:cNvSpPr txBox="1"/>
          <p:nvPr>
            <p:ph idx="2" type="body"/>
          </p:nvPr>
        </p:nvSpPr>
        <p:spPr>
          <a:xfrm>
            <a:off x="720000" y="1943056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62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62"/>
          <p:cNvSpPr txBox="1"/>
          <p:nvPr>
            <p:ph idx="4" type="body"/>
          </p:nvPr>
        </p:nvSpPr>
        <p:spPr>
          <a:xfrm>
            <a:off x="720000" y="4440838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62"/>
          <p:cNvSpPr txBox="1"/>
          <p:nvPr>
            <p:ph idx="5" type="body"/>
          </p:nvPr>
        </p:nvSpPr>
        <p:spPr>
          <a:xfrm>
            <a:off x="720000" y="4114440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CONTENU  PARTIE 2">
  <p:cSld name="3_SLIDE CONTENU  PARTIE 2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3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3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3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3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3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3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63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63"/>
          <p:cNvSpPr txBox="1"/>
          <p:nvPr>
            <p:ph idx="2" type="body"/>
          </p:nvPr>
        </p:nvSpPr>
        <p:spPr>
          <a:xfrm>
            <a:off x="720000" y="1943056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63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63"/>
          <p:cNvSpPr txBox="1"/>
          <p:nvPr>
            <p:ph idx="4" type="body"/>
          </p:nvPr>
        </p:nvSpPr>
        <p:spPr>
          <a:xfrm>
            <a:off x="720000" y="5241342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5" type="body"/>
          </p:nvPr>
        </p:nvSpPr>
        <p:spPr>
          <a:xfrm>
            <a:off x="720000" y="4914944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/>
          <p:nvPr>
            <p:ph idx="6" type="dgm"/>
          </p:nvPr>
        </p:nvSpPr>
        <p:spPr>
          <a:xfrm>
            <a:off x="2976158" y="3429588"/>
            <a:ext cx="6239683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LIDE CONTENU  PARTIE 2">
  <p:cSld name="4_SLIDE CONTENU  PARTIE 2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4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4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4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4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4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4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64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64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64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64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CONTENU  PARTIE 2">
  <p:cSld name="5_SLIDE CONTENU  PARTIE 2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5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5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5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5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5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5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65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65"/>
          <p:cNvSpPr txBox="1"/>
          <p:nvPr>
            <p:ph idx="3" type="body"/>
          </p:nvPr>
        </p:nvSpPr>
        <p:spPr>
          <a:xfrm>
            <a:off x="720000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65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Google Shape;502;p65"/>
          <p:cNvSpPr txBox="1"/>
          <p:nvPr>
            <p:ph idx="5" type="body"/>
          </p:nvPr>
        </p:nvSpPr>
        <p:spPr>
          <a:xfrm>
            <a:off x="6246576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LIDE CONTENU  PARTIE 2">
  <p:cSld name="7_SLIDE CONTENU  PARTIE 2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6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66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6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6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66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6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Google Shape;513;p66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66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66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66"/>
          <p:cNvSpPr txBox="1"/>
          <p:nvPr>
            <p:ph idx="4" type="body"/>
          </p:nvPr>
        </p:nvSpPr>
        <p:spPr>
          <a:xfrm>
            <a:off x="6246576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66"/>
          <p:cNvSpPr txBox="1"/>
          <p:nvPr>
            <p:ph idx="5" type="body"/>
          </p:nvPr>
        </p:nvSpPr>
        <p:spPr>
          <a:xfrm>
            <a:off x="718175" y="4275205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66"/>
          <p:cNvSpPr txBox="1"/>
          <p:nvPr>
            <p:ph idx="6" type="body"/>
          </p:nvPr>
        </p:nvSpPr>
        <p:spPr>
          <a:xfrm>
            <a:off x="6244752" y="4275205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LIDE CONTENU  PARTIE 2">
  <p:cSld name="6_SLIDE CONTENU  PARTIE 2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7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536787" y="1461023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7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7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67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67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67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67"/>
          <p:cNvSpPr txBox="1"/>
          <p:nvPr>
            <p:ph idx="4" type="body"/>
          </p:nvPr>
        </p:nvSpPr>
        <p:spPr>
          <a:xfrm>
            <a:off x="718175" y="4275205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7"/>
          <p:cNvSpPr/>
          <p:nvPr>
            <p:ph idx="5" type="dgm"/>
          </p:nvPr>
        </p:nvSpPr>
        <p:spPr>
          <a:xfrm>
            <a:off x="6738381" y="2590066"/>
            <a:ext cx="4114800" cy="2900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CONTENU PARTIE 3">
  <p:cSld name="1_SLIDE CONTENU PARTIE 3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8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8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8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59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8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8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8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68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68"/>
          <p:cNvSpPr txBox="1"/>
          <p:nvPr>
            <p:ph idx="2" type="body"/>
          </p:nvPr>
        </p:nvSpPr>
        <p:spPr>
          <a:xfrm>
            <a:off x="720000" y="1943056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68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68"/>
          <p:cNvSpPr txBox="1"/>
          <p:nvPr>
            <p:ph idx="4" type="body"/>
          </p:nvPr>
        </p:nvSpPr>
        <p:spPr>
          <a:xfrm>
            <a:off x="720000" y="4440838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68"/>
          <p:cNvSpPr txBox="1"/>
          <p:nvPr>
            <p:ph idx="5" type="body"/>
          </p:nvPr>
        </p:nvSpPr>
        <p:spPr>
          <a:xfrm>
            <a:off x="720000" y="4114440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CONTENU PARTIE 3">
  <p:cSld name="2_SLIDE CONTENU PARTIE 3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9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9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9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69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9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9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9" name="Google Shape;559;p69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69"/>
          <p:cNvSpPr txBox="1"/>
          <p:nvPr>
            <p:ph idx="2" type="body"/>
          </p:nvPr>
        </p:nvSpPr>
        <p:spPr>
          <a:xfrm>
            <a:off x="720000" y="1943056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69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69"/>
          <p:cNvSpPr txBox="1"/>
          <p:nvPr>
            <p:ph idx="4" type="body"/>
          </p:nvPr>
        </p:nvSpPr>
        <p:spPr>
          <a:xfrm>
            <a:off x="720000" y="5241342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69"/>
          <p:cNvSpPr txBox="1"/>
          <p:nvPr>
            <p:ph idx="5" type="body"/>
          </p:nvPr>
        </p:nvSpPr>
        <p:spPr>
          <a:xfrm>
            <a:off x="720000" y="4914944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69"/>
          <p:cNvSpPr/>
          <p:nvPr>
            <p:ph idx="6" type="dgm"/>
          </p:nvPr>
        </p:nvSpPr>
        <p:spPr>
          <a:xfrm>
            <a:off x="2976158" y="3429588"/>
            <a:ext cx="6239683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PARTIE">
  <p:cSld name="1_SLIDE PARTI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4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4"/>
          <p:cNvSpPr/>
          <p:nvPr/>
        </p:nvSpPr>
        <p:spPr>
          <a:xfrm>
            <a:off x="6300000" y="23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rPr>
              <a:t>Dans ce module, vous allez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4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4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" name="Google Shape;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463" y="4542289"/>
            <a:ext cx="865074" cy="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4"/>
          <p:cNvSpPr txBox="1"/>
          <p:nvPr/>
        </p:nvSpPr>
        <p:spPr>
          <a:xfrm>
            <a:off x="6300000" y="561659"/>
            <a:ext cx="558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CONTENU PARTIE 3">
  <p:cSld name="3_SLIDE CONTENU PARTIE 3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0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0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0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70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0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0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70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70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70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70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LIDE CONTENU PARTIE 3">
  <p:cSld name="4_SLIDE CONTENU PARTIE 3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1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1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1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1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71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1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9" name="Google Shape;589;p71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71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71"/>
          <p:cNvSpPr txBox="1"/>
          <p:nvPr>
            <p:ph idx="3" type="body"/>
          </p:nvPr>
        </p:nvSpPr>
        <p:spPr>
          <a:xfrm>
            <a:off x="720000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71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71"/>
          <p:cNvSpPr txBox="1"/>
          <p:nvPr>
            <p:ph idx="5" type="body"/>
          </p:nvPr>
        </p:nvSpPr>
        <p:spPr>
          <a:xfrm>
            <a:off x="6246576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CONTENU PARTIE 3">
  <p:cSld name="5_SLIDE CONTENU PARTIE 3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2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72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2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72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72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2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72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72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72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72"/>
          <p:cNvSpPr txBox="1"/>
          <p:nvPr>
            <p:ph idx="4" type="body"/>
          </p:nvPr>
        </p:nvSpPr>
        <p:spPr>
          <a:xfrm>
            <a:off x="6246576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72"/>
          <p:cNvSpPr txBox="1"/>
          <p:nvPr>
            <p:ph idx="5" type="body"/>
          </p:nvPr>
        </p:nvSpPr>
        <p:spPr>
          <a:xfrm>
            <a:off x="718175" y="4277416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72"/>
          <p:cNvSpPr txBox="1"/>
          <p:nvPr>
            <p:ph idx="6" type="body"/>
          </p:nvPr>
        </p:nvSpPr>
        <p:spPr>
          <a:xfrm>
            <a:off x="6244752" y="4277416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LIDE CONTENU PARTIE 3">
  <p:cSld name="6_SLIDE CONTENU PARTIE 3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5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73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73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3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C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73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73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59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73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73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73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73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59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73"/>
          <p:cNvSpPr txBox="1"/>
          <p:nvPr>
            <p:ph idx="4" type="body"/>
          </p:nvPr>
        </p:nvSpPr>
        <p:spPr>
          <a:xfrm>
            <a:off x="718175" y="4277638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73"/>
          <p:cNvSpPr/>
          <p:nvPr>
            <p:ph idx="5" type="dgm"/>
          </p:nvPr>
        </p:nvSpPr>
        <p:spPr>
          <a:xfrm>
            <a:off x="6738381" y="2590066"/>
            <a:ext cx="4114800" cy="2900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CONTENU PARTIE 4">
  <p:cSld name="2_SLIDE CONTENU PARTIE 4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4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74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4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74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4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74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74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74"/>
          <p:cNvSpPr txBox="1"/>
          <p:nvPr>
            <p:ph idx="2" type="body"/>
          </p:nvPr>
        </p:nvSpPr>
        <p:spPr>
          <a:xfrm>
            <a:off x="720000" y="1943056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74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74"/>
          <p:cNvSpPr txBox="1"/>
          <p:nvPr>
            <p:ph idx="4" type="body"/>
          </p:nvPr>
        </p:nvSpPr>
        <p:spPr>
          <a:xfrm>
            <a:off x="720000" y="4440838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74"/>
          <p:cNvSpPr txBox="1"/>
          <p:nvPr>
            <p:ph idx="5" type="body"/>
          </p:nvPr>
        </p:nvSpPr>
        <p:spPr>
          <a:xfrm>
            <a:off x="720000" y="4114440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CONTENU PARTIE 4">
  <p:cSld name="3_SLIDE CONTENU PARTIE 4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5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75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5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B3BB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75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5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5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75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75"/>
          <p:cNvSpPr txBox="1"/>
          <p:nvPr>
            <p:ph idx="2" type="body"/>
          </p:nvPr>
        </p:nvSpPr>
        <p:spPr>
          <a:xfrm>
            <a:off x="720000" y="1943056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75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75"/>
          <p:cNvSpPr txBox="1"/>
          <p:nvPr>
            <p:ph idx="4" type="body"/>
          </p:nvPr>
        </p:nvSpPr>
        <p:spPr>
          <a:xfrm>
            <a:off x="720000" y="5241342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75"/>
          <p:cNvSpPr txBox="1"/>
          <p:nvPr>
            <p:ph idx="5" type="body"/>
          </p:nvPr>
        </p:nvSpPr>
        <p:spPr>
          <a:xfrm>
            <a:off x="720000" y="4914944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75"/>
          <p:cNvSpPr/>
          <p:nvPr>
            <p:ph idx="6" type="dgm"/>
          </p:nvPr>
        </p:nvSpPr>
        <p:spPr>
          <a:xfrm>
            <a:off x="2976158" y="3429588"/>
            <a:ext cx="6239683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LIDE CONTENU PARTIE 4">
  <p:cSld name="4_SLIDE CONTENU PARTIE 4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6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6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76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76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76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6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Google Shape;666;p76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76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76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6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CONTENU PARTIE 4">
  <p:cSld name="5_SLIDE CONTENU PARTIE 4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77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77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77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77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77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7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0" name="Google Shape;680;p77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77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77"/>
          <p:cNvSpPr txBox="1"/>
          <p:nvPr>
            <p:ph idx="3" type="body"/>
          </p:nvPr>
        </p:nvSpPr>
        <p:spPr>
          <a:xfrm>
            <a:off x="720000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77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77"/>
          <p:cNvSpPr txBox="1"/>
          <p:nvPr>
            <p:ph idx="5" type="body"/>
          </p:nvPr>
        </p:nvSpPr>
        <p:spPr>
          <a:xfrm>
            <a:off x="6246576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LIDE CONTENU PARTIE 4">
  <p:cSld name="6_SLIDE CONTENU PARTIE 4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78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8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78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78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78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Google Shape;69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78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78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78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78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78"/>
          <p:cNvSpPr txBox="1"/>
          <p:nvPr>
            <p:ph idx="4" type="body"/>
          </p:nvPr>
        </p:nvSpPr>
        <p:spPr>
          <a:xfrm>
            <a:off x="6246576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78"/>
          <p:cNvSpPr txBox="1"/>
          <p:nvPr>
            <p:ph idx="5" type="body"/>
          </p:nvPr>
        </p:nvSpPr>
        <p:spPr>
          <a:xfrm>
            <a:off x="718175" y="4277416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78"/>
          <p:cNvSpPr txBox="1"/>
          <p:nvPr>
            <p:ph idx="6" type="body"/>
          </p:nvPr>
        </p:nvSpPr>
        <p:spPr>
          <a:xfrm>
            <a:off x="6244752" y="4277416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LIDE CONTENU PARTIE 4">
  <p:cSld name="7_SLIDE CONTENU PARTIE 4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79"/>
          <p:cNvSpPr txBox="1"/>
          <p:nvPr/>
        </p:nvSpPr>
        <p:spPr>
          <a:xfrm>
            <a:off x="11789199" y="6610393"/>
            <a:ext cx="4058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9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79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0D0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79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79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9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79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79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79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79"/>
          <p:cNvSpPr txBox="1"/>
          <p:nvPr>
            <p:ph idx="4" type="body"/>
          </p:nvPr>
        </p:nvSpPr>
        <p:spPr>
          <a:xfrm>
            <a:off x="718175" y="4277638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79"/>
          <p:cNvSpPr/>
          <p:nvPr>
            <p:ph idx="5" type="dgm"/>
          </p:nvPr>
        </p:nvSpPr>
        <p:spPr>
          <a:xfrm>
            <a:off x="6738381" y="2590066"/>
            <a:ext cx="4114800" cy="2900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ACTIVITES 1">
  <p:cSld name="2_SLIDE ACTIVITES 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184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5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35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35"/>
          <p:cNvSpPr/>
          <p:nvPr/>
        </p:nvSpPr>
        <p:spPr>
          <a:xfrm>
            <a:off x="6300000" y="2125854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rPr>
              <a:t>Compétences visées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5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5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5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" name="Google Shape;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5"/>
          <p:cNvSpPr/>
          <p:nvPr/>
        </p:nvSpPr>
        <p:spPr>
          <a:xfrm>
            <a:off x="6300000" y="41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rPr>
              <a:t>Recommandations clés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5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CONTENU PARTIE 5">
  <p:cSld name="3_SLIDE CONTENU PARTIE 5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0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80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80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80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80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3" name="Google Shape;72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0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80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0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80"/>
          <p:cNvSpPr txBox="1"/>
          <p:nvPr>
            <p:ph idx="3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LIDE CONTENU PARTIE 5">
  <p:cSld name="4_SLIDE CONTENU PARTIE 5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81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81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81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1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81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1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9" name="Google Shape;739;p81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1"/>
          <p:cNvSpPr txBox="1"/>
          <p:nvPr>
            <p:ph idx="2" type="body"/>
          </p:nvPr>
        </p:nvSpPr>
        <p:spPr>
          <a:xfrm>
            <a:off x="720000" y="1943056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81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81"/>
          <p:cNvSpPr txBox="1"/>
          <p:nvPr>
            <p:ph idx="4" type="body"/>
          </p:nvPr>
        </p:nvSpPr>
        <p:spPr>
          <a:xfrm>
            <a:off x="720000" y="4440838"/>
            <a:ext cx="10746576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81"/>
          <p:cNvSpPr txBox="1"/>
          <p:nvPr>
            <p:ph idx="5" type="body"/>
          </p:nvPr>
        </p:nvSpPr>
        <p:spPr>
          <a:xfrm>
            <a:off x="720000" y="4114440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LIDE CONTENU PARTIE 5">
  <p:cSld name="8_SLIDE CONTENU PARTIE 5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2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82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82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82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82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1" name="Google Shape;75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82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82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82"/>
          <p:cNvSpPr txBox="1"/>
          <p:nvPr>
            <p:ph idx="2" type="body"/>
          </p:nvPr>
        </p:nvSpPr>
        <p:spPr>
          <a:xfrm>
            <a:off x="720000" y="1943056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82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82"/>
          <p:cNvSpPr txBox="1"/>
          <p:nvPr>
            <p:ph idx="4" type="body"/>
          </p:nvPr>
        </p:nvSpPr>
        <p:spPr>
          <a:xfrm>
            <a:off x="720000" y="5241342"/>
            <a:ext cx="10746576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82"/>
          <p:cNvSpPr txBox="1"/>
          <p:nvPr>
            <p:ph idx="5" type="body"/>
          </p:nvPr>
        </p:nvSpPr>
        <p:spPr>
          <a:xfrm>
            <a:off x="720000" y="4914944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82"/>
          <p:cNvSpPr/>
          <p:nvPr>
            <p:ph idx="6" type="dgm"/>
          </p:nvPr>
        </p:nvSpPr>
        <p:spPr>
          <a:xfrm>
            <a:off x="2976158" y="3429588"/>
            <a:ext cx="6239683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LIDE CONTENU PARTIE 5">
  <p:cSld name="7_SLIDE CONTENU PARTIE 5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3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83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83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83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83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7" name="Google Shape;76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83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0" name="Google Shape;770;p83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3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83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83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LIDE CONTENU PARTIE 5">
  <p:cSld name="6_SLIDE CONTENU PARTIE 5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84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84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84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84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84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84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84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84"/>
          <p:cNvSpPr txBox="1"/>
          <p:nvPr>
            <p:ph idx="2" type="body"/>
          </p:nvPr>
        </p:nvSpPr>
        <p:spPr>
          <a:xfrm>
            <a:off x="719999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84"/>
          <p:cNvSpPr txBox="1"/>
          <p:nvPr>
            <p:ph idx="3" type="body"/>
          </p:nvPr>
        </p:nvSpPr>
        <p:spPr>
          <a:xfrm>
            <a:off x="720000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84"/>
          <p:cNvSpPr txBox="1"/>
          <p:nvPr>
            <p:ph idx="4" type="body"/>
          </p:nvPr>
        </p:nvSpPr>
        <p:spPr>
          <a:xfrm>
            <a:off x="6246576" y="1943056"/>
            <a:ext cx="5220000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84"/>
          <p:cNvSpPr txBox="1"/>
          <p:nvPr>
            <p:ph idx="5" type="body"/>
          </p:nvPr>
        </p:nvSpPr>
        <p:spPr>
          <a:xfrm>
            <a:off x="6246576" y="1616658"/>
            <a:ext cx="5220000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LIDE CONTENU PARTIE 5">
  <p:cSld name="5_SLIDE CONTENU PARTIE 5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85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85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85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85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85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85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9" name="Google Shape;799;p85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85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85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85"/>
          <p:cNvSpPr txBox="1"/>
          <p:nvPr>
            <p:ph idx="4" type="body"/>
          </p:nvPr>
        </p:nvSpPr>
        <p:spPr>
          <a:xfrm>
            <a:off x="6246576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85"/>
          <p:cNvSpPr txBox="1"/>
          <p:nvPr>
            <p:ph idx="5" type="body"/>
          </p:nvPr>
        </p:nvSpPr>
        <p:spPr>
          <a:xfrm>
            <a:off x="718175" y="4277416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85"/>
          <p:cNvSpPr txBox="1"/>
          <p:nvPr>
            <p:ph idx="6" type="body"/>
          </p:nvPr>
        </p:nvSpPr>
        <p:spPr>
          <a:xfrm>
            <a:off x="6244752" y="4277416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SLIDE CONTENU PARTIE 5">
  <p:cSld name="9_SLIDE CONTENU PARTIE 5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86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86"/>
          <p:cNvSpPr txBox="1"/>
          <p:nvPr/>
        </p:nvSpPr>
        <p:spPr>
          <a:xfrm>
            <a:off x="4245835" y="6613768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86"/>
          <p:cNvSpPr/>
          <p:nvPr/>
        </p:nvSpPr>
        <p:spPr>
          <a:xfrm>
            <a:off x="536787" y="1465445"/>
            <a:ext cx="11118424" cy="51463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86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86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8AC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86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ACA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86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86"/>
          <p:cNvSpPr txBox="1"/>
          <p:nvPr>
            <p:ph idx="2" type="body"/>
          </p:nvPr>
        </p:nvSpPr>
        <p:spPr>
          <a:xfrm>
            <a:off x="719999" y="1943055"/>
            <a:ext cx="5220000" cy="21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86"/>
          <p:cNvSpPr txBox="1"/>
          <p:nvPr>
            <p:ph idx="3" type="body"/>
          </p:nvPr>
        </p:nvSpPr>
        <p:spPr>
          <a:xfrm>
            <a:off x="720000" y="1616658"/>
            <a:ext cx="10744752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ACA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8AC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86"/>
          <p:cNvSpPr txBox="1"/>
          <p:nvPr>
            <p:ph idx="4" type="body"/>
          </p:nvPr>
        </p:nvSpPr>
        <p:spPr>
          <a:xfrm>
            <a:off x="718175" y="4277638"/>
            <a:ext cx="522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86"/>
          <p:cNvSpPr/>
          <p:nvPr>
            <p:ph idx="5" type="dgm"/>
          </p:nvPr>
        </p:nvSpPr>
        <p:spPr>
          <a:xfrm>
            <a:off x="6738381" y="2590066"/>
            <a:ext cx="4114800" cy="2900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6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LIDE CONSIGNES">
  <p:cSld name="7_SLIDE CONSIGNE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6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36"/>
          <p:cNvSpPr txBox="1"/>
          <p:nvPr>
            <p:ph idx="2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6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Noto Sans Symbols"/>
              <a:buChar char="⮚"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6"/>
          <p:cNvSpPr/>
          <p:nvPr/>
        </p:nvSpPr>
        <p:spPr>
          <a:xfrm>
            <a:off x="6245570" y="50060"/>
            <a:ext cx="57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rPr>
              <a:t>CONSIGNES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6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6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6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6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CONTENU  PARTIE 1">
  <p:cSld name="1_SLIDE CONTENU  PARTIE 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795"/>
            <a:ext cx="12191999" cy="6852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7"/>
          <p:cNvSpPr txBox="1"/>
          <p:nvPr/>
        </p:nvSpPr>
        <p:spPr>
          <a:xfrm>
            <a:off x="11789199" y="6610393"/>
            <a:ext cx="39786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fld id="{00000000-1234-1234-1234-123412341234}" type="slidenum"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AF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7"/>
          <p:cNvSpPr txBox="1"/>
          <p:nvPr/>
        </p:nvSpPr>
        <p:spPr>
          <a:xfrm>
            <a:off x="4245835" y="6612223"/>
            <a:ext cx="3700329" cy="246221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000"/>
              <a:buFont typeface="Calibri"/>
              <a:buNone/>
            </a:pPr>
            <a:r>
              <a:rPr b="0" i="0" lang="fr-FR" sz="1000" u="none" cap="none" strike="noStrike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Copyright - Tout droit réservé - OFPPT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7"/>
          <p:cNvSpPr/>
          <p:nvPr/>
        </p:nvSpPr>
        <p:spPr>
          <a:xfrm>
            <a:off x="536787" y="1464009"/>
            <a:ext cx="11118424" cy="51524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4E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7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37"/>
          <p:cNvSpPr/>
          <p:nvPr/>
        </p:nvSpPr>
        <p:spPr>
          <a:xfrm rot="5400000">
            <a:off x="0" y="5868983"/>
            <a:ext cx="536787" cy="536787"/>
          </a:xfrm>
          <a:prstGeom prst="teardrop">
            <a:avLst>
              <a:gd fmla="val 100000" name="adj"/>
            </a:avLst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 txBox="1"/>
          <p:nvPr/>
        </p:nvSpPr>
        <p:spPr>
          <a:xfrm rot="-5400000">
            <a:off x="-271608" y="5331769"/>
            <a:ext cx="1080003" cy="536786"/>
          </a:xfrm>
          <a:prstGeom prst="rect">
            <a:avLst/>
          </a:prstGeom>
          <a:solidFill>
            <a:srgbClr val="0078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970" y="345688"/>
            <a:ext cx="659080" cy="65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3497" y="462677"/>
            <a:ext cx="1294635" cy="4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7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78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PARTIE">
  <p:cSld name="2_SLIDE PARTI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8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8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8"/>
          <p:cNvSpPr/>
          <p:nvPr/>
        </p:nvSpPr>
        <p:spPr>
          <a:xfrm>
            <a:off x="6300000" y="23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Dans ce module, vous allez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8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8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5" name="Google Shape;1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463" y="4542289"/>
            <a:ext cx="865074" cy="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/>
          <p:nvPr/>
        </p:nvSpPr>
        <p:spPr>
          <a:xfrm>
            <a:off x="6300000" y="561659"/>
            <a:ext cx="558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PARTIE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ACTIVITES 1">
  <p:cSld name="3_SLIDE ACTIVITES 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9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9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9"/>
          <p:cNvSpPr/>
          <p:nvPr/>
        </p:nvSpPr>
        <p:spPr>
          <a:xfrm>
            <a:off x="6300000" y="2125854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Compétences visées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9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9"/>
          <p:cNvSpPr/>
          <p:nvPr/>
        </p:nvSpPr>
        <p:spPr>
          <a:xfrm>
            <a:off x="8010000" y="6132986"/>
            <a:ext cx="2160000" cy="72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7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8" name="Google Shape;1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397" y="6268947"/>
            <a:ext cx="40166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9"/>
          <p:cNvSpPr/>
          <p:nvPr/>
        </p:nvSpPr>
        <p:spPr>
          <a:xfrm>
            <a:off x="6300000" y="4140000"/>
            <a:ext cx="55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FF7800"/>
                </a:solidFill>
                <a:latin typeface="Calibri"/>
                <a:ea typeface="Calibri"/>
                <a:cs typeface="Calibri"/>
                <a:sym typeface="Calibri"/>
              </a:rPr>
              <a:t>Recommandations clés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9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1" name="Google Shape;15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44" y="195753"/>
            <a:ext cx="1027197" cy="101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0261" y="380583"/>
            <a:ext cx="2002221" cy="64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artpad.dev/?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43.png"/><Relationship Id="rId6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jsonplaceholder.typicode.com/albums/1" TargetMode="External"/><Relationship Id="rId4" Type="http://schemas.openxmlformats.org/officeDocument/2006/relationships/hyperlink" Target="https://pub.dev/packages/http/instal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Relationship Id="rId4" Type="http://schemas.openxmlformats.org/officeDocument/2006/relationships/image" Target="../media/image52.png"/><Relationship Id="rId5" Type="http://schemas.openxmlformats.org/officeDocument/2006/relationships/image" Target="../media/image5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pub.dev/documentation/sqflite_common/latest/sqlite_api/DatabaseExecutor/insert.html" TargetMode="External"/><Relationship Id="rId4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Relationship Id="rId4" Type="http://schemas.openxmlformats.org/officeDocument/2006/relationships/image" Target="../media/image52.png"/><Relationship Id="rId5" Type="http://schemas.openxmlformats.org/officeDocument/2006/relationships/image" Target="../media/image5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Relationship Id="rId4" Type="http://schemas.openxmlformats.org/officeDocument/2006/relationships/image" Target="../media/image52.png"/><Relationship Id="rId5" Type="http://schemas.openxmlformats.org/officeDocument/2006/relationships/image" Target="../media/image5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Relationship Id="rId4" Type="http://schemas.openxmlformats.org/officeDocument/2006/relationships/image" Target="../media/image60.png"/><Relationship Id="rId5" Type="http://schemas.openxmlformats.org/officeDocument/2006/relationships/image" Target="../media/image5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eveloper.android.com/studio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flutter.dev/get-started/install" TargetMode="Externa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"/>
          <p:cNvSpPr txBox="1"/>
          <p:nvPr>
            <p:ph idx="1" type="body"/>
          </p:nvPr>
        </p:nvSpPr>
        <p:spPr>
          <a:xfrm>
            <a:off x="5486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50 heures</a:t>
            </a:r>
            <a:endParaRPr/>
          </a:p>
        </p:txBody>
      </p:sp>
      <p:sp>
        <p:nvSpPr>
          <p:cNvPr id="825" name="Google Shape;825;p1"/>
          <p:cNvSpPr txBox="1"/>
          <p:nvPr>
            <p:ph idx="2" type="body"/>
          </p:nvPr>
        </p:nvSpPr>
        <p:spPr>
          <a:xfrm>
            <a:off x="1199838" y="5011742"/>
            <a:ext cx="9514600" cy="865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None/>
            </a:pPr>
            <a:r>
              <a:rPr lang="fr-FR"/>
              <a:t>Découvrir les bases de développement multiplateforme </a:t>
            </a:r>
            <a:r>
              <a:rPr b="0" lang="fr-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/>
              <a:t>Découvrir Le Langage De Programmation Dart</a:t>
            </a:r>
            <a:endParaRPr/>
          </a:p>
        </p:txBody>
      </p:sp>
      <p:sp>
        <p:nvSpPr>
          <p:cNvPr id="913" name="Google Shape;913;p8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Manipuler les bases de langage Dart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Concevoir un code en langage Dart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4" name="Google Shape;914;p8"/>
          <p:cNvSpPr/>
          <p:nvPr>
            <p:ph idx="2" type="pic"/>
          </p:nvPr>
        </p:nvSpPr>
        <p:spPr>
          <a:xfrm>
            <a:off x="8640000" y="4524826"/>
            <a:ext cx="900000" cy="900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8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10 heures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800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921" name="Google Shape;921;p9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/>
              <a:t>Programmer orientée objet avec Dart</a:t>
            </a:r>
            <a:endParaRPr/>
          </a:p>
        </p:txBody>
      </p:sp>
      <p:sp>
        <p:nvSpPr>
          <p:cNvPr id="922" name="Google Shape;922;p9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Comprendre la POO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Ecrire un code en langage Dart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Exécuter le code dans DartPad/Android Studio</a:t>
            </a:r>
            <a:endParaRPr/>
          </a:p>
        </p:txBody>
      </p:sp>
      <p:sp>
        <p:nvSpPr>
          <p:cNvPr id="923" name="Google Shape;923;p9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10 heures</a:t>
            </a:r>
            <a:endParaRPr/>
          </a:p>
        </p:txBody>
      </p:sp>
      <p:sp>
        <p:nvSpPr>
          <p:cNvPr id="924" name="Google Shape;924;p9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Suivre les instructions du TP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Créer un nouveau projet pour exécuter les codes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Utiliser le résumé théorique pour comprendre le code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Demander aux apprenants de suivre les étapes de l’énnoncé  et exécuter le code fourni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Demander aux apprenants de réaliser le travail sur leurs machines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30" name="Google Shape;930;p10"/>
          <p:cNvSpPr txBox="1"/>
          <p:nvPr>
            <p:ph idx="2" type="body"/>
          </p:nvPr>
        </p:nvSpPr>
        <p:spPr>
          <a:xfrm>
            <a:off x="6245570" y="2406183"/>
            <a:ext cx="5760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Mettre en place la POO en Dart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Développer des fonctions en Dart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1" name="Google Shape;931;p10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Suivre les indications présentées sur le document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Plugin Dart installé sur Android Studio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Emulateur installé</a:t>
            </a:r>
            <a:endParaRPr/>
          </a:p>
        </p:txBody>
      </p:sp>
      <p:sp>
        <p:nvSpPr>
          <p:cNvPr id="932" name="Google Shape;932;p10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Coder en Dart sur DartPad/Android Studio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Exécuter son code sur l’émulateur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3" name="Google Shape;933;p10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/>
            </a:pPr>
            <a:r>
              <a:rPr lang="fr-FR"/>
              <a:t>Pour le formateur</a:t>
            </a:r>
            <a:endParaRPr/>
          </a:p>
        </p:txBody>
      </p:sp>
      <p:sp>
        <p:nvSpPr>
          <p:cNvPr id="934" name="Google Shape;934;p10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 startAt="2"/>
            </a:pPr>
            <a:r>
              <a:rPr lang="fr-FR"/>
              <a:t>Pour l’apprenant</a:t>
            </a:r>
            <a:endParaRPr/>
          </a:p>
        </p:txBody>
      </p:sp>
      <p:sp>
        <p:nvSpPr>
          <p:cNvPr id="935" name="Google Shape;935;p10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 startAt="3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Conditions de réalisation :</a:t>
            </a:r>
            <a:endParaRPr/>
          </a:p>
        </p:txBody>
      </p:sp>
      <p:sp>
        <p:nvSpPr>
          <p:cNvPr id="936" name="Google Shape;936;p10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 startAt="4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Critères de réussite 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088ba40283_0_39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POO Dart</a:t>
            </a:r>
            <a:endParaRPr/>
          </a:p>
        </p:txBody>
      </p:sp>
      <p:sp>
        <p:nvSpPr>
          <p:cNvPr id="942" name="Google Shape;942;g2088ba40283_0_39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943" name="Google Shape;943;g2088ba40283_0_39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Programmer orientée objet avec Dart</a:t>
            </a:r>
            <a:endParaRPr/>
          </a:p>
        </p:txBody>
      </p:sp>
      <p:sp>
        <p:nvSpPr>
          <p:cNvPr id="944" name="Google Shape;944;g2088ba40283_0_39"/>
          <p:cNvSpPr txBox="1"/>
          <p:nvPr>
            <p:ph idx="3" type="body"/>
          </p:nvPr>
        </p:nvSpPr>
        <p:spPr>
          <a:xfrm>
            <a:off x="720000" y="2019250"/>
            <a:ext cx="2904000" cy="411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1" lang="fr-FR" sz="1300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User</a:t>
            </a: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String name = "";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String address = "";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int age = 0;	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User(String name, String address,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int age) {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this.name = name;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this.address = address;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this.age = age;	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		}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void display() 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{  print(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"name = ${name} address =${address} age =${age}"</a:t>
            </a: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);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} 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g2088ba40283_0_39"/>
          <p:cNvSpPr txBox="1"/>
          <p:nvPr/>
        </p:nvSpPr>
        <p:spPr>
          <a:xfrm>
            <a:off x="3756725" y="2029125"/>
            <a:ext cx="3002700" cy="14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void </a:t>
            </a:r>
            <a:r>
              <a:rPr b="1" i="0" lang="fr-FR" sz="13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() {</a:t>
            </a:r>
            <a:endParaRPr b="0" i="0" sz="13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var user = User(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"test"</a:t>
            </a: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"addresse"</a:t>
            </a: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35);</a:t>
            </a:r>
            <a:endParaRPr b="0" i="0" sz="13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user.display();</a:t>
            </a:r>
            <a:endParaRPr b="0" i="0" sz="13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2088ba40283_0_39"/>
          <p:cNvSpPr txBox="1"/>
          <p:nvPr/>
        </p:nvSpPr>
        <p:spPr>
          <a:xfrm>
            <a:off x="7578938" y="4883750"/>
            <a:ext cx="383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Exécution sur </a:t>
            </a:r>
            <a:r>
              <a:rPr b="1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DartPad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088ba40283_0_39"/>
          <p:cNvSpPr txBox="1"/>
          <p:nvPr/>
        </p:nvSpPr>
        <p:spPr>
          <a:xfrm>
            <a:off x="8108824" y="3090600"/>
            <a:ext cx="15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classe Point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2088ba40283_0_39"/>
          <p:cNvSpPr txBox="1"/>
          <p:nvPr/>
        </p:nvSpPr>
        <p:spPr>
          <a:xfrm>
            <a:off x="6868038" y="2089338"/>
            <a:ext cx="104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 de variable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g2088ba40283_0_39"/>
          <p:cNvSpPr txBox="1"/>
          <p:nvPr/>
        </p:nvSpPr>
        <p:spPr>
          <a:xfrm>
            <a:off x="10082600" y="2412150"/>
            <a:ext cx="144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de variable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0" name="Google Shape;950;g2088ba40283_0_39"/>
          <p:cNvCxnSpPr/>
          <p:nvPr/>
        </p:nvCxnSpPr>
        <p:spPr>
          <a:xfrm>
            <a:off x="7488400" y="2629050"/>
            <a:ext cx="636900" cy="2322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51" name="Google Shape;951;g2088ba40283_0_39"/>
          <p:cNvCxnSpPr/>
          <p:nvPr/>
        </p:nvCxnSpPr>
        <p:spPr>
          <a:xfrm flipH="1">
            <a:off x="8914700" y="2612250"/>
            <a:ext cx="1167900" cy="2739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952" name="Google Shape;952;g2088ba40283_0_39"/>
          <p:cNvGrpSpPr/>
          <p:nvPr/>
        </p:nvGrpSpPr>
        <p:grpSpPr>
          <a:xfrm>
            <a:off x="6078683" y="5081248"/>
            <a:ext cx="5404443" cy="1287514"/>
            <a:chOff x="1779843" y="3179058"/>
            <a:chExt cx="5051825" cy="1287514"/>
          </a:xfrm>
        </p:grpSpPr>
        <p:grpSp>
          <p:nvGrpSpPr>
            <p:cNvPr id="953" name="Google Shape;953;g2088ba40283_0_39"/>
            <p:cNvGrpSpPr/>
            <p:nvPr/>
          </p:nvGrpSpPr>
          <p:grpSpPr>
            <a:xfrm>
              <a:off x="1779843" y="3179058"/>
              <a:ext cx="5051825" cy="1287514"/>
              <a:chOff x="1779843" y="3179058"/>
              <a:chExt cx="5051825" cy="1287514"/>
            </a:xfrm>
          </p:grpSpPr>
          <p:sp>
            <p:nvSpPr>
              <p:cNvPr id="954" name="Google Shape;954;g2088ba40283_0_39"/>
              <p:cNvSpPr/>
              <p:nvPr/>
            </p:nvSpPr>
            <p:spPr>
              <a:xfrm>
                <a:off x="27026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770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FF770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g2088ba40283_0_39"/>
              <p:cNvSpPr/>
              <p:nvPr/>
            </p:nvSpPr>
            <p:spPr>
              <a:xfrm>
                <a:off x="2360470" y="3610326"/>
                <a:ext cx="4471198" cy="856246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FF770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72000" lIns="180000" spcFirstLastPara="1" rIns="108000" wrap="square" tIns="0">
                <a:noAutofit/>
              </a:bodyPr>
              <a:lstStyle/>
              <a:p>
                <a:pPr indent="-9525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250" u="none" cap="none" strike="noStrik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510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100"/>
                  <a:buFont typeface="Arial"/>
                  <a:buChar char="•"/>
                </a:pPr>
                <a:r>
                  <a:rPr b="0" i="0" lang="fr-FR" sz="1250" u="none" cap="none" strike="noStrike">
                    <a:solidFill>
                      <a:srgbClr val="252525"/>
                    </a:solidFill>
                    <a:latin typeface="Arial"/>
                    <a:ea typeface="Arial"/>
                    <a:cs typeface="Arial"/>
                    <a:sym typeface="Arial"/>
                  </a:rPr>
                  <a:t>Un éditeur de Dart en ligne prenant en charge les applications console, Web et Flutter</a:t>
                </a:r>
                <a:endParaRPr b="0" i="0" sz="1250" u="none" cap="none" strike="noStrik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50"/>
                  <a:buFont typeface="Arial"/>
                  <a:buNone/>
                </a:pPr>
                <a:r>
                  <a:rPr b="0" i="0" lang="fr-FR" sz="1250" u="none" cap="none" strike="noStrike">
                    <a:solidFill>
                      <a:srgbClr val="252525"/>
                    </a:solidFill>
                    <a:latin typeface="Arial"/>
                    <a:ea typeface="Arial"/>
                    <a:cs typeface="Arial"/>
                    <a:sym typeface="Arial"/>
                  </a:rPr>
                  <a:t>    Url : </a:t>
                </a:r>
                <a:r>
                  <a:rPr b="0" i="0" lang="fr-FR" sz="1250" u="sng" cap="none" strike="noStrike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3"/>
                  </a:rPr>
                  <a:t>https://dartpad.dev/?</a:t>
                </a:r>
                <a:endParaRPr b="0" i="0" sz="1250" u="none" cap="none" strike="noStrik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g2088ba40283_0_39"/>
              <p:cNvSpPr/>
              <p:nvPr/>
            </p:nvSpPr>
            <p:spPr>
              <a:xfrm>
                <a:off x="1779843" y="3179058"/>
                <a:ext cx="648000" cy="6480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57" name="Google Shape;957;g2088ba40283_0_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6146" y="3262513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8" name="Google Shape;958;g2088ba40283_0_39"/>
          <p:cNvSpPr txBox="1"/>
          <p:nvPr/>
        </p:nvSpPr>
        <p:spPr>
          <a:xfrm>
            <a:off x="4028825" y="3535700"/>
            <a:ext cx="192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fonction Main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g2088ba40283_0_39"/>
          <p:cNvSpPr txBox="1"/>
          <p:nvPr/>
        </p:nvSpPr>
        <p:spPr>
          <a:xfrm>
            <a:off x="913900" y="6136750"/>
            <a:ext cx="192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classe User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0" name="Google Shape;960;g2088ba40283_0_39"/>
          <p:cNvGraphicFramePr/>
          <p:nvPr/>
        </p:nvGraphicFramePr>
        <p:xfrm>
          <a:off x="8106150" y="1845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{168E1C70-BE50-45E4-896E-A5A36A511A0F}</a:tableStyleId>
              </a:tblPr>
              <a:tblGrid>
                <a:gridCol w="15548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FFFFFF"/>
                          </a:solidFill>
                        </a:rPr>
                        <a:t>User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D7D3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name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address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age : int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61" name="Google Shape;961;g2088ba40283_0_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7700" y="4591957"/>
            <a:ext cx="4536050" cy="29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2088ba40283_0_50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Héritage</a:t>
            </a:r>
            <a:endParaRPr/>
          </a:p>
        </p:txBody>
      </p:sp>
      <p:sp>
        <p:nvSpPr>
          <p:cNvPr id="967" name="Google Shape;967;g2088ba40283_0_50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968" name="Google Shape;968;g2088ba40283_0_50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Programmer orientée objet avec Dart</a:t>
            </a:r>
            <a:endParaRPr/>
          </a:p>
        </p:txBody>
      </p:sp>
      <p:sp>
        <p:nvSpPr>
          <p:cNvPr id="969" name="Google Shape;969;g2088ba40283_0_50"/>
          <p:cNvSpPr txBox="1"/>
          <p:nvPr>
            <p:ph idx="3" type="body"/>
          </p:nvPr>
        </p:nvSpPr>
        <p:spPr>
          <a:xfrm>
            <a:off x="722400" y="1957125"/>
            <a:ext cx="4651500" cy="459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class </a:t>
            </a:r>
            <a:r>
              <a:rPr b="1" lang="fr-FR" sz="1300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Doctor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extends User {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String speciality;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Doctor(String name, String address, int age, this.speciality) 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 super(name, address, age);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}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class </a:t>
            </a:r>
            <a:r>
              <a:rPr b="1" lang="fr-FR" sz="1300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Patient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extends User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{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String sickness;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Patient(String name, String address, int age, this.sickness) 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: super(name, address, age);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}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void </a:t>
            </a:r>
            <a:r>
              <a:rPr b="1" lang="fr-FR" sz="1300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() {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 Doctor doc = new Doctor(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"Doc"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"Rabat"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 36,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"Ortho"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);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 Patient pat = new Patient(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"Pat"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"Casa"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 54,</a:t>
            </a:r>
            <a:r>
              <a:rPr lang="fr-FR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"headache"</a:t>
            </a: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);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doc.display();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pat.display();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33333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}</a:t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33333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g2088ba40283_0_50"/>
          <p:cNvSpPr txBox="1"/>
          <p:nvPr/>
        </p:nvSpPr>
        <p:spPr>
          <a:xfrm>
            <a:off x="5540500" y="5303300"/>
            <a:ext cx="383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 en </a:t>
            </a:r>
            <a:r>
              <a:rPr b="1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DartPad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1" name="Google Shape;971;g2088ba40283_0_50"/>
          <p:cNvGraphicFramePr/>
          <p:nvPr/>
        </p:nvGraphicFramePr>
        <p:xfrm>
          <a:off x="8051838" y="161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{168E1C70-BE50-45E4-896E-A5A36A511A0F}</a:tableStyleId>
              </a:tblPr>
              <a:tblGrid>
                <a:gridCol w="1554875"/>
              </a:tblGrid>
              <a:tr h="40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FFFFFF"/>
                          </a:solidFill>
                        </a:rPr>
                        <a:t>User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D7D3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name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address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age : int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72" name="Google Shape;972;g2088ba40283_0_50"/>
          <p:cNvGraphicFramePr/>
          <p:nvPr/>
        </p:nvGraphicFramePr>
        <p:xfrm>
          <a:off x="6862725" y="353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{168E1C70-BE50-45E4-896E-A5A36A511A0F}</a:tableStyleId>
              </a:tblPr>
              <a:tblGrid>
                <a:gridCol w="1554875"/>
              </a:tblGrid>
              <a:tr h="3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FFFFFF"/>
                          </a:solidFill>
                        </a:rPr>
                        <a:t>Doctor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D7D31"/>
                    </a:solidFill>
                  </a:tcPr>
                </a:tc>
              </a:tr>
              <a:tr h="10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name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address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age : int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speciality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973" name="Google Shape;973;g2088ba40283_0_50"/>
          <p:cNvCxnSpPr/>
          <p:nvPr/>
        </p:nvCxnSpPr>
        <p:spPr>
          <a:xfrm flipH="1" rot="10800000">
            <a:off x="8748875" y="2836775"/>
            <a:ext cx="8400" cy="463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974" name="Google Shape;974;g2088ba40283_0_50"/>
          <p:cNvGraphicFramePr/>
          <p:nvPr/>
        </p:nvGraphicFramePr>
        <p:xfrm>
          <a:off x="9072525" y="353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{168E1C70-BE50-45E4-896E-A5A36A511A0F}</a:tableStyleId>
              </a:tblPr>
              <a:tblGrid>
                <a:gridCol w="1554875"/>
              </a:tblGrid>
              <a:tr h="3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FFFFFF"/>
                          </a:solidFill>
                        </a:rPr>
                        <a:t>Patient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ED7D31"/>
                    </a:solidFill>
                  </a:tcPr>
                </a:tc>
              </a:tr>
              <a:tr h="10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name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address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age : int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cap="none" strike="noStrike">
                          <a:solidFill>
                            <a:srgbClr val="000000"/>
                          </a:solidFill>
                        </a:rPr>
                        <a:t>sickness : String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975" name="Google Shape;975;g2088ba40283_0_50"/>
          <p:cNvCxnSpPr/>
          <p:nvPr/>
        </p:nvCxnSpPr>
        <p:spPr>
          <a:xfrm flipH="1" rot="10800000">
            <a:off x="8849950" y="3277150"/>
            <a:ext cx="870600" cy="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6" name="Google Shape;976;g2088ba40283_0_50"/>
          <p:cNvCxnSpPr/>
          <p:nvPr/>
        </p:nvCxnSpPr>
        <p:spPr>
          <a:xfrm flipH="1">
            <a:off x="7639275" y="3285550"/>
            <a:ext cx="1202400" cy="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7" name="Google Shape;977;g2088ba40283_0_50"/>
          <p:cNvCxnSpPr/>
          <p:nvPr/>
        </p:nvCxnSpPr>
        <p:spPr>
          <a:xfrm>
            <a:off x="9720675" y="3268975"/>
            <a:ext cx="0" cy="27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g2088ba40283_0_50"/>
          <p:cNvCxnSpPr/>
          <p:nvPr/>
        </p:nvCxnSpPr>
        <p:spPr>
          <a:xfrm flipH="1">
            <a:off x="7646025" y="3285550"/>
            <a:ext cx="1500" cy="255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79" name="Google Shape;979;g2088ba40283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475" y="5755375"/>
            <a:ext cx="4900950" cy="5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088ba40283_0_133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Gestion des erreurs</a:t>
            </a:r>
            <a:endParaRPr/>
          </a:p>
        </p:txBody>
      </p:sp>
      <p:sp>
        <p:nvSpPr>
          <p:cNvPr id="985" name="Google Shape;985;g2088ba40283_0_133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986" name="Google Shape;986;g2088ba40283_0_133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Programmer orientée objet avec Dart</a:t>
            </a:r>
            <a:endParaRPr/>
          </a:p>
        </p:txBody>
      </p:sp>
      <p:sp>
        <p:nvSpPr>
          <p:cNvPr id="987" name="Google Shape;987;g2088ba40283_0_133"/>
          <p:cNvSpPr txBox="1"/>
          <p:nvPr/>
        </p:nvSpPr>
        <p:spPr>
          <a:xfrm>
            <a:off x="4279700" y="2539300"/>
            <a:ext cx="3839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77AA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8" name="Google Shape;988;g2088ba40283_0_133"/>
          <p:cNvSpPr txBox="1"/>
          <p:nvPr/>
        </p:nvSpPr>
        <p:spPr>
          <a:xfrm>
            <a:off x="5020275" y="4984100"/>
            <a:ext cx="28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 avec le bloc </a:t>
            </a:r>
            <a:r>
              <a:rPr b="1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finally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088ba40283_0_133"/>
          <p:cNvSpPr txBox="1"/>
          <p:nvPr/>
        </p:nvSpPr>
        <p:spPr>
          <a:xfrm>
            <a:off x="1243150" y="4614800"/>
            <a:ext cx="2172600" cy="3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g2088ba40283_0_133"/>
          <p:cNvSpPr txBox="1"/>
          <p:nvPr/>
        </p:nvSpPr>
        <p:spPr>
          <a:xfrm>
            <a:off x="1029350" y="2040488"/>
            <a:ext cx="3000000" cy="257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b="1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3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() {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int a = 1, b = 0;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try {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int result = a ~/ b;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} catch (ex) {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print(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'cannot divide by 0</a:t>
            </a: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');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}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g2088ba40283_0_133"/>
          <p:cNvSpPr txBox="1"/>
          <p:nvPr/>
        </p:nvSpPr>
        <p:spPr>
          <a:xfrm>
            <a:off x="4538313" y="1781575"/>
            <a:ext cx="3193800" cy="319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3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() {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int a = 1, b = 0;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try {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int result = a ~/ b;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} catch (ex) {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print(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'cannot divide by 0</a:t>
            </a: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');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} </a:t>
            </a:r>
            <a:r>
              <a:rPr b="1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finally</a:t>
            </a: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 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print(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'finally block executed</a:t>
            </a: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'); 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}</a:t>
            </a:r>
            <a:endParaRPr b="0" i="0" sz="1350" u="none" cap="none" strike="noStrike">
              <a:solidFill>
                <a:srgbClr val="2F323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03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50" u="none" cap="none" strike="noStrike">
                <a:solidFill>
                  <a:srgbClr val="2F323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088ba40283_0_133"/>
          <p:cNvSpPr txBox="1"/>
          <p:nvPr/>
        </p:nvSpPr>
        <p:spPr>
          <a:xfrm>
            <a:off x="8586575" y="3427100"/>
            <a:ext cx="2172600" cy="3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 en DartPad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3" name="Google Shape;993;g2088ba40283_0_133"/>
          <p:cNvGrpSpPr/>
          <p:nvPr/>
        </p:nvGrpSpPr>
        <p:grpSpPr>
          <a:xfrm>
            <a:off x="667662" y="5115395"/>
            <a:ext cx="4403855" cy="1177181"/>
            <a:chOff x="2076146" y="3179180"/>
            <a:chExt cx="4962649" cy="1287381"/>
          </a:xfrm>
        </p:grpSpPr>
        <p:grpSp>
          <p:nvGrpSpPr>
            <p:cNvPr id="994" name="Google Shape;994;g2088ba40283_0_133"/>
            <p:cNvGrpSpPr/>
            <p:nvPr/>
          </p:nvGrpSpPr>
          <p:grpSpPr>
            <a:xfrm>
              <a:off x="2446344" y="3322237"/>
              <a:ext cx="4592451" cy="1144324"/>
              <a:chOff x="2446344" y="3322237"/>
              <a:chExt cx="4592451" cy="1144324"/>
            </a:xfrm>
          </p:grpSpPr>
          <p:sp>
            <p:nvSpPr>
              <p:cNvPr id="995" name="Google Shape;995;g2088ba40283_0_133"/>
              <p:cNvSpPr/>
              <p:nvPr/>
            </p:nvSpPr>
            <p:spPr>
              <a:xfrm>
                <a:off x="27026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7701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FF770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g2088ba40283_0_133"/>
              <p:cNvSpPr/>
              <p:nvPr/>
            </p:nvSpPr>
            <p:spPr>
              <a:xfrm>
                <a:off x="2446344" y="3610315"/>
                <a:ext cx="4592451" cy="856246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FF770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72000" lIns="180000" spcFirstLastPara="1" rIns="108000" wrap="square" tIns="0">
                <a:noAutofit/>
              </a:bodyPr>
              <a:lstStyle/>
              <a:p>
                <a:pPr indent="-165100" lvl="0" marL="17145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100"/>
                  <a:buFont typeface="Arial"/>
                  <a:buChar char="•"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highlight>
                      <a:srgbClr val="EEEEEE"/>
                    </a:highlight>
                    <a:latin typeface="Arial"/>
                    <a:ea typeface="Arial"/>
                    <a:cs typeface="Arial"/>
                    <a:sym typeface="Arial"/>
                  </a:rPr>
                  <a:t>Un bloc </a:t>
                </a:r>
                <a:r>
                  <a:rPr b="1" i="0" lang="fr-FR" sz="1100" u="none" cap="none" strike="noStrike">
                    <a:solidFill>
                      <a:schemeClr val="dk1"/>
                    </a:solidFill>
                    <a:highlight>
                      <a:srgbClr val="EEEEEE"/>
                    </a:highlight>
                    <a:latin typeface="Arial"/>
                    <a:ea typeface="Arial"/>
                    <a:cs typeface="Arial"/>
                    <a:sym typeface="Arial"/>
                  </a:rPr>
                  <a:t>finally</a:t>
                </a:r>
                <a:r>
                  <a:rPr b="0" i="0" lang="fr-FR" sz="1100" u="none" cap="none" strike="noStrike">
                    <a:solidFill>
                      <a:schemeClr val="dk1"/>
                    </a:solidFill>
                    <a:highlight>
                      <a:srgbClr val="EEEEEE"/>
                    </a:highlight>
                    <a:latin typeface="Arial"/>
                    <a:ea typeface="Arial"/>
                    <a:cs typeface="Arial"/>
                    <a:sym typeface="Arial"/>
                  </a:rPr>
                  <a:t> est en général utilisé pour effectuer des nettoyages (fermer des fichiers, libérer des ressources...).</a:t>
                </a:r>
                <a:endParaRPr b="0" i="0" sz="1250" u="none" cap="none" strike="noStrike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997" name="Google Shape;997;g2088ba40283_0_1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6146" y="3179180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8" name="Google Shape;998;g2088ba40283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8150" y="2319950"/>
            <a:ext cx="2805000" cy="30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g2088ba40283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8150" y="2764075"/>
            <a:ext cx="3090300" cy="6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05b16fcbb9_0_17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800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05" name="Google Shape;1005;g205b16fcbb9_0_17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/>
              <a:t>Utilisation des widgets de base</a:t>
            </a:r>
            <a:endParaRPr/>
          </a:p>
        </p:txBody>
      </p:sp>
      <p:sp>
        <p:nvSpPr>
          <p:cNvPr id="1006" name="Google Shape;1006;g205b16fcbb9_0_17"/>
          <p:cNvSpPr txBox="1"/>
          <p:nvPr>
            <p:ph idx="3" type="body"/>
          </p:nvPr>
        </p:nvSpPr>
        <p:spPr>
          <a:xfrm>
            <a:off x="6300000" y="2700000"/>
            <a:ext cx="55800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Implémenter les widgets de base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Comprendre le cycle de vie des widgets Stateless/Statefull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Exécuter le code dans l’IDE Android Studio</a:t>
            </a:r>
            <a:endParaRPr/>
          </a:p>
        </p:txBody>
      </p:sp>
      <p:sp>
        <p:nvSpPr>
          <p:cNvPr id="1007" name="Google Shape;1007;g205b16fcbb9_0_17"/>
          <p:cNvSpPr txBox="1"/>
          <p:nvPr>
            <p:ph idx="4" type="body"/>
          </p:nvPr>
        </p:nvSpPr>
        <p:spPr>
          <a:xfrm>
            <a:off x="8480684" y="6132986"/>
            <a:ext cx="1689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15 heures</a:t>
            </a:r>
            <a:endParaRPr/>
          </a:p>
        </p:txBody>
      </p:sp>
      <p:sp>
        <p:nvSpPr>
          <p:cNvPr id="1008" name="Google Shape;1008;g205b16fcbb9_0_17"/>
          <p:cNvSpPr txBox="1"/>
          <p:nvPr>
            <p:ph idx="5" type="body"/>
          </p:nvPr>
        </p:nvSpPr>
        <p:spPr>
          <a:xfrm>
            <a:off x="6300000" y="4680000"/>
            <a:ext cx="55800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Suivre l’énoncé du TP pour mettre en place le projet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Utiliser le résumé théorique pour compléter le projet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05b16fcbb9_0_25"/>
          <p:cNvSpPr txBox="1"/>
          <p:nvPr>
            <p:ph idx="1" type="body"/>
          </p:nvPr>
        </p:nvSpPr>
        <p:spPr>
          <a:xfrm>
            <a:off x="6245570" y="903777"/>
            <a:ext cx="57600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Demander aux apprenants de suivre les étapes du résumé théorique du cours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Demander aux apprenants d’exécuter les codes du résumé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600">
                <a:solidFill>
                  <a:schemeClr val="dk1"/>
                </a:solidFill>
              </a:rPr>
              <a:t>pratique du cours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14" name="Google Shape;1014;g205b16fcbb9_0_25"/>
          <p:cNvSpPr txBox="1"/>
          <p:nvPr>
            <p:ph idx="2" type="body"/>
          </p:nvPr>
        </p:nvSpPr>
        <p:spPr>
          <a:xfrm>
            <a:off x="6245570" y="2406183"/>
            <a:ext cx="5760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Mettre en place la widget Stateless/Statefull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Concevoir le cycle de vie des widgets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5" name="Google Shape;1015;g205b16fcbb9_0_25"/>
          <p:cNvSpPr txBox="1"/>
          <p:nvPr>
            <p:ph idx="3" type="body"/>
          </p:nvPr>
        </p:nvSpPr>
        <p:spPr>
          <a:xfrm>
            <a:off x="6245570" y="4083661"/>
            <a:ext cx="5760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Suivre les indications présentées sur le document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Plugin Dart installé sur Android Studio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Emulateur installé</a:t>
            </a:r>
            <a:endParaRPr/>
          </a:p>
        </p:txBody>
      </p:sp>
      <p:sp>
        <p:nvSpPr>
          <p:cNvPr id="1016" name="Google Shape;1016;g205b16fcbb9_0_25"/>
          <p:cNvSpPr txBox="1"/>
          <p:nvPr>
            <p:ph idx="4" type="body"/>
          </p:nvPr>
        </p:nvSpPr>
        <p:spPr>
          <a:xfrm>
            <a:off x="6245570" y="5708000"/>
            <a:ext cx="57600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Implémenter une widget Stateless/Stateful 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Exécuter son code sur l’émulateur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7" name="Google Shape;1017;g205b16fcbb9_0_25"/>
          <p:cNvSpPr txBox="1"/>
          <p:nvPr>
            <p:ph idx="5" type="body"/>
          </p:nvPr>
        </p:nvSpPr>
        <p:spPr>
          <a:xfrm>
            <a:off x="6245570" y="564975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/>
            </a:pPr>
            <a:r>
              <a:rPr lang="fr-FR"/>
              <a:t>Pour le formateur</a:t>
            </a:r>
            <a:endParaRPr/>
          </a:p>
        </p:txBody>
      </p:sp>
      <p:sp>
        <p:nvSpPr>
          <p:cNvPr id="1018" name="Google Shape;1018;g205b16fcbb9_0_25"/>
          <p:cNvSpPr txBox="1"/>
          <p:nvPr>
            <p:ph idx="6" type="body"/>
          </p:nvPr>
        </p:nvSpPr>
        <p:spPr>
          <a:xfrm>
            <a:off x="6245570" y="2075762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 startAt="2"/>
            </a:pPr>
            <a:r>
              <a:rPr lang="fr-FR"/>
              <a:t>Pour l’apprenant</a:t>
            </a:r>
            <a:endParaRPr/>
          </a:p>
        </p:txBody>
      </p:sp>
      <p:sp>
        <p:nvSpPr>
          <p:cNvPr id="1019" name="Google Shape;1019;g205b16fcbb9_0_25"/>
          <p:cNvSpPr txBox="1"/>
          <p:nvPr>
            <p:ph idx="7" type="body"/>
          </p:nvPr>
        </p:nvSpPr>
        <p:spPr>
          <a:xfrm>
            <a:off x="6245570" y="3751648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 startAt="3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Conditions de réalisation :</a:t>
            </a:r>
            <a:endParaRPr/>
          </a:p>
        </p:txBody>
      </p:sp>
      <p:sp>
        <p:nvSpPr>
          <p:cNvPr id="1020" name="Google Shape;1020;g205b16fcbb9_0_25"/>
          <p:cNvSpPr txBox="1"/>
          <p:nvPr>
            <p:ph idx="8" type="body"/>
          </p:nvPr>
        </p:nvSpPr>
        <p:spPr>
          <a:xfrm>
            <a:off x="6245570" y="5374471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Font typeface="Calibri"/>
              <a:buAutoNum type="arabicPeriod" startAt="4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Critères de réussite 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2088ba40283_0_97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Stateless Widget</a:t>
            </a:r>
            <a:endParaRPr/>
          </a:p>
        </p:txBody>
      </p:sp>
      <p:sp>
        <p:nvSpPr>
          <p:cNvPr id="1026" name="Google Shape;1026;g2088ba40283_0_97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27" name="Google Shape;1027;g2088ba40283_0_97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028" name="Google Shape;1028;g2088ba40283_0_97"/>
          <p:cNvSpPr txBox="1"/>
          <p:nvPr/>
        </p:nvSpPr>
        <p:spPr>
          <a:xfrm>
            <a:off x="720000" y="1998800"/>
            <a:ext cx="3219000" cy="369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 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'package:flutter/material.dart'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//This function triggers the build process</a:t>
            </a:r>
            <a:endParaRPr b="0" i="1" sz="125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void </a:t>
            </a:r>
            <a:r>
              <a:rPr b="0" i="0" lang="fr-FR" sz="1250" u="none" cap="none" strike="noStrike">
                <a:solidFill>
                  <a:srgbClr val="00627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 =&gt; runApp(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MyApp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());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MyApp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extends </a:t>
            </a:r>
            <a:r>
              <a:rPr b="1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StatelessWidget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MyApp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Key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 key}) :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super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(key: key);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9E880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@override</a:t>
            </a:r>
            <a:endParaRPr b="0" i="0" sz="1250" u="none" cap="none" strike="noStrike">
              <a:solidFill>
                <a:srgbClr val="9E880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9E880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Widget </a:t>
            </a:r>
            <a:r>
              <a:rPr b="0" i="0" lang="fr-FR" sz="1250" u="none" cap="none" strike="noStrike">
                <a:solidFill>
                  <a:srgbClr val="00627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BuildContext 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context) {</a:t>
            </a:r>
            <a:endParaRPr b="0" i="0" sz="125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MaterialApp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debugShowCheckedModeBanner: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5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home: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33B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g2088ba40283_0_97"/>
          <p:cNvSpPr txBox="1"/>
          <p:nvPr/>
        </p:nvSpPr>
        <p:spPr>
          <a:xfrm>
            <a:off x="4073400" y="1566500"/>
            <a:ext cx="3856200" cy="465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backgroundColor: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fromARGB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50" u="none" cap="none" strike="noStrike">
                <a:solidFill>
                  <a:srgbClr val="1750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 sz="1250" u="none" cap="none" strike="noStrike">
                <a:solidFill>
                  <a:srgbClr val="1750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230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 sz="1250" u="none" cap="none" strike="noStrike">
                <a:solidFill>
                  <a:srgbClr val="1750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 sz="1250" u="none" cap="none" strike="noStrike">
                <a:solidFill>
                  <a:srgbClr val="1750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appBar: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leading: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Icon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Icons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5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menu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backgroundColor: 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Colors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5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title: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"Stateless Widget"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textAlign: 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TextAlign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fr-FR" sz="125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),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), </a:t>
            </a: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AppBar</a:t>
            </a:r>
            <a:endParaRPr b="0" i="1" sz="125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body: </a:t>
            </a:r>
            <a:r>
              <a:rPr b="0" i="0" lang="fr-FR" sz="125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child: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"Stateless Widget"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style: </a:t>
            </a:r>
            <a:r>
              <a:rPr b="0" i="0" lang="fr-FR" sz="125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TextStyle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(color: 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Colors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5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black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fontSize: </a:t>
            </a:r>
            <a:r>
              <a:rPr b="0" i="0" lang="fr-FR" sz="1250" u="none" cap="none" strike="noStrike">
                <a:solidFill>
                  <a:srgbClr val="1750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),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), </a:t>
            </a: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Container</a:t>
            </a:r>
            <a:endParaRPr b="0" i="1" sz="125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Scaffold</a:t>
            </a:r>
            <a:endParaRPr b="0" i="1" sz="125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); </a:t>
            </a: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MaterialApp</a:t>
            </a:r>
            <a:endParaRPr b="0" i="1" sz="125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5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5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5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2088ba40283_0_97"/>
          <p:cNvSpPr txBox="1"/>
          <p:nvPr/>
        </p:nvSpPr>
        <p:spPr>
          <a:xfrm>
            <a:off x="9125700" y="6131650"/>
            <a:ext cx="24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1" name="Google Shape;1031;g2088ba40283_0_97"/>
          <p:cNvPicPr preferRelativeResize="0"/>
          <p:nvPr/>
        </p:nvPicPr>
        <p:blipFill rotWithShape="1">
          <a:blip r:embed="rId3">
            <a:alphaModFix/>
          </a:blip>
          <a:srcRect b="0" l="0" r="0" t="704"/>
          <a:stretch/>
        </p:blipFill>
        <p:spPr>
          <a:xfrm>
            <a:off x="9125700" y="1616650"/>
            <a:ext cx="2391675" cy="45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088ba40283_0_80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Stateful Widget</a:t>
            </a:r>
            <a:endParaRPr/>
          </a:p>
        </p:txBody>
      </p:sp>
      <p:sp>
        <p:nvSpPr>
          <p:cNvPr id="1037" name="Google Shape;1037;g2088ba40283_0_80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38" name="Google Shape;1038;g2088ba40283_0_80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039" name="Google Shape;1039;g2088ba40283_0_80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040" name="Google Shape;1040;g2088ba40283_0_80"/>
          <p:cNvSpPr txBox="1"/>
          <p:nvPr/>
        </p:nvSpPr>
        <p:spPr>
          <a:xfrm>
            <a:off x="720000" y="1998800"/>
            <a:ext cx="3517800" cy="419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 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'package:flutter/material.dart'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//This function triggers the build process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void </a:t>
            </a:r>
            <a:r>
              <a:rPr b="0" i="0" lang="fr-FR" sz="1200" u="none" cap="none" strike="noStrike">
                <a:solidFill>
                  <a:srgbClr val="00627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 =&gt; runApp(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MyApp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());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StatefulWidget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MyApp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extends </a:t>
            </a:r>
            <a:r>
              <a:rPr b="1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StatefulWidget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MyApp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Key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 key}) :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super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(key: key);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9E880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@override</a:t>
            </a:r>
            <a:endParaRPr b="0" i="0" sz="1200" u="none" cap="none" strike="noStrike">
              <a:solidFill>
                <a:srgbClr val="9E88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ignore: library_private_types_in_public_api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_MyAppState </a:t>
            </a:r>
            <a:r>
              <a:rPr b="0" i="0" lang="fr-FR" sz="1200" u="none" cap="none" strike="noStrike">
                <a:solidFill>
                  <a:srgbClr val="00627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createState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 =&gt;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_MyAppState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();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0033B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_MyAppState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extends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State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MyApp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 {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9E880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@override</a:t>
            </a:r>
            <a:endParaRPr b="0" i="0" sz="1200" u="none" cap="none" strike="noStrike">
              <a:solidFill>
                <a:srgbClr val="9E880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9E880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Widget </a:t>
            </a:r>
            <a:r>
              <a:rPr b="0" i="0" lang="fr-FR" sz="1200" u="none" cap="none" strike="noStrike">
                <a:solidFill>
                  <a:srgbClr val="00627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BuildContext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context) {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MaterialApp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debugShowCheckedModeBanner: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home: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300" u="none" cap="none" strike="noStrike">
              <a:solidFill>
                <a:srgbClr val="0033B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088ba40283_0_80"/>
          <p:cNvSpPr txBox="1"/>
          <p:nvPr/>
        </p:nvSpPr>
        <p:spPr>
          <a:xfrm>
            <a:off x="4381800" y="1566500"/>
            <a:ext cx="4013700" cy="412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backgroundColor: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Colors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0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orangeAccent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appBar: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leading: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Icon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Icons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0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menu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backgroundColor: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Colors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0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orange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title: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"StateFul Widget"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textAlign: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TextAlign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fr-FR" sz="120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),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), </a:t>
            </a: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AppBar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body: </a:t>
            </a:r>
            <a:r>
              <a:rPr b="0" i="0" lang="fr-FR" sz="1200" u="none" cap="none" strike="noStrike">
                <a:solidFill>
                  <a:srgbClr val="0033B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const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child: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"StateFul Widget"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style: 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TextStyle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(color: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Colors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1" lang="fr-FR" sz="1200" u="none" cap="none" strike="noStrike">
                <a:solidFill>
                  <a:srgbClr val="8710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black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fontSize: </a:t>
            </a:r>
            <a:r>
              <a:rPr b="0" i="0" lang="fr-FR" sz="1200" u="none" cap="none" strike="noStrike">
                <a:solidFill>
                  <a:srgbClr val="1750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),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), </a:t>
            </a: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Container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Scaffold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); </a:t>
            </a: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// MaterialApp</a:t>
            </a:r>
            <a:endParaRPr b="0" i="1" sz="1200" u="none" cap="none" strike="noStrike">
              <a:solidFill>
                <a:srgbClr val="8C8C8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8C8C8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rgbClr val="08080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9E88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088ba40283_0_80"/>
          <p:cNvSpPr txBox="1"/>
          <p:nvPr/>
        </p:nvSpPr>
        <p:spPr>
          <a:xfrm>
            <a:off x="8933300" y="6221425"/>
            <a:ext cx="264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3" name="Google Shape;1043;g2088ba40283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5400" y="1616650"/>
            <a:ext cx="2421200" cy="456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"/>
          <p:cNvSpPr txBox="1"/>
          <p:nvPr>
            <p:ph idx="1" type="body"/>
          </p:nvPr>
        </p:nvSpPr>
        <p:spPr>
          <a:xfrm>
            <a:off x="7265988" y="631825"/>
            <a:ext cx="43641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91425" spcFirstLastPara="1" rIns="91425" wrap="square" tIns="1440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INTRODUIRE LE DÉVELOPPEMENT MULTIPLATEFORME</a:t>
            </a:r>
            <a:endParaRPr/>
          </a:p>
          <a:p>
            <a:pPr indent="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800">
                <a:solidFill>
                  <a:srgbClr val="FF7800"/>
                </a:solidFill>
              </a:rPr>
              <a:t> 01</a:t>
            </a:r>
            <a:r>
              <a:rPr lang="fr-FR" sz="1800">
                <a:solidFill>
                  <a:schemeClr val="dk1"/>
                </a:solidFill>
              </a:rPr>
              <a:t> </a:t>
            </a:r>
            <a:r>
              <a:rPr lang="fr-FR"/>
              <a:t>Partie 1</a:t>
            </a:r>
            <a:r>
              <a:rPr lang="fr-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INTRODUIRE FLUTTER </a:t>
            </a:r>
            <a:endParaRPr/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Activité 1 : Installation de l’environnement Flutter </a:t>
            </a:r>
            <a:endParaRPr b="0"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800">
                <a:solidFill>
                  <a:srgbClr val="FF7800"/>
                </a:solidFill>
              </a:rPr>
              <a:t> 02</a:t>
            </a:r>
            <a:r>
              <a:rPr lang="fr-FR" sz="1800">
                <a:solidFill>
                  <a:schemeClr val="dk1"/>
                </a:solidFill>
              </a:rPr>
              <a:t> </a:t>
            </a:r>
            <a:r>
              <a:rPr lang="fr-FR"/>
              <a:t>Partie 2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DÉCOUVRIR LE LANGAGE DE PROGRAMMATION DART </a:t>
            </a:r>
            <a:endParaRPr sz="2000">
              <a:solidFill>
                <a:srgbClr val="565656"/>
              </a:solidFill>
            </a:endParaRPr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Activité 1 : Programmer orientée objet avec Dart</a:t>
            </a:r>
            <a:endParaRPr/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Activité 2 : Utilisation des widgets de base</a:t>
            </a:r>
            <a:r>
              <a:rPr b="0" lang="fr-FR" sz="1100">
                <a:solidFill>
                  <a:schemeClr val="dk1"/>
                </a:solidFill>
              </a:rPr>
              <a:t> </a:t>
            </a:r>
            <a:endParaRPr b="0" sz="1100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800">
                <a:solidFill>
                  <a:srgbClr val="FF7800"/>
                </a:solidFill>
              </a:rPr>
              <a:t> 03</a:t>
            </a:r>
            <a:r>
              <a:rPr lang="fr-FR" sz="1800">
                <a:solidFill>
                  <a:schemeClr val="dk1"/>
                </a:solidFill>
              </a:rPr>
              <a:t> </a:t>
            </a:r>
            <a:r>
              <a:rPr lang="fr-FR"/>
              <a:t>Partie 3</a:t>
            </a:r>
            <a:endParaRPr b="0" sz="1100">
              <a:solidFill>
                <a:schemeClr val="dk1"/>
              </a:solidFill>
            </a:endParaRPr>
          </a:p>
          <a:p>
            <a:pPr indent="-288000" lvl="0" marL="2880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 startAt="3"/>
            </a:pPr>
            <a:r>
              <a:rPr lang="fr-FR"/>
              <a:t>MANIPULER LES DONNÉES</a:t>
            </a:r>
            <a:endParaRPr sz="2000">
              <a:solidFill>
                <a:srgbClr val="565656"/>
              </a:solidFill>
            </a:endParaRPr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Activité 1 : Convert et parser du JSON</a:t>
            </a:r>
            <a:r>
              <a:rPr b="0" lang="fr-FR" sz="1100">
                <a:solidFill>
                  <a:schemeClr val="dk1"/>
                </a:solidFill>
              </a:rPr>
              <a:t> </a:t>
            </a:r>
            <a:endParaRPr/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Activité 2 : Interactions avec la base de données</a:t>
            </a:r>
            <a:r>
              <a:rPr b="0" lang="fr-FR" sz="1100">
                <a:solidFill>
                  <a:schemeClr val="dk1"/>
                </a:solidFill>
              </a:rPr>
              <a:t> </a:t>
            </a:r>
            <a:endParaRPr b="0" sz="1100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1800">
                <a:solidFill>
                  <a:srgbClr val="FF7800"/>
                </a:solidFill>
              </a:rPr>
              <a:t>04</a:t>
            </a:r>
            <a:r>
              <a:rPr lang="fr-FR" sz="1800">
                <a:solidFill>
                  <a:schemeClr val="dk1"/>
                </a:solidFill>
              </a:rPr>
              <a:t> </a:t>
            </a:r>
            <a:r>
              <a:rPr lang="fr-FR"/>
              <a:t>Partie 4</a:t>
            </a:r>
            <a:endParaRPr b="0" sz="1100">
              <a:solidFill>
                <a:schemeClr val="dk1"/>
              </a:solidFill>
            </a:endParaRPr>
          </a:p>
          <a:p>
            <a:pPr indent="-288000" lvl="0" marL="2880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 startAt="4"/>
            </a:pPr>
            <a:r>
              <a:rPr lang="fr-FR"/>
              <a:t>MAÎTRISER LA NAVIGATION ET LE ROUTING</a:t>
            </a:r>
            <a:endParaRPr>
              <a:solidFill>
                <a:srgbClr val="565656"/>
              </a:solidFill>
            </a:endParaRPr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Activité 1 : Création facile d’une nouvelle route</a:t>
            </a:r>
            <a:endParaRPr b="0" sz="1100">
              <a:solidFill>
                <a:schemeClr val="dk1"/>
              </a:solidFill>
            </a:endParaRPr>
          </a:p>
          <a:p>
            <a:pPr indent="-144000" lvl="0" marL="144000" rtl="0" algn="ctr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rgbClr val="565656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Activité 2 : Passage des données d’un écran à un autre</a:t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0e38e8bf78_0_295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Bottom Navigation Bar Widget</a:t>
            </a:r>
            <a:endParaRPr/>
          </a:p>
        </p:txBody>
      </p:sp>
      <p:sp>
        <p:nvSpPr>
          <p:cNvPr id="1049" name="Google Shape;1049;g20e38e8bf78_0_295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50" name="Google Shape;1050;g20e38e8bf78_0_295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051" name="Google Shape;1051;g20e38e8bf78_0_295"/>
          <p:cNvSpPr txBox="1"/>
          <p:nvPr/>
        </p:nvSpPr>
        <p:spPr>
          <a:xfrm>
            <a:off x="720000" y="1998800"/>
            <a:ext cx="3517800" cy="440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MyStatefulWidget extends </a:t>
            </a:r>
            <a:r>
              <a:rPr b="1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StatefulWidget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const MyStatefulWidget({super.key});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State&lt;MyStatefulWidget&gt; </a:t>
            </a:r>
            <a:r>
              <a:rPr lang="fr-FR" sz="1200">
                <a:solidFill>
                  <a:srgbClr val="00627A"/>
                </a:solidFill>
                <a:highlight>
                  <a:srgbClr val="FFFFFF"/>
                </a:highlight>
              </a:rPr>
              <a:t>createState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() =&gt; _MyStatefulWidgetState();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_MyStatefulWidgetState </a:t>
            </a:r>
            <a:r>
              <a:rPr lang="fr-FR" sz="1200">
                <a:solidFill>
                  <a:srgbClr val="0033B3"/>
                </a:solidFill>
                <a:highlight>
                  <a:srgbClr val="FFFFFF"/>
                </a:highlight>
              </a:rPr>
              <a:t>extends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State&lt;MyStatefulWidget&gt; {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int _selectedIndex = 0;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static const TextStyle optionStyle =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TextStyle(fontSize: 30, fontWeight: FontWeight.bold);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static const List&lt;Widget&gt; </a:t>
            </a:r>
            <a:r>
              <a:rPr lang="fr-FR" sz="1200">
                <a:solidFill>
                  <a:srgbClr val="2196F3"/>
                </a:solidFill>
                <a:highlight>
                  <a:srgbClr val="FFFFFF"/>
                </a:highlight>
              </a:rPr>
              <a:t>_widgetOptions 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= &lt;Widget&gt;[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Text(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200" u="none" cap="none" strike="noStrike">
                <a:solidFill>
                  <a:srgbClr val="01814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'Index 0: Home'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style: optionStyle,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0e38e8bf78_0_295"/>
          <p:cNvSpPr txBox="1"/>
          <p:nvPr/>
        </p:nvSpPr>
        <p:spPr>
          <a:xfrm>
            <a:off x="4314350" y="1566500"/>
            <a:ext cx="4013700" cy="483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Text(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fr-FR" sz="1200" u="none" cap="none" strike="noStrike">
                <a:solidFill>
                  <a:srgbClr val="01814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'Index 1: Business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style: optionStyle,),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Text(</a:t>
            </a:r>
            <a:r>
              <a:rPr b="0" i="0" lang="fr-FR" sz="1200" u="none" cap="none" strike="noStrike">
                <a:solidFill>
                  <a:srgbClr val="01814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'Index 2: School'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style: optionStyle,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];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void _onItemTapped(int index) {</a:t>
            </a:r>
            <a:r>
              <a:rPr lang="fr-FR" sz="1200">
                <a:solidFill>
                  <a:srgbClr val="00627A"/>
                </a:solidFill>
                <a:highlight>
                  <a:srgbClr val="FFFFFF"/>
                </a:highlight>
              </a:rPr>
              <a:t>setState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(() {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_selectedIndex = index; });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Widget build(BuildContext context) {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return Scaffold(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appBar: AppBar(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title: const Text(</a:t>
            </a:r>
            <a:r>
              <a:rPr b="0" i="0" lang="fr-FR" sz="1200" u="none" cap="none" strike="noStrike">
                <a:solidFill>
                  <a:srgbClr val="01814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'BottomNavigationBar Sample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body: Center(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child: _widgetOptions.elementAt(_selectedIndex),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bottomNavigationBar: BottomNavigationBar(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items: const 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0e38e8bf78_0_295"/>
          <p:cNvSpPr txBox="1"/>
          <p:nvPr/>
        </p:nvSpPr>
        <p:spPr>
          <a:xfrm>
            <a:off x="8393875" y="1582100"/>
            <a:ext cx="3191100" cy="355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&lt;BottomNavigationBarItem&gt;[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BottomNavigationBarItem(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icon: Icon(Icons.home),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label: 'Home',  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BottomNavigationBarItem(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icon: Icon(Icons.business),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label: 'Business',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BottomNavigationBarItem(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icon: Icon(Icons.school),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label: </a:t>
            </a:r>
            <a:r>
              <a:rPr b="0" i="0" lang="fr-FR" sz="1200" u="none" cap="none" strike="noStrike">
                <a:solidFill>
                  <a:srgbClr val="01814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'School'</a:t>
            </a: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 ),      ],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currentIndex: _selectedIndex,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selectedItemColor: Colors.amber[800],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onTap: _onItemTapped,  ),);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0e38e8bf78_0_295"/>
          <p:cNvSpPr txBox="1"/>
          <p:nvPr/>
        </p:nvSpPr>
        <p:spPr>
          <a:xfrm>
            <a:off x="8476325" y="6051064"/>
            <a:ext cx="24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5" name="Google Shape;1055;g20e38e8bf78_0_295"/>
          <p:cNvPicPr preferRelativeResize="0"/>
          <p:nvPr/>
        </p:nvPicPr>
        <p:blipFill rotWithShape="1">
          <a:blip r:embed="rId3">
            <a:alphaModFix/>
          </a:blip>
          <a:srcRect b="0" l="4654" r="5481" t="0"/>
          <a:stretch/>
        </p:blipFill>
        <p:spPr>
          <a:xfrm>
            <a:off x="8429788" y="5367175"/>
            <a:ext cx="3085237" cy="65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0e38e8bf78_0_324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Popup Menu Button Widget</a:t>
            </a:r>
            <a:endParaRPr/>
          </a:p>
        </p:txBody>
      </p:sp>
      <p:sp>
        <p:nvSpPr>
          <p:cNvPr id="1061" name="Google Shape;1061;g20e38e8bf78_0_324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62" name="Google Shape;1062;g20e38e8bf78_0_324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pic>
        <p:nvPicPr>
          <p:cNvPr id="1063" name="Google Shape;1063;g20e38e8bf78_0_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6575" y="4550275"/>
            <a:ext cx="1077750" cy="14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g20e38e8bf78_0_3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1900" y="4597075"/>
            <a:ext cx="1294500" cy="12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0e38e8bf78_0_324"/>
          <p:cNvSpPr txBox="1"/>
          <p:nvPr/>
        </p:nvSpPr>
        <p:spPr>
          <a:xfrm>
            <a:off x="854300" y="2023700"/>
            <a:ext cx="3864300" cy="398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PopupMenuExample </a:t>
            </a: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extends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StatefulWidget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const PopupMenuExample({super.key});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@override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State&lt;PopupMenuExample&gt; </a:t>
            </a:r>
            <a:r>
              <a:rPr lang="fr-FR" sz="1300">
                <a:solidFill>
                  <a:srgbClr val="00627A"/>
                </a:solidFill>
                <a:highlight>
                  <a:srgbClr val="FFFFFF"/>
                </a:highlight>
              </a:rPr>
              <a:t>createState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() =&gt; _PopupMenuExampleState();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_PopupMenuExampleState</a:t>
            </a: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 extends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State&lt;PopupMenuExample&gt;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SampleItem? selectedMenu;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Widget build(BuildContext context)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return Scaffold(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appBar: AppBar(title: const Text(</a:t>
            </a:r>
            <a:r>
              <a:rPr b="0" i="0" lang="fr-FR" sz="1300" u="none" cap="none" strike="noStrike">
                <a:solidFill>
                  <a:srgbClr val="018146"/>
                </a:solidFill>
                <a:latin typeface="Arial"/>
                <a:ea typeface="Arial"/>
                <a:cs typeface="Arial"/>
                <a:sym typeface="Arial"/>
              </a:rPr>
              <a:t>'PopupMenuButton'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body: Center(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child: PopupMenuButton&lt;SampleItem&gt;(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0e38e8bf78_0_324"/>
          <p:cNvSpPr txBox="1"/>
          <p:nvPr/>
        </p:nvSpPr>
        <p:spPr>
          <a:xfrm>
            <a:off x="5224525" y="1534425"/>
            <a:ext cx="27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20e38e8bf78_0_324"/>
          <p:cNvSpPr txBox="1"/>
          <p:nvPr/>
        </p:nvSpPr>
        <p:spPr>
          <a:xfrm>
            <a:off x="4849475" y="1674700"/>
            <a:ext cx="3534600" cy="398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initialValue: selectedMenu,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// Callback that sets the selected popup menu item.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onSelected: (SampleItem item)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setState(()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selectedMenu = item;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});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},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itemBuilder: (BuildContext context) =&gt; &lt;PopupMenuEntry&lt;SampleItem&gt;&gt;[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const PopupMenuItem&lt;SampleItem&gt;(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value: SampleItem.itemOne,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child: Text(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'Item 1'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const PopupMenuItem&lt;SampleItem&gt;(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value: SampleItem.itemTwo,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child: Text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('Item 2'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20e38e8bf78_0_324"/>
          <p:cNvSpPr txBox="1"/>
          <p:nvPr/>
        </p:nvSpPr>
        <p:spPr>
          <a:xfrm>
            <a:off x="8536475" y="1700275"/>
            <a:ext cx="2767800" cy="258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const PopupMenuItem&lt;SampleItem&gt;(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value: SampleItem.itemThree,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child: Text(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'Item 3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],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20e38e8bf78_0_324"/>
          <p:cNvSpPr txBox="1"/>
          <p:nvPr/>
        </p:nvSpPr>
        <p:spPr>
          <a:xfrm>
            <a:off x="8628725" y="5974864"/>
            <a:ext cx="24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0e38e8bf78_0_311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Drawer Widget</a:t>
            </a:r>
            <a:endParaRPr/>
          </a:p>
        </p:txBody>
      </p:sp>
      <p:sp>
        <p:nvSpPr>
          <p:cNvPr id="1075" name="Google Shape;1075;g20e38e8bf78_0_311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76" name="Google Shape;1076;g20e38e8bf78_0_311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077" name="Google Shape;1077;g20e38e8bf78_0_311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078" name="Google Shape;1078;g20e38e8bf78_0_311"/>
          <p:cNvSpPr txBox="1"/>
          <p:nvPr/>
        </p:nvSpPr>
        <p:spPr>
          <a:xfrm>
            <a:off x="720000" y="1998800"/>
            <a:ext cx="3268800" cy="413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appBar: </a:t>
            </a:r>
            <a:r>
              <a:rPr b="1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title: const Text(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'Drawer Demo'</a:t>
            </a: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drawer: Drawer(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child: ListView(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padding: EdgeInsets.zero,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children: const &lt;Widget&gt;[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DrawerHeader(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decoration: BoxDecoration(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color: Colors.blue,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child: Text(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'Drawer Header</a:t>
            </a: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style: TextStyle(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  color: Colors.white,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  fontSize: 24,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),),),</a:t>
            </a:r>
            <a:endParaRPr b="0" i="0" sz="13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g20e38e8bf78_0_311"/>
          <p:cNvSpPr txBox="1"/>
          <p:nvPr/>
        </p:nvSpPr>
        <p:spPr>
          <a:xfrm>
            <a:off x="4096725" y="1991625"/>
            <a:ext cx="3209400" cy="369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ListTile(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leading: Icon(Icons.message),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title: Tex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t(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'Messages'</a:t>
            </a: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ListTile(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leading: Icon(Icons.account_circle),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title: Text(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'Profile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ListTile(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leading: Icon(Icons.settings),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title: Text(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fr-FR" sz="1250" u="none" cap="none" strike="noStrike">
                <a:solidFill>
                  <a:srgbClr val="067D1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Settings</a:t>
            </a:r>
            <a:r>
              <a:rPr b="0" i="0" lang="fr-FR" sz="125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],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),</a:t>
            </a:r>
            <a:endParaRPr b="0" i="0" sz="1250" u="none" cap="none" strike="noStrike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5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0" name="Google Shape;1080;g20e38e8bf78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4778" y="1943050"/>
            <a:ext cx="2958421" cy="38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20e38e8bf78_0_311"/>
          <p:cNvSpPr txBox="1"/>
          <p:nvPr/>
        </p:nvSpPr>
        <p:spPr>
          <a:xfrm>
            <a:off x="7942925" y="5746264"/>
            <a:ext cx="24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0e38e8bf78_0_350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AppBar Widget</a:t>
            </a:r>
            <a:endParaRPr/>
          </a:p>
        </p:txBody>
      </p:sp>
      <p:sp>
        <p:nvSpPr>
          <p:cNvPr id="1087" name="Google Shape;1087;g20e38e8bf78_0_350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88" name="Google Shape;1088;g20e38e8bf78_0_350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089" name="Google Shape;1089;g20e38e8bf78_0_350"/>
          <p:cNvSpPr txBox="1"/>
          <p:nvPr/>
        </p:nvSpPr>
        <p:spPr>
          <a:xfrm>
            <a:off x="8651375" y="5783939"/>
            <a:ext cx="24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0" name="Google Shape;1090;g20e38e8bf78_0_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825" y="2123200"/>
            <a:ext cx="3142675" cy="37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20e38e8bf78_0_350"/>
          <p:cNvSpPr txBox="1"/>
          <p:nvPr/>
        </p:nvSpPr>
        <p:spPr>
          <a:xfrm>
            <a:off x="646975" y="2041850"/>
            <a:ext cx="3366900" cy="398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AppBarExample extends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StatelessWidget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const AppBarExample({super.key});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Widget build(BuildContext context)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return Scaffold(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appBar: AppBar(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title: const Text('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AppBar Demo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'),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actions: &lt;Widget&gt;[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IconButton(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icon: const Icon(Icons.add_alert),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tooltip: '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Show Snackbar',</a:t>
            </a:r>
            <a:endParaRPr b="0" i="0" sz="1300" u="none" cap="none" strike="noStrike">
              <a:solidFill>
                <a:srgbClr val="067D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onPressed: ()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ScaffoldMessenger.of(context).showSnackBar( const SnackBar(content: Text('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This is a snackbar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')));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},),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g20e38e8bf78_0_350"/>
          <p:cNvSpPr txBox="1"/>
          <p:nvPr/>
        </p:nvSpPr>
        <p:spPr>
          <a:xfrm>
            <a:off x="4096725" y="1746450"/>
            <a:ext cx="4046700" cy="438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IconButton(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icon: const Icon(Icons.navigate_next),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tooltip: 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'Go to the next page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onPressed: ()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Navigator.push(context, MaterialPageRoute&lt;void&gt;(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builder: (BuildContext context)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return Scaffold(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appBar: AppBar(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title: const Text(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'Next page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body: const Center(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child: Text(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 'This is the next page'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style: TextStyle(fontSize: 24),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), ), ); }, )); }, ),  ],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body: const Center(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child: Text(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fr-FR" sz="1300" u="none" cap="none" strike="noStrike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'This is the home page'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style: TextStyle(fontSize: 24),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),),);}}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0e38e8bf78_0_368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1600"/>
              <a:buNone/>
            </a:pPr>
            <a:r>
              <a:rPr lang="fr-FR"/>
              <a:t>radio button Widget</a:t>
            </a:r>
            <a:endParaRPr/>
          </a:p>
        </p:txBody>
      </p:sp>
      <p:sp>
        <p:nvSpPr>
          <p:cNvPr id="1098" name="Google Shape;1098;g20e38e8bf78_0_368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099" name="Google Shape;1099;g20e38e8bf78_0_368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100" name="Google Shape;1100;g20e38e8bf78_0_368"/>
          <p:cNvSpPr txBox="1"/>
          <p:nvPr/>
        </p:nvSpPr>
        <p:spPr>
          <a:xfrm>
            <a:off x="8670563" y="4112439"/>
            <a:ext cx="24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1" name="Google Shape;1101;g20e38e8bf78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9125" y="2869552"/>
            <a:ext cx="3139275" cy="13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g20e38e8bf78_0_368"/>
          <p:cNvSpPr txBox="1"/>
          <p:nvPr/>
        </p:nvSpPr>
        <p:spPr>
          <a:xfrm>
            <a:off x="796250" y="2023700"/>
            <a:ext cx="3988800" cy="398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_MyStatefulWidgetState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extends State&lt;MyStatefulWidget&gt;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SingingCharacter? _character = SingingCharacter.lafayette;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Widget build(BuildContext context)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return Column(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children: &lt;Widget&gt;[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ListTile(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title: const Text(</a:t>
            </a:r>
            <a:r>
              <a:rPr b="0" i="0" lang="fr-FR" sz="1300" u="none" cap="none" strike="noStrike">
                <a:solidFill>
                  <a:srgbClr val="2196F3"/>
                </a:solidFill>
                <a:latin typeface="Arial"/>
                <a:ea typeface="Arial"/>
                <a:cs typeface="Arial"/>
                <a:sym typeface="Arial"/>
              </a:rPr>
              <a:t>'Lafayette'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leading: Radio&lt;SingingCharacter&gt;(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value: SingingCharacter.lafayette,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groupValue: _character,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onChanged: (SingingCharacter? value)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setState(()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_character = value;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});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},),),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g20e38e8bf78_0_368"/>
          <p:cNvSpPr txBox="1"/>
          <p:nvPr/>
        </p:nvSpPr>
        <p:spPr>
          <a:xfrm>
            <a:off x="4901100" y="1650550"/>
            <a:ext cx="3300600" cy="358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ListTile(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title: const Text</a:t>
            </a:r>
            <a:r>
              <a:rPr b="0" i="0" lang="fr-FR" sz="1300" u="none" cap="none" strike="noStrike">
                <a:solidFill>
                  <a:srgbClr val="2196F3"/>
                </a:solidFill>
                <a:latin typeface="Arial"/>
                <a:ea typeface="Arial"/>
                <a:cs typeface="Arial"/>
                <a:sym typeface="Arial"/>
              </a:rPr>
              <a:t>('Thomas Jefferson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leading: Radio&lt;SingingCharacter&gt;(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value: SingingCharacter.jefferson,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groupValue: _character,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onChanged: (SingingCharacter? value)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setState(()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_character = value;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});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},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],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0e38e8bf78_0_382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None/>
            </a:pPr>
            <a:r>
              <a:rPr lang="fr-FR"/>
              <a:t>TextField Widget</a:t>
            </a:r>
            <a:endParaRPr/>
          </a:p>
        </p:txBody>
      </p:sp>
      <p:sp>
        <p:nvSpPr>
          <p:cNvPr id="1109" name="Google Shape;1109;g20e38e8bf78_0_382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110" name="Google Shape;1110;g20e38e8bf78_0_382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rPr lang="fr-FR" sz="2000"/>
              <a:t>Utilisation des widgets de base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00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111" name="Google Shape;1111;g20e38e8bf78_0_382"/>
          <p:cNvSpPr txBox="1"/>
          <p:nvPr/>
        </p:nvSpPr>
        <p:spPr>
          <a:xfrm>
            <a:off x="8842625" y="4070939"/>
            <a:ext cx="242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Exécution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0e38e8bf78_0_382"/>
          <p:cNvSpPr txBox="1"/>
          <p:nvPr/>
        </p:nvSpPr>
        <p:spPr>
          <a:xfrm>
            <a:off x="796250" y="2023700"/>
            <a:ext cx="3449700" cy="438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_MyStatefulWidgetState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xtends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State&lt;MyStatefulWidget&gt;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late TextEditingController _controller;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void initState()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super.initState();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_controller = TextEditingController();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void dispose()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_controller.dispose();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super.dispose();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@override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Widget build(BuildContext context)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return Scaffold(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body: Center(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child: TextField(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0e38e8bf78_0_382"/>
          <p:cNvSpPr txBox="1"/>
          <p:nvPr/>
        </p:nvSpPr>
        <p:spPr>
          <a:xfrm>
            <a:off x="4353800" y="1802950"/>
            <a:ext cx="3914100" cy="458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controller: _controller,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onSubmitted: (String value) async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await showDialog&lt;void&gt;(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context: context,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builder: (BuildContext context)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return AlertDialog(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title: const Text(</a:t>
            </a:r>
            <a:r>
              <a:rPr b="0" i="0" lang="fr-FR" sz="1300" u="none" cap="none" strike="noStrike">
                <a:solidFill>
                  <a:srgbClr val="2196F3"/>
                </a:solidFill>
                <a:latin typeface="Arial"/>
                <a:ea typeface="Arial"/>
                <a:cs typeface="Arial"/>
                <a:sym typeface="Arial"/>
              </a:rPr>
              <a:t>'Thanks!'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content: Text(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0" i="0" lang="fr-FR" sz="1300" u="none" cap="none" strike="noStrike">
                <a:solidFill>
                  <a:srgbClr val="2196F3"/>
                </a:solidFill>
                <a:latin typeface="Arial"/>
                <a:ea typeface="Arial"/>
                <a:cs typeface="Arial"/>
                <a:sym typeface="Arial"/>
              </a:rPr>
              <a:t>'You typed "$value", which has length ${value.characters.length}.'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actions: &lt;Widget&gt;[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TextButton(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onPressed: ()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Navigator.pop(context);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},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child: const Text('</a:t>
            </a:r>
            <a:r>
              <a:rPr b="0" i="0" lang="fr-FR" sz="1300" u="none" cap="none" strike="noStrike">
                <a:solidFill>
                  <a:srgbClr val="2196F3"/>
                </a:solidFill>
                <a:latin typeface="Arial"/>
                <a:ea typeface="Arial"/>
                <a:cs typeface="Arial"/>
                <a:sym typeface="Arial"/>
              </a:rPr>
              <a:t>OK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],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},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},),),); }}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4" name="Google Shape;1114;g20e38e8bf78_0_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2600" y="3356975"/>
            <a:ext cx="2684075" cy="7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2"/>
          <p:cNvSpPr txBox="1"/>
          <p:nvPr>
            <p:ph idx="1" type="body"/>
          </p:nvPr>
        </p:nvSpPr>
        <p:spPr>
          <a:xfrm>
            <a:off x="6300000" y="1433174"/>
            <a:ext cx="5580000" cy="1790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None/>
            </a:pPr>
            <a:r>
              <a:rPr lang="fr-FR"/>
              <a:t>Manipuler les données</a:t>
            </a:r>
            <a:endParaRPr/>
          </a:p>
        </p:txBody>
      </p:sp>
      <p:sp>
        <p:nvSpPr>
          <p:cNvPr id="1120" name="Google Shape;1120;p12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Apprendre à utiliser facilement  la bibliothèque dart:convert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Apprendre à manipuler aisément  les opérations CRUD et les interactions avec la base de données </a:t>
            </a:r>
            <a:endParaRPr/>
          </a:p>
        </p:txBody>
      </p:sp>
      <p:sp>
        <p:nvSpPr>
          <p:cNvPr id="1121" name="Google Shape;1121;p12"/>
          <p:cNvSpPr/>
          <p:nvPr>
            <p:ph idx="2" type="pic"/>
          </p:nvPr>
        </p:nvSpPr>
        <p:spPr>
          <a:xfrm>
            <a:off x="8640000" y="4524826"/>
            <a:ext cx="900000" cy="9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2" name="Google Shape;1122;p12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10 heures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3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800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128" name="Google Shape;1128;p13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None/>
            </a:pPr>
            <a:r>
              <a:rPr lang="fr-FR"/>
              <a:t>Convert et parser du JSON</a:t>
            </a:r>
            <a:r>
              <a:rPr b="0" lang="fr-FR" sz="1100">
                <a:solidFill>
                  <a:schemeClr val="dk1"/>
                </a:solidFill>
              </a:rPr>
              <a:t> 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29" name="Google Shape;1129;p13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Utilisation correcte du package Http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Connexion à un serveur externe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Parsing du JSON</a:t>
            </a:r>
            <a:endParaRPr/>
          </a:p>
        </p:txBody>
      </p:sp>
      <p:sp>
        <p:nvSpPr>
          <p:cNvPr id="1130" name="Google Shape;1130;p13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05 heures</a:t>
            </a:r>
            <a:endParaRPr/>
          </a:p>
        </p:txBody>
      </p:sp>
      <p:sp>
        <p:nvSpPr>
          <p:cNvPr id="1131" name="Google Shape;1131;p13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Révision générale du résumé théorique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4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Demander aux apprenants de suivre les étapes du résumé théorique du cours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Demander aux apprenants d'exécuter le code sur leurs machines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37" name="Google Shape;1137;p14"/>
          <p:cNvSpPr txBox="1"/>
          <p:nvPr>
            <p:ph idx="2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Mettre en place le Parsing JSON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Affichage des données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Définir l'opération du Parsing du JSON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Mapping des données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38" name="Google Shape;1138;p14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Appel réseau : connexion à un serveur distant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Flux  stocké en local</a:t>
            </a:r>
            <a:endParaRPr/>
          </a:p>
        </p:txBody>
      </p:sp>
      <p:sp>
        <p:nvSpPr>
          <p:cNvPr id="1139" name="Google Shape;1139;p14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</a:t>
            </a:r>
            <a:r>
              <a:rPr lang="fr-FR" sz="1600"/>
              <a:t>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Parser un flux de JSON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Exécuter son code sur l’émulateur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sp>
        <p:nvSpPr>
          <p:cNvPr id="1140" name="Google Shape;1140;p14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/>
            </a:pPr>
            <a:r>
              <a:rPr lang="fr-FR"/>
              <a:t>Pour le formateur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1" name="Google Shape;1141;p14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 startAt="2"/>
            </a:pPr>
            <a:r>
              <a:rPr lang="fr-FR"/>
              <a:t>Pour l’apprenant</a:t>
            </a:r>
            <a:endParaRPr/>
          </a:p>
        </p:txBody>
      </p:sp>
      <p:sp>
        <p:nvSpPr>
          <p:cNvPr id="1142" name="Google Shape;1142;p14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 startAt="3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Conditions de réalisation :</a:t>
            </a:r>
            <a:endParaRPr/>
          </a:p>
        </p:txBody>
      </p:sp>
      <p:sp>
        <p:nvSpPr>
          <p:cNvPr id="1143" name="Google Shape;1143;p14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 startAt="4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Critères de réussite :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5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Parser du JSON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149" name="Google Shape;1149;p15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150" name="Google Shape;1150;p15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</a:pPr>
            <a:r>
              <a:rPr lang="fr-FR"/>
              <a:t>Convert et Parser JSON</a:t>
            </a:r>
            <a:endParaRPr/>
          </a:p>
        </p:txBody>
      </p:sp>
      <p:sp>
        <p:nvSpPr>
          <p:cNvPr id="1151" name="Google Shape;1151;p15"/>
          <p:cNvSpPr txBox="1"/>
          <p:nvPr>
            <p:ph idx="3" type="body"/>
          </p:nvPr>
        </p:nvSpPr>
        <p:spPr>
          <a:xfrm>
            <a:off x="720000" y="1943056"/>
            <a:ext cx="10746576" cy="451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5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On veut parser le flux de JSON disponible sur ce</a:t>
            </a:r>
            <a:endParaRPr sz="135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5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lien : </a:t>
            </a:r>
            <a:r>
              <a:rPr lang="fr-FR" sz="135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https://jsonplaceholder.typicode.com/albums/1</a:t>
            </a:r>
            <a:endParaRPr sz="1350">
              <a:solidFill>
                <a:srgbClr val="7500A0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7500A0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2" name="Google Shape;1152;p15"/>
          <p:cNvSpPr txBox="1"/>
          <p:nvPr/>
        </p:nvSpPr>
        <p:spPr>
          <a:xfrm>
            <a:off x="1160951" y="2687150"/>
            <a:ext cx="3972300" cy="130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3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736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b="0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1,</a:t>
            </a:r>
            <a:endParaRPr b="0" i="0" sz="13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736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b="0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1,</a:t>
            </a:r>
            <a:endParaRPr b="0" i="0" sz="13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736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b="0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"quidem molestiae enim"</a:t>
            </a:r>
            <a:endParaRPr b="0" i="0" sz="13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3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3" name="Google Shape;1153;p15"/>
          <p:cNvSpPr txBox="1"/>
          <p:nvPr/>
        </p:nvSpPr>
        <p:spPr>
          <a:xfrm>
            <a:off x="879175" y="4404700"/>
            <a:ext cx="6625800" cy="2054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commence par mettre en place la dépendance </a:t>
            </a:r>
            <a:r>
              <a:rPr b="0" i="0" lang="fr-FR" sz="1350" u="none" cap="none" strike="noStrike">
                <a:solidFill>
                  <a:srgbClr val="1389F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 package</a:t>
            </a:r>
            <a:r>
              <a:rPr b="0" i="0" lang="fr-FR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dans le fichier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350" u="none" cap="none" strike="noStrike">
                <a:solidFill>
                  <a:srgbClr val="008F8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pubspec.yaml</a:t>
            </a:r>
            <a:r>
              <a:rPr b="0" i="0" lang="fr-FR" sz="135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fr-FR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ensuite on ajoute la permission d’Internet dans le fichier </a:t>
            </a:r>
            <a:r>
              <a:rPr b="1" i="0" lang="fr-FR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AndroidManifest.xml</a:t>
            </a:r>
            <a:endParaRPr b="1" i="0" sz="135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000088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&lt;uses-permission</a:t>
            </a:r>
            <a:r>
              <a:rPr b="0" i="0" lang="fr-FR" sz="1350" u="none" cap="none" strike="noStrike">
                <a:solidFill>
                  <a:srgbClr val="21252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350" u="none" cap="none" strike="noStrike">
                <a:solidFill>
                  <a:srgbClr val="1FBAAC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android:name=</a:t>
            </a:r>
            <a:r>
              <a:rPr b="0" i="0" lang="fr-FR" sz="1350" u="none" cap="none" strike="noStrike">
                <a:solidFill>
                  <a:srgbClr val="1B87C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"android.permission.INTERNET"</a:t>
            </a:r>
            <a:r>
              <a:rPr b="0" i="0" lang="fr-FR" sz="1350" u="none" cap="none" strike="noStrike">
                <a:solidFill>
                  <a:srgbClr val="21252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350" u="none" cap="none" strike="noStrike">
                <a:solidFill>
                  <a:srgbClr val="000088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/&gt;.</a:t>
            </a:r>
            <a:endParaRPr b="0" i="0" sz="1350" u="none" cap="none" strike="noStrike">
              <a:solidFill>
                <a:srgbClr val="000088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fr-FR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fois que notre projet est prêt, on commence l’implémentation de la requête qui permet de parser JSON y compris les classes models (Album).</a:t>
            </a:r>
            <a:endParaRPr b="0" i="0" sz="1200" u="none" cap="none" strike="noStrike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15"/>
          <p:cNvSpPr txBox="1"/>
          <p:nvPr/>
        </p:nvSpPr>
        <p:spPr>
          <a:xfrm>
            <a:off x="2331800" y="4019800"/>
            <a:ext cx="119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Flux JSON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5"/>
          <p:cNvSpPr txBox="1"/>
          <p:nvPr/>
        </p:nvSpPr>
        <p:spPr>
          <a:xfrm>
            <a:off x="7869875" y="1602325"/>
            <a:ext cx="3350100" cy="423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>
                <a:solidFill>
                  <a:srgbClr val="0033B3"/>
                </a:solidFill>
                <a:highlight>
                  <a:srgbClr val="FFFFFF"/>
                </a:highlight>
              </a:rPr>
              <a:t>class</a:t>
            </a:r>
            <a:r>
              <a:rPr b="1" i="0" lang="fr-FR" sz="1200" u="none" cap="none" strike="noStrike">
                <a:solidFill>
                  <a:srgbClr val="2196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Album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final int userId;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final int id;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final String title;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const Album({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required this.userId,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required this.id,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required this.title,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factory Album.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fromJson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(Map&lt;String, dynamic&gt; json)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return Album(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userId: json[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'userId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id: json[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'id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title: json[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'title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5"/>
          <p:cNvSpPr txBox="1"/>
          <p:nvPr/>
        </p:nvSpPr>
        <p:spPr>
          <a:xfrm>
            <a:off x="9037400" y="5920650"/>
            <a:ext cx="1336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 Album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"/>
          <p:cNvSpPr txBox="1"/>
          <p:nvPr/>
        </p:nvSpPr>
        <p:spPr>
          <a:xfrm>
            <a:off x="5358000" y="4246425"/>
            <a:ext cx="14760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Les fichiers des résumés ou des exercices sont téléchargeables sur WebForce Life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20c86d8b9b0_0_3"/>
          <p:cNvSpPr txBox="1"/>
          <p:nvPr>
            <p:ph idx="1" type="body"/>
          </p:nvPr>
        </p:nvSpPr>
        <p:spPr>
          <a:xfrm>
            <a:off x="720000" y="155030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Parser du JSON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162" name="Google Shape;1162;g20c86d8b9b0_0_3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163" name="Google Shape;1163;g20c86d8b9b0_0_3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</a:pPr>
            <a:r>
              <a:rPr lang="fr-FR"/>
              <a:t>Convert et Parser JSON</a:t>
            </a:r>
            <a:endParaRPr/>
          </a:p>
        </p:txBody>
      </p:sp>
      <p:sp>
        <p:nvSpPr>
          <p:cNvPr id="1164" name="Google Shape;1164;g20c86d8b9b0_0_3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165" name="Google Shape;1165;g20c86d8b9b0_0_3"/>
          <p:cNvSpPr txBox="1"/>
          <p:nvPr/>
        </p:nvSpPr>
        <p:spPr>
          <a:xfrm>
            <a:off x="804525" y="1943050"/>
            <a:ext cx="3889200" cy="378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 '</a:t>
            </a:r>
            <a:r>
              <a:rPr b="0" i="0" lang="fr-FR" sz="1300" u="none" cap="none" strike="noStrike">
                <a:solidFill>
                  <a:srgbClr val="0059A1"/>
                </a:solidFill>
                <a:latin typeface="Arial"/>
                <a:ea typeface="Arial"/>
                <a:cs typeface="Arial"/>
                <a:sym typeface="Arial"/>
              </a:rPr>
              <a:t>dart:async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 '</a:t>
            </a:r>
            <a:r>
              <a:rPr b="0" i="0" lang="fr-FR" sz="1300" u="none" cap="none" strike="noStrike">
                <a:solidFill>
                  <a:srgbClr val="0258A3"/>
                </a:solidFill>
                <a:latin typeface="Arial"/>
                <a:ea typeface="Arial"/>
                <a:cs typeface="Arial"/>
                <a:sym typeface="Arial"/>
              </a:rPr>
              <a:t>dart:convert'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 'package:flutter/material.dart';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 'package:http/http.dart' as http;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Future&lt;Album&gt; fetchAlbum() async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final response =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http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.get(Uri.parse(</a:t>
            </a:r>
            <a:r>
              <a:rPr b="0" i="0" lang="fr-FR" sz="13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'https://jsonplaceholder.typicode.com/albums/1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'));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if (response.statusCode == </a:t>
            </a:r>
            <a:r>
              <a:rPr b="0" i="0" lang="fr-FR" sz="1300" u="none" cap="none" strike="noStrike">
                <a:solidFill>
                  <a:srgbClr val="018146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return Album.fromJson(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jsonDecode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(response.body));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 else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throw Exception('</a:t>
            </a:r>
            <a:r>
              <a:rPr b="0" i="0" lang="fr-FR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Failed to load album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g20c86d8b9b0_0_3"/>
          <p:cNvSpPr txBox="1"/>
          <p:nvPr/>
        </p:nvSpPr>
        <p:spPr>
          <a:xfrm>
            <a:off x="4804075" y="2765275"/>
            <a:ext cx="3499500" cy="158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MyApp extends </a:t>
            </a:r>
            <a:r>
              <a:rPr b="1" i="0" lang="fr-FR" sz="1300" u="none" cap="none" strike="noStrike">
                <a:solidFill>
                  <a:srgbClr val="0258A3"/>
                </a:solidFill>
                <a:latin typeface="Arial"/>
                <a:ea typeface="Arial"/>
                <a:cs typeface="Arial"/>
                <a:sym typeface="Arial"/>
              </a:rPr>
              <a:t>StatefulWidget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const MyApp({super.key});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State&lt;MyApp&gt; createState() =&gt; _MyAppState();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g20c86d8b9b0_0_3"/>
          <p:cNvSpPr txBox="1"/>
          <p:nvPr/>
        </p:nvSpPr>
        <p:spPr>
          <a:xfrm>
            <a:off x="4795825" y="1943050"/>
            <a:ext cx="3499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void </a:t>
            </a:r>
            <a:r>
              <a:rPr b="1" i="0" lang="fr-FR" sz="1400" u="none" cap="none" strike="noStrike">
                <a:solidFill>
                  <a:srgbClr val="0258A3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 =&gt; runApp(const MyApp());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8" name="Google Shape;1168;g20c86d8b9b0_0_3"/>
          <p:cNvCxnSpPr/>
          <p:nvPr/>
        </p:nvCxnSpPr>
        <p:spPr>
          <a:xfrm>
            <a:off x="3242575" y="5067075"/>
            <a:ext cx="2919000" cy="5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169" name="Google Shape;1169;g20c86d8b9b0_0_3"/>
          <p:cNvSpPr txBox="1"/>
          <p:nvPr/>
        </p:nvSpPr>
        <p:spPr>
          <a:xfrm>
            <a:off x="6227925" y="5448550"/>
            <a:ext cx="280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jsonDecode</a:t>
            </a: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la méthode qui permet de décoder le flux reçu.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0" name="Google Shape;1170;g20c86d8b9b0_0_3"/>
          <p:cNvCxnSpPr/>
          <p:nvPr/>
        </p:nvCxnSpPr>
        <p:spPr>
          <a:xfrm>
            <a:off x="7758950" y="3126600"/>
            <a:ext cx="796200" cy="9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171" name="Google Shape;1171;g20c86d8b9b0_0_3"/>
          <p:cNvSpPr txBox="1"/>
          <p:nvPr/>
        </p:nvSpPr>
        <p:spPr>
          <a:xfrm>
            <a:off x="8555150" y="3053350"/>
            <a:ext cx="31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StatefulWidget</a:t>
            </a: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le widget avec état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20e38e8bf78_0_42"/>
          <p:cNvSpPr txBox="1"/>
          <p:nvPr>
            <p:ph idx="1" type="body"/>
          </p:nvPr>
        </p:nvSpPr>
        <p:spPr>
          <a:xfrm>
            <a:off x="720000" y="155030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Parser du JSON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177" name="Google Shape;1177;g20e38e8bf78_0_42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178" name="Google Shape;1178;g20e38e8bf78_0_42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Arial"/>
              <a:buNone/>
            </a:pPr>
            <a:r>
              <a:rPr lang="fr-FR"/>
              <a:t>Convert et Parser JSON</a:t>
            </a:r>
            <a:endParaRPr/>
          </a:p>
        </p:txBody>
      </p:sp>
      <p:sp>
        <p:nvSpPr>
          <p:cNvPr id="1179" name="Google Shape;1179;g20e38e8bf78_0_42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180" name="Google Shape;1180;g20e38e8bf78_0_42"/>
          <p:cNvSpPr txBox="1"/>
          <p:nvPr/>
        </p:nvSpPr>
        <p:spPr>
          <a:xfrm>
            <a:off x="754800" y="1943050"/>
            <a:ext cx="3914100" cy="178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_MyAppState extends </a:t>
            </a:r>
            <a:r>
              <a:rPr b="1" i="0" lang="fr-FR" sz="1300" u="none" cap="none" strike="noStrike">
                <a:solidFill>
                  <a:srgbClr val="0258A3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&lt;MyApp&gt;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late Future&lt;Album&gt; futureAlbum;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void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initState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 {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super.initState();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futureAlbum = fetchAlbum();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20e38e8bf78_0_42"/>
          <p:cNvSpPr txBox="1"/>
          <p:nvPr/>
        </p:nvSpPr>
        <p:spPr>
          <a:xfrm>
            <a:off x="4809875" y="1600775"/>
            <a:ext cx="5075100" cy="438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@override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Widget </a:t>
            </a:r>
            <a:r>
              <a:rPr b="1" i="0" lang="fr-FR" sz="1300" u="none" cap="none" strike="noStrike">
                <a:solidFill>
                  <a:srgbClr val="0258A3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(BuildContext context)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return MaterialApp(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title: </a:t>
            </a:r>
            <a:r>
              <a:rPr b="0" i="0" lang="fr-FR" sz="13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'Fetch Data Example'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theme: ThemeData(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primarySwatch: Colors.blue,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home: Scaffold(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appBar: AppBar(title: const Text(</a:t>
            </a:r>
            <a:r>
              <a:rPr b="0" i="0" lang="fr-FR" sz="1300" u="none" cap="none" strike="noStrike">
                <a:solidFill>
                  <a:srgbClr val="067D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'Fetch Data Example'</a:t>
            </a: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body: Center(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child: FutureBuilder&lt;Album&gt;(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future: futureAlbum,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builder: (context, snapshot) {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return Text(snapshot.data!.title);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},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0e38e8bf78_0_42"/>
          <p:cNvSpPr txBox="1"/>
          <p:nvPr/>
        </p:nvSpPr>
        <p:spPr>
          <a:xfrm>
            <a:off x="862600" y="4577825"/>
            <a:ext cx="364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3" name="Google Shape;1183;g20e38e8bf78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725" y="4216025"/>
            <a:ext cx="2821352" cy="8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g20e38e8bf78_0_42"/>
          <p:cNvSpPr txBox="1"/>
          <p:nvPr/>
        </p:nvSpPr>
        <p:spPr>
          <a:xfrm>
            <a:off x="1418175" y="4022325"/>
            <a:ext cx="23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L'exécution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205b16fcbb9_0_59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800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190" name="Google Shape;1190;g205b16fcbb9_0_59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None/>
            </a:pPr>
            <a:r>
              <a:rPr lang="fr-FR"/>
              <a:t> Interactions avec la base de données </a:t>
            </a:r>
            <a:r>
              <a:rPr b="0" lang="fr-FR" sz="1100">
                <a:solidFill>
                  <a:schemeClr val="dk1"/>
                </a:solidFill>
              </a:rPr>
              <a:t> 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91" name="Google Shape;1191;g205b16fcbb9_0_59"/>
          <p:cNvSpPr txBox="1"/>
          <p:nvPr>
            <p:ph idx="3" type="body"/>
          </p:nvPr>
        </p:nvSpPr>
        <p:spPr>
          <a:xfrm>
            <a:off x="6300000" y="2700000"/>
            <a:ext cx="55800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Manipulation des opérations CRUD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Interactions avec la base de données</a:t>
            </a:r>
            <a:r>
              <a:rPr lang="fr-FR"/>
              <a:t> </a:t>
            </a:r>
            <a:endParaRPr/>
          </a:p>
        </p:txBody>
      </p:sp>
      <p:sp>
        <p:nvSpPr>
          <p:cNvPr id="1192" name="Google Shape;1192;g205b16fcbb9_0_59"/>
          <p:cNvSpPr txBox="1"/>
          <p:nvPr>
            <p:ph idx="4" type="body"/>
          </p:nvPr>
        </p:nvSpPr>
        <p:spPr>
          <a:xfrm>
            <a:off x="8480684" y="6132986"/>
            <a:ext cx="1689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10 heures</a:t>
            </a:r>
            <a:endParaRPr/>
          </a:p>
        </p:txBody>
      </p:sp>
      <p:sp>
        <p:nvSpPr>
          <p:cNvPr id="1193" name="Google Shape;1193;g205b16fcbb9_0_59"/>
          <p:cNvSpPr txBox="1"/>
          <p:nvPr>
            <p:ph idx="5" type="body"/>
          </p:nvPr>
        </p:nvSpPr>
        <p:spPr>
          <a:xfrm>
            <a:off x="6300000" y="4680000"/>
            <a:ext cx="55800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Révision générale du résumé théorique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05b16fcbb9_0_67"/>
          <p:cNvSpPr txBox="1"/>
          <p:nvPr>
            <p:ph idx="1" type="body"/>
          </p:nvPr>
        </p:nvSpPr>
        <p:spPr>
          <a:xfrm>
            <a:off x="6245570" y="903777"/>
            <a:ext cx="57600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Demander aux apprenants de définir les opérations du CRUD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Exécuter le code pour interroger la base de données</a:t>
            </a:r>
            <a:endParaRPr/>
          </a:p>
        </p:txBody>
      </p:sp>
      <p:sp>
        <p:nvSpPr>
          <p:cNvPr id="1199" name="Google Shape;1199;g205b16fcbb9_0_67"/>
          <p:cNvSpPr txBox="1"/>
          <p:nvPr>
            <p:ph idx="2" type="body"/>
          </p:nvPr>
        </p:nvSpPr>
        <p:spPr>
          <a:xfrm>
            <a:off x="6245570" y="2406183"/>
            <a:ext cx="5760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Mettre en place les opérations du CRUD</a:t>
            </a:r>
            <a:endParaRPr sz="1600"/>
          </a:p>
        </p:txBody>
      </p:sp>
      <p:sp>
        <p:nvSpPr>
          <p:cNvPr id="1200" name="Google Shape;1200;g205b16fcbb9_0_67"/>
          <p:cNvSpPr txBox="1"/>
          <p:nvPr>
            <p:ph idx="3" type="body"/>
          </p:nvPr>
        </p:nvSpPr>
        <p:spPr>
          <a:xfrm>
            <a:off x="6245570" y="4083661"/>
            <a:ext cx="5760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Appel réseau : connexion à un serveur distant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Flux  stocké en local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Mettre en place  la base de données</a:t>
            </a:r>
            <a:endParaRPr/>
          </a:p>
        </p:txBody>
      </p:sp>
      <p:sp>
        <p:nvSpPr>
          <p:cNvPr id="1201" name="Google Shape;1201;g205b16fcbb9_0_67"/>
          <p:cNvSpPr txBox="1"/>
          <p:nvPr>
            <p:ph idx="4" type="body"/>
          </p:nvPr>
        </p:nvSpPr>
        <p:spPr>
          <a:xfrm>
            <a:off x="6245570" y="5708000"/>
            <a:ext cx="57600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Parser un flux de JSON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Stocker les données dans la BDD</a:t>
            </a:r>
            <a:endParaRPr sz="1600"/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Exécuter son code sur l’émulateur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sp>
        <p:nvSpPr>
          <p:cNvPr id="1202" name="Google Shape;1202;g205b16fcbb9_0_67"/>
          <p:cNvSpPr txBox="1"/>
          <p:nvPr>
            <p:ph idx="5" type="body"/>
          </p:nvPr>
        </p:nvSpPr>
        <p:spPr>
          <a:xfrm>
            <a:off x="6245570" y="564975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/>
            </a:pPr>
            <a:r>
              <a:rPr lang="fr-FR"/>
              <a:t>Pour le formateur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3" name="Google Shape;1203;g205b16fcbb9_0_67"/>
          <p:cNvSpPr txBox="1"/>
          <p:nvPr>
            <p:ph idx="6" type="body"/>
          </p:nvPr>
        </p:nvSpPr>
        <p:spPr>
          <a:xfrm>
            <a:off x="6245570" y="2075762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 startAt="2"/>
            </a:pPr>
            <a:r>
              <a:rPr lang="fr-FR"/>
              <a:t>Pour l’apprenant</a:t>
            </a:r>
            <a:endParaRPr/>
          </a:p>
        </p:txBody>
      </p:sp>
      <p:sp>
        <p:nvSpPr>
          <p:cNvPr id="1204" name="Google Shape;1204;g205b16fcbb9_0_67"/>
          <p:cNvSpPr txBox="1"/>
          <p:nvPr>
            <p:ph idx="7" type="body"/>
          </p:nvPr>
        </p:nvSpPr>
        <p:spPr>
          <a:xfrm>
            <a:off x="6245570" y="3751648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 startAt="3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Conditions de réalisation :</a:t>
            </a:r>
            <a:endParaRPr/>
          </a:p>
        </p:txBody>
      </p:sp>
      <p:sp>
        <p:nvSpPr>
          <p:cNvPr id="1205" name="Google Shape;1205;g205b16fcbb9_0_67"/>
          <p:cNvSpPr txBox="1"/>
          <p:nvPr>
            <p:ph idx="8" type="body"/>
          </p:nvPr>
        </p:nvSpPr>
        <p:spPr>
          <a:xfrm>
            <a:off x="6245570" y="5374471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Font typeface="Calibri"/>
              <a:buAutoNum type="arabicPeriod" startAt="4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Critères de réussite :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205b16fcbb9_0_78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11" name="Google Shape;1211;g205b16fcbb9_0_78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212" name="Google Shape;1212;g205b16fcbb9_0_78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Interactions avec la base de données </a:t>
            </a:r>
            <a:endParaRPr/>
          </a:p>
        </p:txBody>
      </p:sp>
      <p:sp>
        <p:nvSpPr>
          <p:cNvPr id="1213" name="Google Shape;1213;g205b16fcbb9_0_78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fr-FR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applications Flutter peuvent utiliser les bases de données SQLite via le plugin </a:t>
            </a:r>
            <a:r>
              <a:rPr b="1" lang="fr-FR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sqflite</a:t>
            </a:r>
            <a:r>
              <a:rPr lang="fr-FR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disponible sur </a:t>
            </a:r>
            <a:r>
              <a:rPr b="1" lang="fr-FR" sz="13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pub.dev</a:t>
            </a:r>
            <a:r>
              <a:rPr lang="fr-FR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Cette recette montre les bases de l'utilisation </a:t>
            </a:r>
            <a:r>
              <a:rPr b="1" lang="fr-FR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sqflite</a:t>
            </a:r>
            <a:r>
              <a:rPr lang="fr-FR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pour insérer, lire, mettre à jour et supprimer des données.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05b16fcbb9_0_78"/>
          <p:cNvSpPr txBox="1"/>
          <p:nvPr>
            <p:ph idx="1" type="body"/>
          </p:nvPr>
        </p:nvSpPr>
        <p:spPr>
          <a:xfrm>
            <a:off x="720000" y="155030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CRUD : sqflite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15" name="Google Shape;1215;g205b16fcbb9_0_78"/>
          <p:cNvSpPr txBox="1"/>
          <p:nvPr/>
        </p:nvSpPr>
        <p:spPr>
          <a:xfrm>
            <a:off x="812825" y="2537825"/>
            <a:ext cx="3599100" cy="288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Ajouter les dépendances</a:t>
            </a:r>
            <a:endParaRPr b="1" i="0" sz="1800" u="none" cap="none" strike="noStrike">
              <a:solidFill>
                <a:srgbClr val="7D7D7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dependencies</a:t>
            </a: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150" u="none" cap="none" strike="noStrike">
              <a:solidFill>
                <a:srgbClr val="2125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flutter</a:t>
            </a: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150" u="none" cap="none" strike="noStrike">
              <a:solidFill>
                <a:srgbClr val="2125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sdk</a:t>
            </a: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flutter</a:t>
            </a:r>
            <a:endParaRPr b="0" i="0" sz="1150" u="none" cap="none" strike="noStrike">
              <a:solidFill>
                <a:srgbClr val="2125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sqflite</a:t>
            </a: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150" u="none" cap="none" strike="noStrike">
              <a:solidFill>
                <a:srgbClr val="2125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b="0" i="0" lang="fr-FR" sz="1150" u="none" cap="none" strike="noStrike">
                <a:solidFill>
                  <a:srgbClr val="21252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150" u="none" cap="none" strike="noStrike">
              <a:solidFill>
                <a:srgbClr val="21252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12529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Importer les packages dans le fichier dans lequel vous allez travailler.</a:t>
            </a:r>
            <a:endParaRPr b="0" i="0" sz="13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'dart:async'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'package:flutter/widgets.dart'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'package:path/path.dart'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'package:sqflite/sqflite.dart'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05b16fcbb9_0_78"/>
          <p:cNvSpPr txBox="1"/>
          <p:nvPr/>
        </p:nvSpPr>
        <p:spPr>
          <a:xfrm>
            <a:off x="4577700" y="2537825"/>
            <a:ext cx="3109800" cy="258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Définir le modèle de données User</a:t>
            </a:r>
            <a:endParaRPr b="1" i="0" sz="17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BAAC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id;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name;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age;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.id,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.name,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.age,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05b16fcbb9_0_78"/>
          <p:cNvSpPr txBox="1"/>
          <p:nvPr/>
        </p:nvSpPr>
        <p:spPr>
          <a:xfrm>
            <a:off x="7853275" y="2537825"/>
            <a:ext cx="3557400" cy="1876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Ouvrez la base de données</a:t>
            </a:r>
            <a:endParaRPr b="1" i="0" sz="17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660066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WidgetsFlutterBinding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.ensureInitialized();</a:t>
            </a:r>
            <a:endParaRPr b="0" i="0" sz="11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database = openDatabase(</a:t>
            </a:r>
            <a:endParaRPr b="0" i="0" sz="11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join(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getDatabasesPath(),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'users_database.db'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1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8" name="Google Shape;1218;g205b16fcbb9_0_78"/>
          <p:cNvGrpSpPr/>
          <p:nvPr/>
        </p:nvGrpSpPr>
        <p:grpSpPr>
          <a:xfrm>
            <a:off x="924750" y="5429350"/>
            <a:ext cx="6807668" cy="1033147"/>
            <a:chOff x="1779832" y="3179057"/>
            <a:chExt cx="6111561" cy="1033147"/>
          </a:xfrm>
        </p:grpSpPr>
        <p:grpSp>
          <p:nvGrpSpPr>
            <p:cNvPr id="1219" name="Google Shape;1219;g205b16fcbb9_0_78"/>
            <p:cNvGrpSpPr/>
            <p:nvPr/>
          </p:nvGrpSpPr>
          <p:grpSpPr>
            <a:xfrm>
              <a:off x="1779832" y="3179057"/>
              <a:ext cx="6111561" cy="1033147"/>
              <a:chOff x="1779832" y="3179057"/>
              <a:chExt cx="6111561" cy="1033147"/>
            </a:xfrm>
          </p:grpSpPr>
          <p:sp>
            <p:nvSpPr>
              <p:cNvPr id="1220" name="Google Shape;1220;g205b16fcbb9_0_78"/>
              <p:cNvSpPr/>
              <p:nvPr/>
            </p:nvSpPr>
            <p:spPr>
              <a:xfrm>
                <a:off x="24740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58A3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258A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g205b16fcbb9_0_78"/>
              <p:cNvSpPr/>
              <p:nvPr/>
            </p:nvSpPr>
            <p:spPr>
              <a:xfrm>
                <a:off x="2131883" y="3565332"/>
                <a:ext cx="5759510" cy="646872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0258A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b" bIns="72000" lIns="180000" spcFirstLastPara="1" rIns="108000" wrap="square" tIns="0">
                <a:noAutofit/>
              </a:bodyPr>
              <a:lstStyle/>
              <a:p>
                <a:pPr indent="-171450" lvl="0" marL="17145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200"/>
                  <a:buFont typeface="Arial"/>
                  <a:buChar char="•"/>
                </a:pPr>
                <a:r>
                  <a:rPr b="0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Pour utiliser le mot-clé </a:t>
                </a:r>
                <a:r>
                  <a:rPr b="1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await</a:t>
                </a:r>
                <a:r>
                  <a:rPr b="0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le code doit être placé à l'intérieur d'une async fonction. Vous devez placer toutes les fonctions de table suivantes à l'intérieur de </a:t>
                </a:r>
                <a:r>
                  <a:rPr b="1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void main() async {}</a:t>
                </a:r>
                <a:r>
                  <a:rPr b="0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b="0" i="0" sz="1800" u="none" cap="none" strike="noStrike">
                  <a:solidFill>
                    <a:srgbClr val="5656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g205b16fcbb9_0_78"/>
              <p:cNvSpPr/>
              <p:nvPr/>
            </p:nvSpPr>
            <p:spPr>
              <a:xfrm>
                <a:off x="1779832" y="3179057"/>
                <a:ext cx="648000" cy="6480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23" name="Google Shape;1223;g205b16fcbb9_0_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7546" y="3262513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4" name="Google Shape;1224;g205b16fcbb9_0_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6675" y="4627575"/>
            <a:ext cx="2391701" cy="15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g205b16fcbb9_0_78"/>
          <p:cNvSpPr txBox="1"/>
          <p:nvPr/>
        </p:nvSpPr>
        <p:spPr>
          <a:xfrm>
            <a:off x="8251325" y="6200775"/>
            <a:ext cx="281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La création de la base de données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20e38e8bf78_0_75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31" name="Google Shape;1231;g20e38e8bf78_0_75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232" name="Google Shape;1232;g20e38e8bf78_0_75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Interactions avec la base de données </a:t>
            </a:r>
            <a:endParaRPr/>
          </a:p>
        </p:txBody>
      </p:sp>
      <p:sp>
        <p:nvSpPr>
          <p:cNvPr id="1233" name="Google Shape;1233;g20e38e8bf78_0_75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fr-FR" sz="1300"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g20e38e8bf78_0_75"/>
          <p:cNvSpPr txBox="1"/>
          <p:nvPr>
            <p:ph idx="1" type="body"/>
          </p:nvPr>
        </p:nvSpPr>
        <p:spPr>
          <a:xfrm>
            <a:off x="720000" y="155030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CRUD : sqflite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35" name="Google Shape;1235;g20e38e8bf78_0_75"/>
          <p:cNvSpPr txBox="1"/>
          <p:nvPr/>
        </p:nvSpPr>
        <p:spPr>
          <a:xfrm>
            <a:off x="867700" y="1928225"/>
            <a:ext cx="3951000" cy="268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4. Créez le tableau Users</a:t>
            </a:r>
            <a:endParaRPr b="1" i="0" sz="17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database = openDatabase(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join(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getDatabasesPath(),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'users_database.db'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onCreate: (db, version)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db.execute(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'CREATE TABLE users(id INTEGER PRIMARY KEY, name TEXT, age INTEGER)'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);},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version: </a:t>
            </a:r>
            <a:r>
              <a:rPr b="0" i="0" lang="fr-FR" sz="1150" u="none" cap="none" strike="noStrike">
                <a:solidFill>
                  <a:srgbClr val="00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);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g20e38e8bf78_0_75"/>
          <p:cNvSpPr txBox="1"/>
          <p:nvPr/>
        </p:nvSpPr>
        <p:spPr>
          <a:xfrm>
            <a:off x="4927625" y="1928225"/>
            <a:ext cx="3167700" cy="430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5. Insérez un User dans la base de données</a:t>
            </a:r>
            <a:endParaRPr b="1" i="0" sz="13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fr-FR" sz="11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Convertissez l’User en un </a:t>
            </a:r>
            <a:r>
              <a:rPr b="0" i="0" lang="fr-FR" sz="1100" u="none" cap="none" strike="noStrike">
                <a:solidFill>
                  <a:srgbClr val="008F8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Map</a:t>
            </a:r>
            <a:endParaRPr b="0" i="0" sz="11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 sz="11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dynamic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 toMap() {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10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'id'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id,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10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'name'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name,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10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'age'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age,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};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toString() {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0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'User{id: $id, name: $name, age: $age}'</a:t>
            </a: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100"/>
              <a:buFont typeface="Roboto"/>
              <a:buChar char="●"/>
            </a:pPr>
            <a:r>
              <a:rPr b="0" i="0" lang="fr-FR" sz="11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Utilisez la méthode </a:t>
            </a:r>
            <a:r>
              <a:rPr b="0" i="0" lang="fr-FR" sz="1100" u="none" cap="none" strike="noStrike">
                <a:solidFill>
                  <a:srgbClr val="1389FD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insert()</a:t>
            </a:r>
            <a:r>
              <a:rPr b="0" i="0" lang="fr-FR" sz="11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pour stocker le </a:t>
            </a:r>
            <a:r>
              <a:rPr b="0" i="0" lang="fr-FR" sz="1100" u="none" cap="none" strike="noStrike">
                <a:solidFill>
                  <a:srgbClr val="008F8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Map </a:t>
            </a:r>
            <a:r>
              <a:rPr b="0" i="0" lang="fr-FR" sz="11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dans la table Users.</a:t>
            </a:r>
            <a:endParaRPr b="0" i="0" sz="11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FBAAC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g20e38e8bf78_0_75"/>
          <p:cNvSpPr txBox="1"/>
          <p:nvPr/>
        </p:nvSpPr>
        <p:spPr>
          <a:xfrm>
            <a:off x="8200650" y="1924175"/>
            <a:ext cx="3167700" cy="177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 insertUser(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user)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 =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database;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db.insert(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'users'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user.toMap(),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conflictAlgorithm: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ConflictAlgorithm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.replace,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0e38e8bf78_0_75"/>
          <p:cNvSpPr txBox="1"/>
          <p:nvPr/>
        </p:nvSpPr>
        <p:spPr>
          <a:xfrm>
            <a:off x="8200650" y="3811775"/>
            <a:ext cx="3192600" cy="185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Create a User and add it to the users table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fido =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id: </a:t>
            </a:r>
            <a:r>
              <a:rPr b="0" i="0" lang="fr-FR" sz="1150" u="none" cap="none" strike="noStrike">
                <a:solidFill>
                  <a:srgbClr val="00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name: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'Fido'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age: </a:t>
            </a:r>
            <a:r>
              <a:rPr b="0" i="0" lang="fr-FR" sz="1150" u="none" cap="none" strike="noStrike">
                <a:solidFill>
                  <a:srgbClr val="00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insertUser(fido);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0e38e8bf78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6163" y="4750350"/>
            <a:ext cx="3339075" cy="12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0e38e8bf78_0_75"/>
          <p:cNvSpPr txBox="1"/>
          <p:nvPr/>
        </p:nvSpPr>
        <p:spPr>
          <a:xfrm>
            <a:off x="1246913" y="6050525"/>
            <a:ext cx="329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L'exécution de la méthode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insertUser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0e38e8bf78_0_104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46" name="Google Shape;1246;g20e38e8bf78_0_104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247" name="Google Shape;1247;g20e38e8bf78_0_104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Interactions avec la base de données </a:t>
            </a:r>
            <a:endParaRPr/>
          </a:p>
        </p:txBody>
      </p:sp>
      <p:sp>
        <p:nvSpPr>
          <p:cNvPr id="1248" name="Google Shape;1248;g20e38e8bf78_0_104"/>
          <p:cNvSpPr txBox="1"/>
          <p:nvPr>
            <p:ph idx="1" type="body"/>
          </p:nvPr>
        </p:nvSpPr>
        <p:spPr>
          <a:xfrm>
            <a:off x="720000" y="155030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CRUD : sqflite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49" name="Google Shape;1249;g20e38e8bf78_0_104"/>
          <p:cNvSpPr txBox="1"/>
          <p:nvPr/>
        </p:nvSpPr>
        <p:spPr>
          <a:xfrm>
            <a:off x="812825" y="1928225"/>
            <a:ext cx="3283800" cy="360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6. Récupérer la liste des Users</a:t>
            </a:r>
            <a:endParaRPr b="1" i="0" sz="10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&gt;&gt; users()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 =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database;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dynamic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&gt;&gt; maps =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db.query(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'users'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.generate(maps.length, (i)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id: maps[i][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'id'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],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name: maps[i][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'name'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],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age: maps[i][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'age'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],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g20e38e8bf78_0_104"/>
          <p:cNvSpPr txBox="1"/>
          <p:nvPr/>
        </p:nvSpPr>
        <p:spPr>
          <a:xfrm>
            <a:off x="793325" y="5593550"/>
            <a:ext cx="3322800" cy="91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99999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// Now, use the method above to retrieve all the Users.</a:t>
            </a:r>
            <a:endParaRPr b="0" i="0" sz="115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print(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Users()); </a:t>
            </a:r>
            <a:r>
              <a:rPr b="0" i="0" lang="fr-FR" sz="1150" u="none" cap="none" strike="noStrike">
                <a:solidFill>
                  <a:srgbClr val="99999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// Prints a list that include Fido.</a:t>
            </a:r>
            <a:endParaRPr b="0" i="0" sz="1150" u="none" cap="none" strike="noStrike">
              <a:solidFill>
                <a:srgbClr val="999999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g20e38e8bf78_0_104"/>
          <p:cNvSpPr txBox="1"/>
          <p:nvPr/>
        </p:nvSpPr>
        <p:spPr>
          <a:xfrm>
            <a:off x="4223675" y="1943050"/>
            <a:ext cx="3322800" cy="333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7. Mettre à jour un User dans la base de données.</a:t>
            </a:r>
            <a:endParaRPr b="1" i="0" sz="17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 updateUser(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user)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 =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database;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db.update(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'users'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user.toMap(),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where: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'id = ?'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whereArgs: [user.id],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);}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updateUser(</a:t>
            </a:r>
            <a:r>
              <a:rPr b="0" i="0" lang="fr-FR" sz="1200" u="none" cap="none" strike="noStrike">
                <a:solidFill>
                  <a:srgbClr val="2196F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User 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id: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1750E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name: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067D1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"fido"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200" u="none" cap="none" strike="noStrike">
              <a:solidFill>
                <a:srgbClr val="08080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age:</a:t>
            </a:r>
            <a:r>
              <a:rPr b="0" i="0" lang="fr-FR" sz="1200" u="none" cap="none" strike="noStrike">
                <a:solidFill>
                  <a:srgbClr val="08080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1750E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37</a:t>
            </a:r>
            <a:endParaRPr b="0" i="0" sz="1200" u="none" cap="none" strike="noStrike">
              <a:solidFill>
                <a:srgbClr val="1750EB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2" name="Google Shape;1252;g20e38e8bf78_0_104"/>
          <p:cNvGrpSpPr/>
          <p:nvPr/>
        </p:nvGrpSpPr>
        <p:grpSpPr>
          <a:xfrm>
            <a:off x="4350055" y="5353162"/>
            <a:ext cx="6958184" cy="1176909"/>
            <a:chOff x="1779843" y="3179058"/>
            <a:chExt cx="7051261" cy="1176909"/>
          </a:xfrm>
        </p:grpSpPr>
        <p:grpSp>
          <p:nvGrpSpPr>
            <p:cNvPr id="1253" name="Google Shape;1253;g20e38e8bf78_0_104"/>
            <p:cNvGrpSpPr/>
            <p:nvPr/>
          </p:nvGrpSpPr>
          <p:grpSpPr>
            <a:xfrm>
              <a:off x="1779843" y="3179058"/>
              <a:ext cx="7051261" cy="1176909"/>
              <a:chOff x="1779843" y="3179058"/>
              <a:chExt cx="7051261" cy="1176909"/>
            </a:xfrm>
          </p:grpSpPr>
          <p:sp>
            <p:nvSpPr>
              <p:cNvPr id="1254" name="Google Shape;1254;g20e38e8bf78_0_104"/>
              <p:cNvSpPr/>
              <p:nvPr/>
            </p:nvSpPr>
            <p:spPr>
              <a:xfrm>
                <a:off x="24740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58A3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258A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g20e38e8bf78_0_104"/>
              <p:cNvSpPr/>
              <p:nvPr/>
            </p:nvSpPr>
            <p:spPr>
              <a:xfrm>
                <a:off x="2131885" y="3565346"/>
                <a:ext cx="6699219" cy="790621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0258A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b" bIns="72000" lIns="180000" spcFirstLastPara="1" rIns="108000" wrap="square" tIns="0">
                <a:noAutofit/>
              </a:bodyPr>
              <a:lstStyle/>
              <a:p>
                <a:pPr indent="-304800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200"/>
                  <a:buFont typeface="Arial"/>
                  <a:buChar char="•"/>
                </a:pPr>
                <a:r>
                  <a:rPr b="0" i="0" lang="fr-FR" sz="12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Utilisez toujours</a:t>
                </a:r>
                <a:r>
                  <a:rPr b="0" i="0" lang="fr-FR" sz="1200" u="none" cap="none" strike="noStrike">
                    <a:solidFill>
                      <a:srgbClr val="856404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b="0" i="0" lang="fr-FR" sz="1050" u="none" cap="none" strike="noStrike">
                    <a:solidFill>
                      <a:srgbClr val="008F83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whereArgs</a:t>
                </a:r>
                <a:r>
                  <a:rPr b="0" i="0" lang="fr-FR" sz="12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pour passer des arguments à une</a:t>
                </a:r>
                <a:r>
                  <a:rPr b="0" i="0" lang="fr-FR" sz="1200" u="none" cap="none" strike="noStrike">
                    <a:solidFill>
                      <a:srgbClr val="856404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b="0" i="0" lang="fr-FR" sz="1050" u="none" cap="none" strike="noStrike">
                    <a:solidFill>
                      <a:srgbClr val="008F83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where</a:t>
                </a:r>
                <a:r>
                  <a:rPr b="0" i="0" lang="fr-FR" sz="1050" u="none" cap="none" strike="noStrike">
                    <a:solidFill>
                      <a:schemeClr val="dk1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 </a:t>
                </a:r>
                <a:r>
                  <a:rPr b="0" i="0" lang="fr-FR" sz="12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instruction. Cela permet de se prémunir contre les attaques par injection SQL.</a:t>
                </a:r>
                <a:endParaRPr b="0" i="0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304800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200"/>
                  <a:buFont typeface="Arial"/>
                  <a:buChar char="•"/>
                </a:pPr>
                <a:r>
                  <a:rPr b="0" i="0" lang="fr-FR" sz="120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N'utilisez pas d'interpolation de chaîne, telle que</a:t>
                </a:r>
                <a:r>
                  <a:rPr b="0" i="0" lang="fr-FR" sz="1200" u="none" cap="none" strike="noStrike">
                    <a:solidFill>
                      <a:srgbClr val="856404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b="0" i="0" lang="fr-FR" sz="1050" u="none" cap="none" strike="noStrike">
                    <a:solidFill>
                      <a:srgbClr val="008F83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where: "id = ${user.id}"</a:t>
                </a:r>
                <a:r>
                  <a:rPr b="0" i="0" lang="fr-FR" sz="1200" u="none" cap="none" strike="noStrike">
                    <a:solidFill>
                      <a:srgbClr val="856404"/>
                    </a:solidFill>
                    <a:latin typeface="Roboto"/>
                    <a:ea typeface="Roboto"/>
                    <a:cs typeface="Roboto"/>
                    <a:sym typeface="Roboto"/>
                  </a:rPr>
                  <a:t>!</a:t>
                </a:r>
                <a:endParaRPr b="0" i="0" sz="1200" u="none" cap="none" strike="noStrike">
                  <a:solidFill>
                    <a:srgbClr val="5656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g20e38e8bf78_0_104"/>
              <p:cNvSpPr/>
              <p:nvPr/>
            </p:nvSpPr>
            <p:spPr>
              <a:xfrm>
                <a:off x="1779843" y="3179058"/>
                <a:ext cx="648000" cy="6480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57" name="Google Shape;1257;g20e38e8bf78_0_1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7546" y="3262513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8" name="Google Shape;1258;g20e38e8bf78_0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2700" y="2703675"/>
            <a:ext cx="3656925" cy="15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g20e38e8bf78_0_104"/>
          <p:cNvSpPr txBox="1"/>
          <p:nvPr/>
        </p:nvSpPr>
        <p:spPr>
          <a:xfrm>
            <a:off x="7775875" y="4241050"/>
            <a:ext cx="33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L’exécution de la méthode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UpdateUser()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0e38e8bf78_0_130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65" name="Google Shape;1265;g20e38e8bf78_0_130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266" name="Google Shape;1266;g20e38e8bf78_0_130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Interactions avec la base de données </a:t>
            </a:r>
            <a:endParaRPr/>
          </a:p>
        </p:txBody>
      </p:sp>
      <p:sp>
        <p:nvSpPr>
          <p:cNvPr id="1267" name="Google Shape;1267;g20e38e8bf78_0_130"/>
          <p:cNvSpPr txBox="1"/>
          <p:nvPr>
            <p:ph idx="1" type="body"/>
          </p:nvPr>
        </p:nvSpPr>
        <p:spPr>
          <a:xfrm>
            <a:off x="720000" y="155030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CRUD : sqflite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16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68" name="Google Shape;1268;g20e38e8bf78_0_130"/>
          <p:cNvSpPr txBox="1"/>
          <p:nvPr/>
        </p:nvSpPr>
        <p:spPr>
          <a:xfrm>
            <a:off x="846000" y="2081750"/>
            <a:ext cx="3399900" cy="301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8. Supprimer un User de la base de données</a:t>
            </a:r>
            <a:endParaRPr b="1" i="0" sz="17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void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 deleteUser(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id)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Get a reference to the database.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 =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database;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Remove the User from the database.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await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db.delete(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'users'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where: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'id = ?'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whereArgs: [id],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9" name="Google Shape;1269;g20e38e8bf78_0_130"/>
          <p:cNvCxnSpPr/>
          <p:nvPr/>
        </p:nvCxnSpPr>
        <p:spPr>
          <a:xfrm flipH="1">
            <a:off x="3997300" y="2703700"/>
            <a:ext cx="1127700" cy="4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70" name="Google Shape;1270;g20e38e8bf78_0_130"/>
          <p:cNvSpPr txBox="1"/>
          <p:nvPr/>
        </p:nvSpPr>
        <p:spPr>
          <a:xfrm>
            <a:off x="5194475" y="2173525"/>
            <a:ext cx="2484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méthode qui permet de supprimer un </a:t>
            </a:r>
            <a:r>
              <a:rPr b="1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élément</a:t>
            </a: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base de données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1" name="Google Shape;1271;g20e38e8bf78_0_130"/>
          <p:cNvGrpSpPr/>
          <p:nvPr/>
        </p:nvGrpSpPr>
        <p:grpSpPr>
          <a:xfrm>
            <a:off x="4350055" y="4895962"/>
            <a:ext cx="6958184" cy="1176909"/>
            <a:chOff x="1779843" y="3179058"/>
            <a:chExt cx="7051261" cy="1176909"/>
          </a:xfrm>
        </p:grpSpPr>
        <p:grpSp>
          <p:nvGrpSpPr>
            <p:cNvPr id="1272" name="Google Shape;1272;g20e38e8bf78_0_130"/>
            <p:cNvGrpSpPr/>
            <p:nvPr/>
          </p:nvGrpSpPr>
          <p:grpSpPr>
            <a:xfrm>
              <a:off x="1779843" y="3179058"/>
              <a:ext cx="7051261" cy="1176909"/>
              <a:chOff x="1779843" y="3179058"/>
              <a:chExt cx="7051261" cy="1176909"/>
            </a:xfrm>
          </p:grpSpPr>
          <p:sp>
            <p:nvSpPr>
              <p:cNvPr id="1273" name="Google Shape;1273;g20e38e8bf78_0_130"/>
              <p:cNvSpPr/>
              <p:nvPr/>
            </p:nvSpPr>
            <p:spPr>
              <a:xfrm>
                <a:off x="24740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58A3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258A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g20e38e8bf78_0_130"/>
              <p:cNvSpPr/>
              <p:nvPr/>
            </p:nvSpPr>
            <p:spPr>
              <a:xfrm>
                <a:off x="2131885" y="3565346"/>
                <a:ext cx="6699219" cy="790621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0258A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72000" lIns="180000" spcFirstLastPara="1" rIns="108000" wrap="square" tIns="0">
                <a:noAutofit/>
              </a:bodyPr>
              <a:lstStyle/>
              <a:p>
                <a:pPr indent="-30797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50"/>
                  <a:buFont typeface="Arial"/>
                  <a:buChar char="•"/>
                </a:pPr>
                <a:r>
                  <a:rPr b="0" i="0" lang="fr-FR" sz="1250" u="none" cap="none" strike="noStrik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Utilisez toujours un message d’alerte avant la suppression d’un élément pour demander la confirmation de l’utilisateur.</a:t>
                </a:r>
                <a:endParaRPr b="0" i="0" sz="12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g20e38e8bf78_0_130"/>
              <p:cNvSpPr/>
              <p:nvPr/>
            </p:nvSpPr>
            <p:spPr>
              <a:xfrm>
                <a:off x="1779843" y="3179058"/>
                <a:ext cx="648000" cy="6480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76" name="Google Shape;1276;g20e38e8bf78_0_1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7546" y="3262513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7" name="Google Shape;1277;g20e38e8bf78_0_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6950" y="3223175"/>
            <a:ext cx="4182401" cy="1218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8" name="Google Shape;1278;g20e38e8bf78_0_130"/>
          <p:cNvSpPr txBox="1"/>
          <p:nvPr/>
        </p:nvSpPr>
        <p:spPr>
          <a:xfrm>
            <a:off x="6427050" y="4452275"/>
            <a:ext cx="418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L'exécution de la méthode </a:t>
            </a:r>
            <a:r>
              <a:rPr b="1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deleteUser()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6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400"/>
              <a:buNone/>
            </a:pPr>
            <a:r>
              <a:rPr lang="fr-FR"/>
              <a:t>Maîtriser La Navigation Et Le Routing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84" name="Google Shape;1284;p16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Apprendre à créer  facilement une nouvelle route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Apprendre à passer correctement les données d’un écran à un autre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Apprendre à naviguer de manière simple entre les routes </a:t>
            </a:r>
            <a:endParaRPr/>
          </a:p>
        </p:txBody>
      </p:sp>
      <p:sp>
        <p:nvSpPr>
          <p:cNvPr id="1285" name="Google Shape;1285;p16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06 heures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7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800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291" name="Google Shape;1291;p17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400"/>
              <a:buNone/>
            </a:pPr>
            <a:r>
              <a:rPr lang="fr-FR"/>
              <a:t>Création facile d’une nouvelle route</a:t>
            </a:r>
            <a:endParaRPr/>
          </a:p>
        </p:txBody>
      </p:sp>
      <p:sp>
        <p:nvSpPr>
          <p:cNvPr id="1292" name="Google Shape;1292;p17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Créer une route qui lie les 2 écrans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Assurer le retour en arrière</a:t>
            </a:r>
            <a:endParaRPr/>
          </a:p>
        </p:txBody>
      </p:sp>
      <p:sp>
        <p:nvSpPr>
          <p:cNvPr id="1293" name="Google Shape;1293;p17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05 heures</a:t>
            </a:r>
            <a:endParaRPr/>
          </a:p>
        </p:txBody>
      </p:sp>
      <p:sp>
        <p:nvSpPr>
          <p:cNvPr id="1294" name="Google Shape;1294;p17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Lire attentivement les consignes du résumé théorique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"/>
          <p:cNvSpPr txBox="1"/>
          <p:nvPr>
            <p:ph idx="1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400"/>
              <a:buNone/>
            </a:pPr>
            <a:r>
              <a:rPr lang="fr-FR"/>
              <a:t>Introduire Flutter</a:t>
            </a:r>
            <a:endParaRPr/>
          </a:p>
        </p:txBody>
      </p:sp>
      <p:sp>
        <p:nvSpPr>
          <p:cNvPr id="841" name="Google Shape;841;p4"/>
          <p:cNvSpPr txBox="1"/>
          <p:nvPr>
            <p:ph idx="2" type="body"/>
          </p:nvPr>
        </p:nvSpPr>
        <p:spPr>
          <a:xfrm>
            <a:off x="6300000" y="2880000"/>
            <a:ext cx="5580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2540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Découvrir l’IDE Android Studio</a:t>
            </a:r>
            <a:endParaRPr sz="1100">
              <a:solidFill>
                <a:srgbClr val="444444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Manipuler les plugins de base de Flutter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2540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2540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2540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2540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44444"/>
              </a:solidFill>
              <a:highlight>
                <a:schemeClr val="lt1"/>
              </a:highlight>
            </a:endParaRPr>
          </a:p>
          <a:p>
            <a:pPr indent="0" lvl="0" marL="50800" marR="2540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44444"/>
              </a:solidFill>
              <a:highlight>
                <a:schemeClr val="lt1"/>
              </a:highlight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2" name="Google Shape;842;p4"/>
          <p:cNvSpPr txBox="1"/>
          <p:nvPr>
            <p:ph idx="3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10 heures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8"/>
          <p:cNvSpPr txBox="1"/>
          <p:nvPr>
            <p:ph idx="1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AutoNum type="arabicPeriod"/>
            </a:pPr>
            <a:r>
              <a:rPr lang="fr-FR"/>
              <a:t>Pour le formateur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00" name="Google Shape;1300;p18"/>
          <p:cNvSpPr txBox="1"/>
          <p:nvPr>
            <p:ph idx="2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Rappeler la méthode qui permet de créer une nouvelle route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Demander aux apprenants de s’assurer que les 2 écrans sont créés </a:t>
            </a:r>
            <a:endParaRPr/>
          </a:p>
        </p:txBody>
      </p:sp>
      <p:sp>
        <p:nvSpPr>
          <p:cNvPr id="1301" name="Google Shape;1301;p18"/>
          <p:cNvSpPr txBox="1"/>
          <p:nvPr>
            <p:ph idx="3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Créer les 2 écrans de départ et d’arrivée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Créer la route qui fait la liaison entre les 2 écrans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02" name="Google Shape;1302;p18"/>
          <p:cNvSpPr txBox="1"/>
          <p:nvPr>
            <p:ph idx="4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Support de résumé théorique accompagnant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Installation d’extension de Flutter/Dart 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3" name="Google Shape;1303;p18"/>
          <p:cNvSpPr txBox="1"/>
          <p:nvPr>
            <p:ph idx="5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</a:t>
            </a:r>
            <a:r>
              <a:rPr lang="fr-FR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Mettre en place des écrans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Créer une nouvelle route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4" name="Google Shape;1304;p18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AutoNum type="arabicPeriod" startAt="2"/>
            </a:pPr>
            <a:r>
              <a:rPr lang="fr-FR"/>
              <a:t>Pour l’apprenant</a:t>
            </a:r>
            <a:endParaRPr/>
          </a:p>
        </p:txBody>
      </p:sp>
      <p:sp>
        <p:nvSpPr>
          <p:cNvPr id="1305" name="Google Shape;1305;p18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AutoNum type="arabicPeriod" startAt="3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Conditions de réalisation :</a:t>
            </a:r>
            <a:endParaRPr/>
          </a:p>
        </p:txBody>
      </p:sp>
      <p:sp>
        <p:nvSpPr>
          <p:cNvPr id="1306" name="Google Shape;1306;p18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AutoNum type="arabicPeriod" startAt="4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Critères de réussite :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0e38e8bf78_0_251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Créer deux écrans avec retour en arrière</a:t>
            </a:r>
            <a:endParaRPr b="0" sz="17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12" name="Google Shape;1312;g20e38e8bf78_0_251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313" name="Google Shape;1313;g20e38e8bf78_0_251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Création facile d’une nouvelle route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14" name="Google Shape;1314;g20e38e8bf78_0_251"/>
          <p:cNvSpPr txBox="1"/>
          <p:nvPr/>
        </p:nvSpPr>
        <p:spPr>
          <a:xfrm>
            <a:off x="887475" y="2288550"/>
            <a:ext cx="4627200" cy="332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FirstRoute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extends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StatelessWidget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FirstRoute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super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.key});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Widget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build(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BuildContext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context)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appBar: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title: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0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'First Route'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 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body: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child: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ElevatedButton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child: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20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'Open route'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onPressed: () {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Navigate to second route when tapped.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5" name="Google Shape;1315;g20e38e8bf78_0_251"/>
          <p:cNvGrpSpPr/>
          <p:nvPr/>
        </p:nvGrpSpPr>
        <p:grpSpPr>
          <a:xfrm>
            <a:off x="832863" y="5657612"/>
            <a:ext cx="5262585" cy="801903"/>
            <a:chOff x="1779843" y="3179058"/>
            <a:chExt cx="7551420" cy="801903"/>
          </a:xfrm>
        </p:grpSpPr>
        <p:grpSp>
          <p:nvGrpSpPr>
            <p:cNvPr id="1316" name="Google Shape;1316;g20e38e8bf78_0_251"/>
            <p:cNvGrpSpPr/>
            <p:nvPr/>
          </p:nvGrpSpPr>
          <p:grpSpPr>
            <a:xfrm>
              <a:off x="1779843" y="3179058"/>
              <a:ext cx="7551420" cy="801903"/>
              <a:chOff x="1779843" y="3179058"/>
              <a:chExt cx="7551420" cy="801903"/>
            </a:xfrm>
          </p:grpSpPr>
          <p:sp>
            <p:nvSpPr>
              <p:cNvPr id="1317" name="Google Shape;1317;g20e38e8bf78_0_251"/>
              <p:cNvSpPr/>
              <p:nvPr/>
            </p:nvSpPr>
            <p:spPr>
              <a:xfrm>
                <a:off x="2544583" y="3253145"/>
                <a:ext cx="1399993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g20e38e8bf78_0_251"/>
              <p:cNvSpPr/>
              <p:nvPr/>
            </p:nvSpPr>
            <p:spPr>
              <a:xfrm>
                <a:off x="2131876" y="3565338"/>
                <a:ext cx="7199387" cy="415623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56565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b" bIns="72000" lIns="180000" spcFirstLastPara="1" rIns="108000" wrap="square" tIns="0">
                <a:noAutofit/>
              </a:bodyPr>
              <a:lstStyle/>
              <a:p>
                <a:pPr indent="-311150" lvl="0" marL="457200" marR="0" rtl="0" algn="just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300"/>
                  <a:buFont typeface="Calibri"/>
                  <a:buChar char="●"/>
                </a:pPr>
                <a:r>
                  <a:rPr b="0" i="0" lang="fr-FR" sz="13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Dans Flutter, les écrans et les pages sont appelés routes . </a:t>
                </a:r>
                <a:endParaRPr b="0" i="0" sz="1900" u="none" cap="none" strike="noStrike">
                  <a:solidFill>
                    <a:srgbClr val="5656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g20e38e8bf78_0_251"/>
              <p:cNvSpPr/>
              <p:nvPr/>
            </p:nvSpPr>
            <p:spPr>
              <a:xfrm>
                <a:off x="1779843" y="3179058"/>
                <a:ext cx="648000" cy="6480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20" name="Google Shape;1320;g20e38e8bf78_0_2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7561" y="3262520"/>
              <a:ext cx="715701" cy="57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1" name="Google Shape;1321;g20e38e8bf78_0_251"/>
          <p:cNvSpPr txBox="1"/>
          <p:nvPr/>
        </p:nvSpPr>
        <p:spPr>
          <a:xfrm>
            <a:off x="887475" y="1957350"/>
            <a:ext cx="1062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Sous Android, une route équivaut à une activité. Dans iOS à un ViewController et dans Flutter, une route n'est qu'un </a:t>
            </a:r>
            <a:r>
              <a:rPr b="1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widget</a:t>
            </a:r>
            <a:r>
              <a:rPr b="0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2" name="Google Shape;1322;g20e38e8bf78_0_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5" y="2288550"/>
            <a:ext cx="350520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g20e38e8bf78_0_251"/>
          <p:cNvSpPr txBox="1"/>
          <p:nvPr/>
        </p:nvSpPr>
        <p:spPr>
          <a:xfrm>
            <a:off x="7206450" y="6216625"/>
            <a:ext cx="293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1ère route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9"/>
          <p:cNvSpPr txBox="1"/>
          <p:nvPr>
            <p:ph idx="1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Créer deux écrans avec retour en arrière</a:t>
            </a:r>
            <a:endParaRPr b="0" sz="17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29" name="Google Shape;1329;p19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330" name="Google Shape;1330;p19"/>
          <p:cNvSpPr txBox="1"/>
          <p:nvPr>
            <p:ph idx="2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Création facile d’une nouvelle route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31" name="Google Shape;1331;p19"/>
          <p:cNvSpPr txBox="1"/>
          <p:nvPr/>
        </p:nvSpPr>
        <p:spPr>
          <a:xfrm>
            <a:off x="886725" y="2388100"/>
            <a:ext cx="5290800" cy="372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SecondRoute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extends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StatelessWidget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SecondRoute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.key});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Widget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build(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BuildContext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context)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appBar: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title: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'Second Route'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body: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child: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ElevatedButton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onPressed: ()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0" i="0" lang="fr-FR" sz="115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Navigate back to first route when tapped.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},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child: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'Go back!'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15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2" name="Google Shape;1332;p19"/>
          <p:cNvPicPr preferRelativeResize="0"/>
          <p:nvPr/>
        </p:nvPicPr>
        <p:blipFill rotWithShape="1">
          <a:blip r:embed="rId3">
            <a:alphaModFix/>
          </a:blip>
          <a:srcRect b="0" l="0" r="2959" t="0"/>
          <a:stretch/>
        </p:blipFill>
        <p:spPr>
          <a:xfrm>
            <a:off x="7085500" y="1977125"/>
            <a:ext cx="34384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9"/>
          <p:cNvSpPr txBox="1"/>
          <p:nvPr/>
        </p:nvSpPr>
        <p:spPr>
          <a:xfrm>
            <a:off x="887475" y="1957350"/>
            <a:ext cx="1062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 2ème écran avec la possibilité du retour en arrière.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19"/>
          <p:cNvSpPr txBox="1"/>
          <p:nvPr/>
        </p:nvSpPr>
        <p:spPr>
          <a:xfrm>
            <a:off x="7282650" y="5988025"/>
            <a:ext cx="293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2ème route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20e38e8bf78_0_155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Accédez à la deuxième route à l'aide de Navigator.push()</a:t>
            </a:r>
            <a:endParaRPr b="0" sz="17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40" name="Google Shape;1340;g20e38e8bf78_0_155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1341" name="Google Shape;1341;g20e38e8bf78_0_155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Création facile d’une nouvelle route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42" name="Google Shape;1342;g20e38e8bf78_0_155"/>
          <p:cNvSpPr txBox="1"/>
          <p:nvPr/>
        </p:nvSpPr>
        <p:spPr>
          <a:xfrm>
            <a:off x="870875" y="2023700"/>
            <a:ext cx="47103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999999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// Within the `FirstRoute` widget</a:t>
            </a:r>
            <a:endParaRPr b="0" i="0" sz="120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onPressed: () {</a:t>
            </a:r>
            <a:endParaRPr b="0" i="0" sz="120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Navigator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.push(</a:t>
            </a:r>
            <a:endParaRPr b="0" i="0" sz="120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  context,</a:t>
            </a:r>
            <a:endParaRPr b="0" i="0" sz="120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MaterialPageRoute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(builder: (context) =&gt;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SecondRoute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()),</a:t>
            </a:r>
            <a:endParaRPr b="0" i="0" sz="120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);</a:t>
            </a:r>
            <a:endParaRPr b="0" i="0" sz="1200" u="none" cap="none" strike="noStrike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20e38e8bf78_0_155"/>
          <p:cNvSpPr txBox="1"/>
          <p:nvPr/>
        </p:nvSpPr>
        <p:spPr>
          <a:xfrm>
            <a:off x="720000" y="3757763"/>
            <a:ext cx="47766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600" u="none" cap="none" strike="noStrike">
                <a:solidFill>
                  <a:srgbClr val="565656"/>
                </a:solidFill>
                <a:latin typeface="Calibri"/>
                <a:ea typeface="Calibri"/>
                <a:cs typeface="Calibri"/>
                <a:sym typeface="Calibri"/>
              </a:rPr>
              <a:t> Revenez au premier écran en utilisant Navigator.pop()</a:t>
            </a:r>
            <a:endParaRPr b="0" i="0" sz="1300" u="none" cap="none" strike="noStrike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20e38e8bf78_0_155"/>
          <p:cNvSpPr txBox="1"/>
          <p:nvPr/>
        </p:nvSpPr>
        <p:spPr>
          <a:xfrm>
            <a:off x="870875" y="4232025"/>
            <a:ext cx="4710300" cy="113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Within the SecondRoute widget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onPressed: ()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Navigator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.pop(context);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5" name="Google Shape;1345;g20e38e8bf78_0_155"/>
          <p:cNvPicPr preferRelativeResize="0"/>
          <p:nvPr/>
        </p:nvPicPr>
        <p:blipFill rotWithShape="1">
          <a:blip r:embed="rId3">
            <a:alphaModFix/>
          </a:blip>
          <a:srcRect b="0" l="2238" r="0" t="0"/>
          <a:stretch/>
        </p:blipFill>
        <p:spPr>
          <a:xfrm>
            <a:off x="7513275" y="2122025"/>
            <a:ext cx="2029875" cy="7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6" name="Google Shape;1346;g20e38e8bf78_0_155"/>
          <p:cNvCxnSpPr/>
          <p:nvPr/>
        </p:nvCxnSpPr>
        <p:spPr>
          <a:xfrm flipH="1">
            <a:off x="7042275" y="2503025"/>
            <a:ext cx="547200" cy="20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347" name="Google Shape;1347;g20e38e8bf78_0_155"/>
          <p:cNvSpPr txBox="1"/>
          <p:nvPr/>
        </p:nvSpPr>
        <p:spPr>
          <a:xfrm>
            <a:off x="6443525" y="2761725"/>
            <a:ext cx="245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flèche de retour en arrière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0722730237_0_3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800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353" name="Google Shape;1353;g20722730237_0_3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400"/>
              <a:buNone/>
            </a:pPr>
            <a:r>
              <a:rPr lang="fr-FR"/>
              <a:t>Passage des données d’un écran à un autre</a:t>
            </a:r>
            <a:endParaRPr/>
          </a:p>
        </p:txBody>
      </p:sp>
      <p:sp>
        <p:nvSpPr>
          <p:cNvPr id="1354" name="Google Shape;1354;g20722730237_0_3"/>
          <p:cNvSpPr txBox="1"/>
          <p:nvPr>
            <p:ph idx="3" type="body"/>
          </p:nvPr>
        </p:nvSpPr>
        <p:spPr>
          <a:xfrm>
            <a:off x="6300000" y="2700000"/>
            <a:ext cx="55800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Partager les données entre les 2 écrans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Assurer le retour en arrière</a:t>
            </a:r>
            <a:endParaRPr/>
          </a:p>
        </p:txBody>
      </p:sp>
      <p:sp>
        <p:nvSpPr>
          <p:cNvPr id="1355" name="Google Shape;1355;g20722730237_0_3"/>
          <p:cNvSpPr txBox="1"/>
          <p:nvPr>
            <p:ph idx="4" type="body"/>
          </p:nvPr>
        </p:nvSpPr>
        <p:spPr>
          <a:xfrm>
            <a:off x="8480684" y="6132986"/>
            <a:ext cx="1689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05 heures</a:t>
            </a:r>
            <a:endParaRPr/>
          </a:p>
        </p:txBody>
      </p:sp>
      <p:sp>
        <p:nvSpPr>
          <p:cNvPr id="1356" name="Google Shape;1356;g20722730237_0_3"/>
          <p:cNvSpPr txBox="1"/>
          <p:nvPr>
            <p:ph idx="5" type="body"/>
          </p:nvPr>
        </p:nvSpPr>
        <p:spPr>
          <a:xfrm>
            <a:off x="6300000" y="4680000"/>
            <a:ext cx="55800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>
                <a:solidFill>
                  <a:schemeClr val="dk1"/>
                </a:solidFill>
              </a:rPr>
              <a:t>Lire attentivement les consignes du résumé théorique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0722730237_0_11"/>
          <p:cNvSpPr txBox="1"/>
          <p:nvPr>
            <p:ph idx="1" type="body"/>
          </p:nvPr>
        </p:nvSpPr>
        <p:spPr>
          <a:xfrm>
            <a:off x="6245570" y="564975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AutoNum type="arabicPeriod"/>
            </a:pPr>
            <a:r>
              <a:rPr lang="fr-FR"/>
              <a:t>Pour le formateur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62" name="Google Shape;1362;g20722730237_0_11"/>
          <p:cNvSpPr txBox="1"/>
          <p:nvPr>
            <p:ph idx="2" type="body"/>
          </p:nvPr>
        </p:nvSpPr>
        <p:spPr>
          <a:xfrm>
            <a:off x="6245570" y="903777"/>
            <a:ext cx="57600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Rappeler la méthode qui permet de créer une nouvelle route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Demander aux apprenants de partager les données entre les 2 écrans</a:t>
            </a:r>
            <a:endParaRPr/>
          </a:p>
        </p:txBody>
      </p:sp>
      <p:sp>
        <p:nvSpPr>
          <p:cNvPr id="1363" name="Google Shape;1363;g20722730237_0_11"/>
          <p:cNvSpPr txBox="1"/>
          <p:nvPr>
            <p:ph idx="3" type="body"/>
          </p:nvPr>
        </p:nvSpPr>
        <p:spPr>
          <a:xfrm>
            <a:off x="6245570" y="2406183"/>
            <a:ext cx="5760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Créer les 2 écrans de départ et d’arrivée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Échanger les données entre les 2 écrans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Créer la route qui fait la liaison entre les 2 écrans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364" name="Google Shape;1364;g20722730237_0_11"/>
          <p:cNvSpPr txBox="1"/>
          <p:nvPr>
            <p:ph idx="4" type="body"/>
          </p:nvPr>
        </p:nvSpPr>
        <p:spPr>
          <a:xfrm>
            <a:off x="6245570" y="4083661"/>
            <a:ext cx="5760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Support de résumé théorique accompagnant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-FR" sz="1600">
                <a:solidFill>
                  <a:schemeClr val="dk1"/>
                </a:solidFill>
              </a:rPr>
              <a:t>Installation d’extension de Flutter/Dart 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5" name="Google Shape;1365;g20722730237_0_11"/>
          <p:cNvSpPr txBox="1"/>
          <p:nvPr>
            <p:ph idx="5" type="body"/>
          </p:nvPr>
        </p:nvSpPr>
        <p:spPr>
          <a:xfrm>
            <a:off x="6245570" y="5708000"/>
            <a:ext cx="57600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Mettre en place des écrans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Créer une nouvelle route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Partager les données entre les écrans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6" name="Google Shape;1366;g20722730237_0_11"/>
          <p:cNvSpPr txBox="1"/>
          <p:nvPr>
            <p:ph idx="6" type="body"/>
          </p:nvPr>
        </p:nvSpPr>
        <p:spPr>
          <a:xfrm>
            <a:off x="6245570" y="2075762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AutoNum type="arabicPeriod" startAt="2"/>
            </a:pPr>
            <a:r>
              <a:rPr lang="fr-FR"/>
              <a:t>Pour l’apprenant</a:t>
            </a:r>
            <a:endParaRPr/>
          </a:p>
        </p:txBody>
      </p:sp>
      <p:sp>
        <p:nvSpPr>
          <p:cNvPr id="1367" name="Google Shape;1367;g20722730237_0_11"/>
          <p:cNvSpPr txBox="1"/>
          <p:nvPr>
            <p:ph idx="7" type="body"/>
          </p:nvPr>
        </p:nvSpPr>
        <p:spPr>
          <a:xfrm>
            <a:off x="6245570" y="3751648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AutoNum type="arabicPeriod" startAt="3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Conditions de réalisation :</a:t>
            </a:r>
            <a:endParaRPr/>
          </a:p>
        </p:txBody>
      </p:sp>
      <p:sp>
        <p:nvSpPr>
          <p:cNvPr id="1368" name="Google Shape;1368;g20722730237_0_11"/>
          <p:cNvSpPr txBox="1"/>
          <p:nvPr>
            <p:ph idx="8" type="body"/>
          </p:nvPr>
        </p:nvSpPr>
        <p:spPr>
          <a:xfrm>
            <a:off x="6245570" y="5374471"/>
            <a:ext cx="5760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Font typeface="Calibri"/>
              <a:buAutoNum type="arabicPeriod" startAt="4"/>
            </a:pPr>
            <a:r>
              <a:rPr b="1" lang="fr-FR" sz="1600" u="none">
                <a:latin typeface="Calibri"/>
                <a:ea typeface="Calibri"/>
                <a:cs typeface="Calibri"/>
                <a:sym typeface="Calibri"/>
              </a:rPr>
              <a:t>Critères de réussite :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0722730237_0_22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Envoyer des données vers un nouvel écran</a:t>
            </a:r>
            <a:endParaRPr b="0" sz="23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74" name="Google Shape;1374;g20722730237_0_22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375" name="Google Shape;1375;g20722730237_0_22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Passage des données d’un écran à un autre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76" name="Google Shape;1376;g20722730237_0_22"/>
          <p:cNvSpPr txBox="1"/>
          <p:nvPr>
            <p:ph idx="3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   </a:t>
            </a:r>
            <a:endParaRPr/>
          </a:p>
        </p:txBody>
      </p:sp>
      <p:sp>
        <p:nvSpPr>
          <p:cNvPr id="1377" name="Google Shape;1377;g20722730237_0_22"/>
          <p:cNvSpPr txBox="1"/>
          <p:nvPr/>
        </p:nvSpPr>
        <p:spPr>
          <a:xfrm>
            <a:off x="846000" y="2019250"/>
            <a:ext cx="2313600" cy="287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1. Définir toutes les classes</a:t>
            </a:r>
            <a:endParaRPr b="1" i="0" sz="13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title;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String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description;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.title,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.description);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g20722730237_0_22"/>
          <p:cNvSpPr txBox="1"/>
          <p:nvPr/>
        </p:nvSpPr>
        <p:spPr>
          <a:xfrm>
            <a:off x="3310475" y="2012650"/>
            <a:ext cx="4002900" cy="406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2. Créer une liste de tâches</a:t>
            </a:r>
            <a:endParaRPr b="0" i="0" sz="17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Générer la liste des tâches</a:t>
            </a:r>
            <a:endParaRPr b="0" i="0" sz="1900" u="none" cap="none" strike="noStrike">
              <a:solidFill>
                <a:srgbClr val="7D7D7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todos =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.generate(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00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(i) =&gt;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'Todo $i'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'A description of what needs to be done for Todo $i'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Afficher la liste des tâches à l'aide d'un ListView</a:t>
            </a:r>
            <a:endParaRPr b="0" i="0" sz="14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ListView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.builder(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itemCount: todos.length,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itemBuilder: (context, index)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ListTile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title: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(todos[index].title),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},),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g20722730237_0_22"/>
          <p:cNvSpPr txBox="1"/>
          <p:nvPr/>
        </p:nvSpPr>
        <p:spPr>
          <a:xfrm>
            <a:off x="7463525" y="2012650"/>
            <a:ext cx="3938700" cy="438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3. Créer un écran Todo pour afficher la liste</a:t>
            </a:r>
            <a:endParaRPr b="0" i="0" sz="17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TodosScreen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extends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StatelessWidget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Requiring the list of todos.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TodosScreen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super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.key,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.todos});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&gt; todos;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Widget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build(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BuildContext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context)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appBar: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title: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fr-FR" sz="1150" u="none" cap="none" strike="noStrike">
                <a:solidFill>
                  <a:srgbClr val="1B87C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'Todos'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body: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ListView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.builder(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itemCount: todos.length,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itemBuilder: (context, index) {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fr-FR" sz="115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ListTile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title: </a:t>
            </a:r>
            <a:r>
              <a:rPr b="0" i="0" lang="fr-FR" sz="115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(todos[index].title),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);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},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1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15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);}}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0e38e8bf78_0_191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Envoyer des données vers un nouvel écran</a:t>
            </a:r>
            <a:endParaRPr b="0" sz="23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85" name="Google Shape;1385;g20e38e8bf78_0_191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386" name="Google Shape;1386;g20e38e8bf78_0_191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Passage des données d’un écran à un autre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87" name="Google Shape;1387;g20e38e8bf78_0_191"/>
          <p:cNvSpPr txBox="1"/>
          <p:nvPr>
            <p:ph idx="3" type="body"/>
          </p:nvPr>
        </p:nvSpPr>
        <p:spPr>
          <a:xfrm>
            <a:off x="720000" y="1943050"/>
            <a:ext cx="39240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   </a:t>
            </a:r>
            <a:endParaRPr/>
          </a:p>
        </p:txBody>
      </p:sp>
      <p:sp>
        <p:nvSpPr>
          <p:cNvPr id="1388" name="Google Shape;1388;g20e38e8bf78_0_191"/>
          <p:cNvSpPr txBox="1"/>
          <p:nvPr/>
        </p:nvSpPr>
        <p:spPr>
          <a:xfrm>
            <a:off x="5242650" y="1957350"/>
            <a:ext cx="4776600" cy="4147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5. Naviguer et transmettre les données à l'écran de détail</a:t>
            </a:r>
            <a:endParaRPr b="1" i="0" sz="13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body: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ListView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.builder(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itemCount: todos.length,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itemBuilder: (context, index)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ListTile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title: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(todos[index].title),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When a user taps the ListTile, navigate to the DetailScreen.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Notice that you're not only creating a DetailScreen, you're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also passing the current todo through to it.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onTap: ()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Navigator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.push(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context,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MaterialPageRoute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builder: (context) =&gt;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DetailScreen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(todo: todos[index]),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);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},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);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0e38e8bf78_0_191"/>
          <p:cNvSpPr txBox="1"/>
          <p:nvPr/>
        </p:nvSpPr>
        <p:spPr>
          <a:xfrm>
            <a:off x="854300" y="1957350"/>
            <a:ext cx="4204500" cy="4420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4A4A4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4. Créer un écran de détail pour afficher des informations sur une tâche</a:t>
            </a:r>
            <a:endParaRPr b="1" i="0" sz="1300" u="none" cap="none" strike="noStrike">
              <a:solidFill>
                <a:srgbClr val="4A4A4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DetailScreen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extends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StatelessWidget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In the constructor, require a Todo.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DetailScreen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({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super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.key,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.todo});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Declare a field that holds the Todo.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todo;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@override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Widget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build(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BuildContext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context) {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200" u="none" cap="none" strike="noStrike">
                <a:solidFill>
                  <a:srgbClr val="99999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// Use the Todo to create the UI.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Scaffold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appBar: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AppBar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title: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(todo.title),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body: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Padding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padding: </a:t>
            </a:r>
            <a:r>
              <a:rPr b="0" i="0" lang="fr-FR" sz="1200" u="none" cap="none" strike="noStrike">
                <a:solidFill>
                  <a:srgbClr val="1FBAA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EdgeInsets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.all(</a:t>
            </a:r>
            <a:r>
              <a:rPr b="0" i="0" lang="fr-FR" sz="1200" u="none" cap="none" strike="noStrike">
                <a:solidFill>
                  <a:srgbClr val="00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16.0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),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child: </a:t>
            </a:r>
            <a:r>
              <a:rPr b="0" i="0" lang="fr-FR" sz="1200" u="none" cap="none" strike="noStrike">
                <a:solidFill>
                  <a:srgbClr val="6600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(todo.description), ),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}</a:t>
            </a:r>
            <a:endParaRPr b="0" i="0" sz="12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fr-FR" sz="1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0e38e8bf78_0_275"/>
          <p:cNvSpPr txBox="1"/>
          <p:nvPr>
            <p:ph idx="1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Envoyer des données vers un nouvel écran</a:t>
            </a:r>
            <a:endParaRPr b="0" sz="2300">
              <a:solidFill>
                <a:srgbClr val="4A4A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95" name="Google Shape;1395;g20e38e8bf78_0_275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2000"/>
              <a:buFont typeface="Calibri"/>
              <a:buNone/>
            </a:pPr>
            <a:r>
              <a:rPr lang="fr-FR"/>
              <a:t>Activité 2</a:t>
            </a:r>
            <a:endParaRPr/>
          </a:p>
        </p:txBody>
      </p:sp>
      <p:sp>
        <p:nvSpPr>
          <p:cNvPr id="1396" name="Google Shape;1396;g20e38e8bf78_0_275"/>
          <p:cNvSpPr txBox="1"/>
          <p:nvPr>
            <p:ph idx="2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rPr lang="fr-FR"/>
              <a:t>Passage des données d’un écran à un autre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397" name="Google Shape;1397;g20e38e8bf78_0_275"/>
          <p:cNvPicPr preferRelativeResize="0"/>
          <p:nvPr/>
        </p:nvPicPr>
        <p:blipFill rotWithShape="1">
          <a:blip r:embed="rId3">
            <a:alphaModFix/>
          </a:blip>
          <a:srcRect b="0" l="1084" r="2042" t="0"/>
          <a:stretch/>
        </p:blipFill>
        <p:spPr>
          <a:xfrm>
            <a:off x="1093200" y="2090563"/>
            <a:ext cx="507510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g20e38e8bf78_0_2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3100" y="2095438"/>
            <a:ext cx="50673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20e38e8bf78_0_275"/>
          <p:cNvSpPr txBox="1"/>
          <p:nvPr/>
        </p:nvSpPr>
        <p:spPr>
          <a:xfrm>
            <a:off x="1758200" y="5563075"/>
            <a:ext cx="306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liste des éléments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g20e38e8bf78_0_275"/>
          <p:cNvSpPr txBox="1"/>
          <p:nvPr/>
        </p:nvSpPr>
        <p:spPr>
          <a:xfrm>
            <a:off x="6939800" y="3429475"/>
            <a:ext cx="306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L’élément sélectionné de la liste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"/>
          <p:cNvSpPr txBox="1"/>
          <p:nvPr>
            <p:ph idx="1" type="body"/>
          </p:nvPr>
        </p:nvSpPr>
        <p:spPr>
          <a:xfrm>
            <a:off x="6300000" y="539999"/>
            <a:ext cx="558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800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848" name="Google Shape;848;p5"/>
          <p:cNvSpPr txBox="1"/>
          <p:nvPr>
            <p:ph idx="2" type="body"/>
          </p:nvPr>
        </p:nvSpPr>
        <p:spPr>
          <a:xfrm>
            <a:off x="6300000" y="1089893"/>
            <a:ext cx="558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400"/>
              <a:buNone/>
            </a:pPr>
            <a:r>
              <a:rPr lang="fr-FR"/>
              <a:t>Installation de l’environnement Flutter </a:t>
            </a:r>
            <a:endParaRPr b="0"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49" name="Google Shape;849;p5"/>
          <p:cNvSpPr txBox="1"/>
          <p:nvPr>
            <p:ph idx="3" type="body"/>
          </p:nvPr>
        </p:nvSpPr>
        <p:spPr>
          <a:xfrm>
            <a:off x="6300000" y="2700000"/>
            <a:ext cx="5580000" cy="126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Installer Android Studio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Installer les extensions Dart/Flutter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50" name="Google Shape;850;p5"/>
          <p:cNvSpPr txBox="1"/>
          <p:nvPr>
            <p:ph idx="4" type="body"/>
          </p:nvPr>
        </p:nvSpPr>
        <p:spPr>
          <a:xfrm>
            <a:off x="8480684" y="6132986"/>
            <a:ext cx="168931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/>
              <a:t>05 heures</a:t>
            </a:r>
            <a:endParaRPr/>
          </a:p>
        </p:txBody>
      </p:sp>
      <p:sp>
        <p:nvSpPr>
          <p:cNvPr id="851" name="Google Shape;851;p5"/>
          <p:cNvSpPr txBox="1"/>
          <p:nvPr>
            <p:ph idx="5" type="body"/>
          </p:nvPr>
        </p:nvSpPr>
        <p:spPr>
          <a:xfrm>
            <a:off x="6300000" y="4680000"/>
            <a:ext cx="5580000" cy="122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Suivre les instructions du TP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Préparer la machine pour réaliser le TP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>
                <a:solidFill>
                  <a:schemeClr val="dk1"/>
                </a:solidFill>
              </a:rPr>
              <a:t>Exécuter les codes sur l’IDE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"/>
          <p:cNvSpPr txBox="1"/>
          <p:nvPr>
            <p:ph idx="1" type="body"/>
          </p:nvPr>
        </p:nvSpPr>
        <p:spPr>
          <a:xfrm>
            <a:off x="6245570" y="903777"/>
            <a:ext cx="5760000" cy="11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Demander aux apprenants de suivre les étapes de l’énnoncé  et exécuter le code fourni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Demander aux apprenants de réaliser le travail sur leurs machines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7" name="Google Shape;857;p6"/>
          <p:cNvSpPr txBox="1"/>
          <p:nvPr>
            <p:ph idx="2" type="body"/>
          </p:nvPr>
        </p:nvSpPr>
        <p:spPr>
          <a:xfrm>
            <a:off x="6245570" y="2406183"/>
            <a:ext cx="5760000" cy="132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Installer Android Studio et ajouter les extensions de Flutter/Dart</a:t>
            </a:r>
            <a:endParaRPr sz="16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fr-FR" sz="1600">
                <a:solidFill>
                  <a:schemeClr val="dk1"/>
                </a:solidFill>
              </a:rPr>
              <a:t>Créer un projet du travail</a:t>
            </a:r>
            <a:endParaRPr/>
          </a:p>
        </p:txBody>
      </p:sp>
      <p:sp>
        <p:nvSpPr>
          <p:cNvPr id="858" name="Google Shape;858;p6"/>
          <p:cNvSpPr txBox="1"/>
          <p:nvPr>
            <p:ph idx="3" type="body"/>
          </p:nvPr>
        </p:nvSpPr>
        <p:spPr>
          <a:xfrm>
            <a:off x="6245570" y="4083661"/>
            <a:ext cx="5760000" cy="1274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Support de résumé théorique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fr-FR" sz="1600">
                <a:solidFill>
                  <a:schemeClr val="dk1"/>
                </a:solidFill>
              </a:rPr>
              <a:t>DartPad ou Android Studio installé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59" name="Google Shape;859;p6"/>
          <p:cNvSpPr txBox="1"/>
          <p:nvPr>
            <p:ph idx="4" type="body"/>
          </p:nvPr>
        </p:nvSpPr>
        <p:spPr>
          <a:xfrm>
            <a:off x="6245570" y="5708000"/>
            <a:ext cx="5760000" cy="1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-FR" sz="1600">
                <a:solidFill>
                  <a:schemeClr val="dk1"/>
                </a:solidFill>
              </a:rPr>
              <a:t>Le stagiaire est-il capable de :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fr-FR" sz="1600">
                <a:solidFill>
                  <a:schemeClr val="dk1"/>
                </a:solidFill>
              </a:rPr>
              <a:t>Démarrer l’IDE pour coder en Dart/Flutter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>
                <a:solidFill>
                  <a:schemeClr val="dk1"/>
                </a:solidFill>
              </a:rPr>
              <a:t>					</a:t>
            </a:r>
            <a:endParaRPr sz="1600">
              <a:solidFill>
                <a:schemeClr val="dk1"/>
              </a:solidFill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>
                <a:solidFill>
                  <a:schemeClr val="dk1"/>
                </a:solidFill>
              </a:rPr>
              <a:t>				</a:t>
            </a:r>
            <a:endParaRPr sz="1600">
              <a:solidFill>
                <a:schemeClr val="dk1"/>
              </a:solidFill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>
                <a:solidFill>
                  <a:schemeClr val="dk1"/>
                </a:solidFill>
              </a:rPr>
              <a:t>			</a:t>
            </a:r>
            <a:endParaRPr sz="1600">
              <a:solidFill>
                <a:schemeClr val="dk1"/>
              </a:solidFill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>
                <a:solidFill>
                  <a:schemeClr val="dk1"/>
                </a:solidFill>
              </a:rPr>
              <a:t>		</a:t>
            </a:r>
            <a:endParaRPr sz="1600">
              <a:solidFill>
                <a:schemeClr val="dk1"/>
              </a:solidFill>
            </a:endParaRPr>
          </a:p>
          <a:p>
            <a:pPr indent="-2667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60" name="Google Shape;860;p6"/>
          <p:cNvSpPr txBox="1"/>
          <p:nvPr>
            <p:ph idx="5" type="body"/>
          </p:nvPr>
        </p:nvSpPr>
        <p:spPr>
          <a:xfrm>
            <a:off x="6245570" y="564975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</a:pPr>
            <a:r>
              <a:rPr lang="fr-FR"/>
              <a:t>Pour le formateur</a:t>
            </a:r>
            <a:endParaRPr/>
          </a:p>
        </p:txBody>
      </p:sp>
      <p:sp>
        <p:nvSpPr>
          <p:cNvPr id="861" name="Google Shape;861;p6"/>
          <p:cNvSpPr txBox="1"/>
          <p:nvPr>
            <p:ph idx="6" type="body"/>
          </p:nvPr>
        </p:nvSpPr>
        <p:spPr>
          <a:xfrm>
            <a:off x="6245570" y="2075762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</a:pPr>
            <a:r>
              <a:rPr lang="fr-FR"/>
              <a:t>Pour l’apprenant</a:t>
            </a:r>
            <a:endParaRPr/>
          </a:p>
        </p:txBody>
      </p:sp>
      <p:sp>
        <p:nvSpPr>
          <p:cNvPr id="862" name="Google Shape;862;p6"/>
          <p:cNvSpPr txBox="1"/>
          <p:nvPr>
            <p:ph idx="7" type="body"/>
          </p:nvPr>
        </p:nvSpPr>
        <p:spPr>
          <a:xfrm>
            <a:off x="6245570" y="3751648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</a:pPr>
            <a:r>
              <a:rPr lang="fr-FR"/>
              <a:t>Conditions de réalisation</a:t>
            </a:r>
            <a:endParaRPr/>
          </a:p>
        </p:txBody>
      </p:sp>
      <p:sp>
        <p:nvSpPr>
          <p:cNvPr id="863" name="Google Shape;863;p6"/>
          <p:cNvSpPr txBox="1"/>
          <p:nvPr>
            <p:ph idx="8" type="body"/>
          </p:nvPr>
        </p:nvSpPr>
        <p:spPr>
          <a:xfrm>
            <a:off x="6245570" y="5374471"/>
            <a:ext cx="5760000" cy="313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Font typeface="Calibri"/>
              <a:buNone/>
            </a:pPr>
            <a:r>
              <a:rPr lang="fr-FR"/>
              <a:t>Critère de réussite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"/>
          <p:cNvSpPr txBox="1"/>
          <p:nvPr>
            <p:ph type="title"/>
          </p:nvPr>
        </p:nvSpPr>
        <p:spPr>
          <a:xfrm>
            <a:off x="180000" y="400050"/>
            <a:ext cx="5075172" cy="415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869" name="Google Shape;869;p7"/>
          <p:cNvSpPr txBox="1"/>
          <p:nvPr>
            <p:ph idx="1" type="body"/>
          </p:nvPr>
        </p:nvSpPr>
        <p:spPr>
          <a:xfrm>
            <a:off x="180000" y="725765"/>
            <a:ext cx="5075172" cy="4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None/>
            </a:pPr>
            <a:r>
              <a:rPr lang="fr-FR"/>
              <a:t>Installer Android Studio</a:t>
            </a:r>
            <a:endParaRPr/>
          </a:p>
        </p:txBody>
      </p:sp>
      <p:sp>
        <p:nvSpPr>
          <p:cNvPr id="870" name="Google Shape;870;p7"/>
          <p:cNvSpPr txBox="1"/>
          <p:nvPr>
            <p:ph idx="3" type="body"/>
          </p:nvPr>
        </p:nvSpPr>
        <p:spPr>
          <a:xfrm>
            <a:off x="720000" y="1616658"/>
            <a:ext cx="10746576" cy="319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None/>
            </a:pPr>
            <a:r>
              <a:rPr lang="fr-FR"/>
              <a:t>Android Studio</a:t>
            </a:r>
            <a:endParaRPr/>
          </a:p>
        </p:txBody>
      </p:sp>
      <p:sp>
        <p:nvSpPr>
          <p:cNvPr id="871" name="Google Shape;871;p7"/>
          <p:cNvSpPr txBox="1"/>
          <p:nvPr/>
        </p:nvSpPr>
        <p:spPr>
          <a:xfrm>
            <a:off x="854300" y="2081750"/>
            <a:ext cx="751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Télécharger Android Studio depuis le site officiel :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https://developer.android.com/studio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000" y="2507750"/>
            <a:ext cx="3412237" cy="3080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7"/>
          <p:cNvCxnSpPr/>
          <p:nvPr/>
        </p:nvCxnSpPr>
        <p:spPr>
          <a:xfrm flipH="1" rot="10800000">
            <a:off x="4917700" y="4686725"/>
            <a:ext cx="1268700" cy="1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74" name="Google Shape;874;p7"/>
          <p:cNvSpPr txBox="1"/>
          <p:nvPr/>
        </p:nvSpPr>
        <p:spPr>
          <a:xfrm>
            <a:off x="6186400" y="4236900"/>
            <a:ext cx="211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nom de la version    d’Android Studio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5" name="Google Shape;875;p7"/>
          <p:cNvGrpSpPr/>
          <p:nvPr/>
        </p:nvGrpSpPr>
        <p:grpSpPr>
          <a:xfrm>
            <a:off x="4982590" y="5560958"/>
            <a:ext cx="6414677" cy="801914"/>
            <a:chOff x="1779843" y="3179058"/>
            <a:chExt cx="6414677" cy="801914"/>
          </a:xfrm>
        </p:grpSpPr>
        <p:grpSp>
          <p:nvGrpSpPr>
            <p:cNvPr id="876" name="Google Shape;876;p7"/>
            <p:cNvGrpSpPr/>
            <p:nvPr/>
          </p:nvGrpSpPr>
          <p:grpSpPr>
            <a:xfrm>
              <a:off x="1779843" y="3179058"/>
              <a:ext cx="6414677" cy="801914"/>
              <a:chOff x="1779843" y="3179058"/>
              <a:chExt cx="6414677" cy="801914"/>
            </a:xfrm>
          </p:grpSpPr>
          <p:sp>
            <p:nvSpPr>
              <p:cNvPr id="877" name="Google Shape;877;p7"/>
              <p:cNvSpPr/>
              <p:nvPr/>
            </p:nvSpPr>
            <p:spPr>
              <a:xfrm>
                <a:off x="24740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842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784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2131878" y="3565349"/>
                <a:ext cx="6062642" cy="415623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00784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b" bIns="72000" lIns="180000" spcFirstLastPara="1" rIns="0" wrap="square" tIns="0">
                <a:noAutofit/>
              </a:bodyPr>
              <a:lstStyle/>
              <a:p>
                <a:pPr indent="-17145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200"/>
                  <a:buFont typeface="Arial"/>
                  <a:buChar char="•"/>
                </a:pPr>
                <a:r>
                  <a:rPr b="0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 nom d’Android Studio change par version.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1779843" y="3179058"/>
                <a:ext cx="648000" cy="6480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80" name="Google Shape;88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47546" y="3262513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088ba40283_0_4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886" name="Google Shape;886;g2088ba40283_0_4"/>
          <p:cNvSpPr txBox="1"/>
          <p:nvPr>
            <p:ph idx="1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None/>
            </a:pPr>
            <a:r>
              <a:rPr lang="fr-FR"/>
              <a:t>Installer Android Studio</a:t>
            </a:r>
            <a:endParaRPr/>
          </a:p>
        </p:txBody>
      </p:sp>
      <p:sp>
        <p:nvSpPr>
          <p:cNvPr id="887" name="Google Shape;887;g2088ba40283_0_4"/>
          <p:cNvSpPr txBox="1"/>
          <p:nvPr>
            <p:ph idx="2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888" name="Google Shape;888;g2088ba40283_0_4"/>
          <p:cNvSpPr txBox="1"/>
          <p:nvPr>
            <p:ph idx="3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None/>
            </a:pPr>
            <a:r>
              <a:rPr lang="fr-FR"/>
              <a:t>Ajouter les extensions à Android Studio</a:t>
            </a:r>
            <a:endParaRPr/>
          </a:p>
        </p:txBody>
      </p:sp>
      <p:sp>
        <p:nvSpPr>
          <p:cNvPr id="889" name="Google Shape;889;g2088ba40283_0_4"/>
          <p:cNvSpPr txBox="1"/>
          <p:nvPr/>
        </p:nvSpPr>
        <p:spPr>
          <a:xfrm>
            <a:off x="854300" y="2081750"/>
            <a:ext cx="88980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Installer les extensions « 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Dart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et « </a:t>
            </a:r>
            <a:r>
              <a:rPr b="1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Flutter </a:t>
            </a: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pour préparer Android Studio à utiliser les fonctionnalités de Dart et FLutter.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Google Shape;890;g2088ba40283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250" y="2509250"/>
            <a:ext cx="8325800" cy="28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g2088ba40283_0_4"/>
          <p:cNvSpPr txBox="1"/>
          <p:nvPr/>
        </p:nvSpPr>
        <p:spPr>
          <a:xfrm>
            <a:off x="2200925" y="5443825"/>
            <a:ext cx="243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plugins Dart et Flutter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2" name="Google Shape;892;g2088ba40283_0_4"/>
          <p:cNvGrpSpPr/>
          <p:nvPr/>
        </p:nvGrpSpPr>
        <p:grpSpPr>
          <a:xfrm>
            <a:off x="4982590" y="5560958"/>
            <a:ext cx="6414677" cy="801914"/>
            <a:chOff x="1779843" y="3179058"/>
            <a:chExt cx="6414677" cy="801914"/>
          </a:xfrm>
        </p:grpSpPr>
        <p:grpSp>
          <p:nvGrpSpPr>
            <p:cNvPr id="893" name="Google Shape;893;g2088ba40283_0_4"/>
            <p:cNvGrpSpPr/>
            <p:nvPr/>
          </p:nvGrpSpPr>
          <p:grpSpPr>
            <a:xfrm>
              <a:off x="1779843" y="3179058"/>
              <a:ext cx="6414677" cy="801914"/>
              <a:chOff x="1779843" y="3179058"/>
              <a:chExt cx="6414677" cy="801914"/>
            </a:xfrm>
          </p:grpSpPr>
          <p:sp>
            <p:nvSpPr>
              <p:cNvPr id="894" name="Google Shape;894;g2088ba40283_0_4"/>
              <p:cNvSpPr/>
              <p:nvPr/>
            </p:nvSpPr>
            <p:spPr>
              <a:xfrm>
                <a:off x="2474061" y="3322237"/>
                <a:ext cx="1059370" cy="235996"/>
              </a:xfrm>
              <a:custGeom>
                <a:rect b="b" l="l" r="r" t="t"/>
                <a:pathLst>
                  <a:path extrusionOk="0" h="264421" w="1249994">
                    <a:moveTo>
                      <a:pt x="0" y="0"/>
                    </a:moveTo>
                    <a:lnTo>
                      <a:pt x="1249994" y="0"/>
                    </a:lnTo>
                    <a:lnTo>
                      <a:pt x="1249994" y="264421"/>
                    </a:lnTo>
                    <a:lnTo>
                      <a:pt x="0" y="2644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842"/>
                  </a:buClr>
                  <a:buSzPts val="1400"/>
                  <a:buFont typeface="Calibri"/>
                  <a:buNone/>
                </a:pPr>
                <a:r>
                  <a:rPr b="1" i="0" lang="fr-FR" sz="1400" u="none" cap="none" strike="noStrike">
                    <a:solidFill>
                      <a:srgbClr val="00784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Remarques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g2088ba40283_0_4"/>
              <p:cNvSpPr/>
              <p:nvPr/>
            </p:nvSpPr>
            <p:spPr>
              <a:xfrm>
                <a:off x="2131878" y="3565349"/>
                <a:ext cx="6062642" cy="415623"/>
              </a:xfrm>
              <a:custGeom>
                <a:rect b="b" l="l" r="r" t="t"/>
                <a:pathLst>
                  <a:path extrusionOk="0" h="1249994" w="6062642">
                    <a:moveTo>
                      <a:pt x="0" y="0"/>
                    </a:moveTo>
                    <a:lnTo>
                      <a:pt x="6062642" y="0"/>
                    </a:lnTo>
                    <a:lnTo>
                      <a:pt x="6062642" y="1249994"/>
                    </a:lnTo>
                    <a:lnTo>
                      <a:pt x="0" y="1249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cap="flat" cmpd="sng" w="28575">
                <a:solidFill>
                  <a:srgbClr val="00784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b" bIns="72000" lIns="180000" spcFirstLastPara="1" rIns="0" wrap="square" tIns="0">
                <a:noAutofit/>
              </a:bodyPr>
              <a:lstStyle/>
              <a:p>
                <a:pPr indent="-171450" lvl="0" marL="17145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5656"/>
                  </a:buClr>
                  <a:buSzPts val="1200"/>
                  <a:buFont typeface="Arial"/>
                  <a:buChar char="•"/>
                </a:pPr>
                <a:r>
                  <a:rPr b="0" i="0" lang="fr-FR" sz="1200" u="none" cap="none" strike="noStrike">
                    <a:solidFill>
                      <a:srgbClr val="56565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Gardez toujours les plugins Dart et Flutter à jour.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g2088ba40283_0_4"/>
              <p:cNvSpPr/>
              <p:nvPr/>
            </p:nvSpPr>
            <p:spPr>
              <a:xfrm>
                <a:off x="1779843" y="3179058"/>
                <a:ext cx="648000" cy="6480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97" name="Google Shape;897;g2088ba40283_0_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47546" y="3262513"/>
              <a:ext cx="580297" cy="57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088ba40283_0_24"/>
          <p:cNvSpPr txBox="1"/>
          <p:nvPr>
            <p:ph type="title"/>
          </p:nvPr>
        </p:nvSpPr>
        <p:spPr>
          <a:xfrm>
            <a:off x="180000" y="400050"/>
            <a:ext cx="5075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2000"/>
              <a:buFont typeface="Calibri"/>
              <a:buNone/>
            </a:pPr>
            <a:r>
              <a:rPr lang="fr-FR"/>
              <a:t>Activité 1</a:t>
            </a:r>
            <a:endParaRPr/>
          </a:p>
        </p:txBody>
      </p:sp>
      <p:sp>
        <p:nvSpPr>
          <p:cNvPr id="903" name="Google Shape;903;g2088ba40283_0_24"/>
          <p:cNvSpPr txBox="1"/>
          <p:nvPr>
            <p:ph idx="1" type="body"/>
          </p:nvPr>
        </p:nvSpPr>
        <p:spPr>
          <a:xfrm>
            <a:off x="180000" y="725765"/>
            <a:ext cx="50751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None/>
            </a:pPr>
            <a:r>
              <a:rPr lang="fr-FR"/>
              <a:t>Installer Android Studio</a:t>
            </a:r>
            <a:endParaRPr/>
          </a:p>
        </p:txBody>
      </p:sp>
      <p:sp>
        <p:nvSpPr>
          <p:cNvPr id="904" name="Google Shape;904;g2088ba40283_0_24"/>
          <p:cNvSpPr txBox="1"/>
          <p:nvPr>
            <p:ph idx="2" type="body"/>
          </p:nvPr>
        </p:nvSpPr>
        <p:spPr>
          <a:xfrm>
            <a:off x="720000" y="1943056"/>
            <a:ext cx="10746600" cy="4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65656"/>
              </a:buClr>
              <a:buSzPts val="1200"/>
              <a:buFont typeface="Arial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905" name="Google Shape;905;g2088ba40283_0_24"/>
          <p:cNvSpPr txBox="1"/>
          <p:nvPr>
            <p:ph idx="3" type="body"/>
          </p:nvPr>
        </p:nvSpPr>
        <p:spPr>
          <a:xfrm>
            <a:off x="720000" y="1616658"/>
            <a:ext cx="10746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42"/>
              </a:buClr>
              <a:buSzPts val="1600"/>
              <a:buNone/>
            </a:pPr>
            <a:r>
              <a:rPr lang="fr-FR"/>
              <a:t>Flutter SDK</a:t>
            </a:r>
            <a:endParaRPr/>
          </a:p>
        </p:txBody>
      </p:sp>
      <p:sp>
        <p:nvSpPr>
          <p:cNvPr id="906" name="Google Shape;906;g2088ba40283_0_24"/>
          <p:cNvSpPr txBox="1"/>
          <p:nvPr/>
        </p:nvSpPr>
        <p:spPr>
          <a:xfrm>
            <a:off x="854300" y="2081750"/>
            <a:ext cx="751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Télécharger Flutter SDK depuis le site officiel :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https://docs.flutter.dev/get-started/install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g2088ba40283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2050" y="2531848"/>
            <a:ext cx="9276773" cy="355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E RT VALIDEE O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2021-11-26T14:51:18Z</dcterms:created>
  <dc:creator>MORIN Coralie - externe</dc:creator>
</cp:coreProperties>
</file>